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0.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6.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comments/modernComment_1947_2FA7045E.xml" ContentType="application/vnd.ms-powerpoint.comments+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7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808" r:id="rId4"/>
  </p:sldMasterIdLst>
  <p:notesMasterIdLst>
    <p:notesMasterId r:id="rId90"/>
  </p:notesMasterIdLst>
  <p:handoutMasterIdLst>
    <p:handoutMasterId r:id="rId91"/>
  </p:handoutMasterIdLst>
  <p:sldIdLst>
    <p:sldId id="257" r:id="rId5"/>
    <p:sldId id="352" r:id="rId6"/>
    <p:sldId id="363" r:id="rId7"/>
    <p:sldId id="362" r:id="rId8"/>
    <p:sldId id="361" r:id="rId9"/>
    <p:sldId id="360" r:id="rId10"/>
    <p:sldId id="359" r:id="rId11"/>
    <p:sldId id="358" r:id="rId12"/>
    <p:sldId id="357" r:id="rId13"/>
    <p:sldId id="356" r:id="rId14"/>
    <p:sldId id="355" r:id="rId15"/>
    <p:sldId id="404" r:id="rId16"/>
    <p:sldId id="384" r:id="rId17"/>
    <p:sldId id="383" r:id="rId18"/>
    <p:sldId id="382" r:id="rId19"/>
    <p:sldId id="381" r:id="rId20"/>
    <p:sldId id="380" r:id="rId21"/>
    <p:sldId id="405" r:id="rId22"/>
    <p:sldId id="378" r:id="rId23"/>
    <p:sldId id="377" r:id="rId24"/>
    <p:sldId id="376" r:id="rId25"/>
    <p:sldId id="375" r:id="rId26"/>
    <p:sldId id="374" r:id="rId27"/>
    <p:sldId id="373" r:id="rId28"/>
    <p:sldId id="372" r:id="rId29"/>
    <p:sldId id="371" r:id="rId30"/>
    <p:sldId id="370" r:id="rId31"/>
    <p:sldId id="369" r:id="rId32"/>
    <p:sldId id="368" r:id="rId33"/>
    <p:sldId id="367" r:id="rId34"/>
    <p:sldId id="366" r:id="rId35"/>
    <p:sldId id="365" r:id="rId36"/>
    <p:sldId id="364" r:id="rId37"/>
    <p:sldId id="406" r:id="rId38"/>
    <p:sldId id="402" r:id="rId39"/>
    <p:sldId id="401" r:id="rId40"/>
    <p:sldId id="400" r:id="rId41"/>
    <p:sldId id="399" r:id="rId42"/>
    <p:sldId id="398" r:id="rId43"/>
    <p:sldId id="397" r:id="rId44"/>
    <p:sldId id="396" r:id="rId45"/>
    <p:sldId id="395" r:id="rId46"/>
    <p:sldId id="394" r:id="rId47"/>
    <p:sldId id="393" r:id="rId48"/>
    <p:sldId id="392" r:id="rId49"/>
    <p:sldId id="391" r:id="rId50"/>
    <p:sldId id="390" r:id="rId51"/>
    <p:sldId id="389" r:id="rId52"/>
    <p:sldId id="407" r:id="rId53"/>
    <p:sldId id="387" r:id="rId54"/>
    <p:sldId id="337" r:id="rId55"/>
    <p:sldId id="319" r:id="rId56"/>
    <p:sldId id="349" r:id="rId57"/>
    <p:sldId id="353" r:id="rId58"/>
    <p:sldId id="298" r:id="rId59"/>
    <p:sldId id="6471" r:id="rId60"/>
    <p:sldId id="6441" r:id="rId61"/>
    <p:sldId id="6439" r:id="rId62"/>
    <p:sldId id="6438" r:id="rId63"/>
    <p:sldId id="6435" r:id="rId64"/>
    <p:sldId id="6452" r:id="rId65"/>
    <p:sldId id="6411" r:id="rId66"/>
    <p:sldId id="6446" r:id="rId67"/>
    <p:sldId id="6453" r:id="rId68"/>
    <p:sldId id="6454" r:id="rId69"/>
    <p:sldId id="6447" r:id="rId70"/>
    <p:sldId id="6450" r:id="rId71"/>
    <p:sldId id="6422" r:id="rId72"/>
    <p:sldId id="6425" r:id="rId73"/>
    <p:sldId id="6461" r:id="rId74"/>
    <p:sldId id="1960" r:id="rId75"/>
    <p:sldId id="1961" r:id="rId76"/>
    <p:sldId id="1978" r:id="rId77"/>
    <p:sldId id="1940" r:id="rId78"/>
    <p:sldId id="6390" r:id="rId79"/>
    <p:sldId id="6402" r:id="rId80"/>
    <p:sldId id="1986" r:id="rId81"/>
    <p:sldId id="1987" r:id="rId82"/>
    <p:sldId id="6399" r:id="rId83"/>
    <p:sldId id="6464" r:id="rId84"/>
    <p:sldId id="1887" r:id="rId85"/>
    <p:sldId id="1980" r:id="rId86"/>
    <p:sldId id="6381" r:id="rId87"/>
    <p:sldId id="6395" r:id="rId88"/>
    <p:sldId id="6414" r:id="rId89"/>
  </p:sldIdLst>
  <p:sldSz cx="9144000" cy="5143500" type="screen16x9"/>
  <p:notesSz cx="7315200" cy="9601200"/>
  <p:embeddedFontLst>
    <p:embeddedFont>
      <p:font typeface="Avenir Next LT Pro" panose="020B0504020202020204" pitchFamily="34" charset="77"/>
      <p:regular r:id="rId92"/>
      <p:bold r:id="rId93"/>
      <p:italic r:id="rId94"/>
      <p:boldItalic r:id="rId95"/>
    </p:embeddedFont>
    <p:embeddedFont>
      <p:font typeface="Calibri" panose="020F0502020204030204" pitchFamily="34" charset="0"/>
      <p:regular r:id="rId96"/>
      <p:bold r:id="rId97"/>
      <p:italic r:id="rId98"/>
      <p:boldItalic r:id="rId99"/>
    </p:embeddedFont>
    <p:embeddedFont>
      <p:font typeface="Franklin Gothic Book" panose="020B0503020102020204" pitchFamily="34" charset="0"/>
      <p:regular r:id="rId100"/>
      <p:italic r:id="rId101"/>
    </p:embeddedFont>
    <p:embeddedFont>
      <p:font typeface="Myriad Web Pro" panose="020B0503030403020204" pitchFamily="34" charset="77"/>
      <p:regular r:id="rId102"/>
      <p:bold r:id="rId103"/>
      <p:italic r:id="rId104"/>
      <p:boldItalic r:id="rId105"/>
    </p:embeddedFont>
    <p:embeddedFont>
      <p:font typeface="Open Sans" panose="020B0606030504020204" pitchFamily="34" charset="0"/>
      <p:regular r:id="rId106"/>
      <p:bold r:id="rId107"/>
      <p:italic r:id="rId108"/>
      <p:boldItalic r:id="rId109"/>
    </p:embeddedFont>
    <p:embeddedFont>
      <p:font typeface="Segoe UI" panose="020B0502040204020203" pitchFamily="34" charset="0"/>
      <p:regular r:id="rId110"/>
      <p:bold r:id="rId111"/>
      <p:italic r:id="rId112"/>
      <p:boldItalic r:id="rId113"/>
    </p:embeddedFont>
  </p:embeddedFontLst>
  <p:defaultTex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2286000" algn="l" defTabSz="914400" rtl="0" eaLnBrk="1" latinLnBrk="0" hangingPunct="1">
      <a:defRPr kern="1200">
        <a:solidFill>
          <a:schemeClr val="tx1"/>
        </a:solidFill>
        <a:latin typeface="Myriad Web Pro" panose="020B0503030403020204" pitchFamily="34" charset="0"/>
        <a:ea typeface="+mn-ea"/>
        <a:cs typeface="+mn-cs"/>
      </a:defRPr>
    </a:lvl6pPr>
    <a:lvl7pPr marL="2743200" algn="l" defTabSz="914400" rtl="0" eaLnBrk="1" latinLnBrk="0" hangingPunct="1">
      <a:defRPr kern="1200">
        <a:solidFill>
          <a:schemeClr val="tx1"/>
        </a:solidFill>
        <a:latin typeface="Myriad Web Pro" panose="020B0503030403020204" pitchFamily="34" charset="0"/>
        <a:ea typeface="+mn-ea"/>
        <a:cs typeface="+mn-cs"/>
      </a:defRPr>
    </a:lvl7pPr>
    <a:lvl8pPr marL="3200400" algn="l" defTabSz="914400" rtl="0" eaLnBrk="1" latinLnBrk="0" hangingPunct="1">
      <a:defRPr kern="1200">
        <a:solidFill>
          <a:schemeClr val="tx1"/>
        </a:solidFill>
        <a:latin typeface="Myriad Web Pro" panose="020B0503030403020204" pitchFamily="34" charset="0"/>
        <a:ea typeface="+mn-ea"/>
        <a:cs typeface="+mn-cs"/>
      </a:defRPr>
    </a:lvl8pPr>
    <a:lvl9pPr marL="3657600" algn="l" defTabSz="914400" rtl="0" eaLnBrk="1" latinLnBrk="0" hangingPunct="1">
      <a:defRPr kern="1200">
        <a:solidFill>
          <a:schemeClr val="tx1"/>
        </a:solidFill>
        <a:latin typeface="Myriad Web Pro" panose="020B0503030403020204" pitchFamily="34" charset="0"/>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CFF2042-8651-E76C-3B15-A8AF0C70C0C6}" name="Wingard, Rachel (CDC/DDID/NCHHSTP/OD)" initials="W(" userId="S::miv1@cdc.gov::e8149cc3-89dc-4cb9-8afb-4158a29155e0" providerId="AD"/>
  <p188:author id="{4C195B5E-DFF9-9454-D15B-04E7141770CC}" name="Conners, Erin (CDC/DDID/NCHHSTP/DVH)" initials="CE(" userId="S::ola3@cdc.gov::a724e933-4911-4579-8682-585480591749" providerId="AD"/>
  <p188:author id="{BDFA6073-5312-CAF4-336D-14EA94076D02}" name="Karina Rapposelli" initials="KR" userId="S::kek4@cdc.gov::7203b4bc-59a3-40b9-8c13-c3a495c52ba8" providerId="AD"/>
  <p188:author id="{874F8D76-3DD4-01FE-D43F-29227120804A}" name="Looc, Cathy (CDC/DDID/NCHHSTP/DVH)" initials="LC(" userId="S::qqm9@cdc.gov::ceacf71d-dc33-4171-9da8-afaf85d6476f" providerId="AD"/>
  <p188:author id="{4A3819CD-B176-3C91-3CE2-D277CDC17572}" name="Lemos, Pam" initials="OSH" userId="Lemos, Pam" providerId="None"/>
  <p188:author id="{E5332EE2-F215-DFE9-F69C-E1CBF5A98FE9}" name="Sapsis, Kari (CDC/DDID/NCHHSTP/DVH)" initials="SK(" userId="S::kes0@cdc.gov::67d10ede-2c5f-469b-afc4-8b9937b1ae0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F5F5F"/>
    <a:srgbClr val="035965"/>
    <a:srgbClr val="006166"/>
    <a:srgbClr val="000000"/>
    <a:srgbClr val="9A4E9E"/>
    <a:srgbClr val="FFFFFF"/>
    <a:srgbClr val="00788A"/>
    <a:srgbClr val="E25423"/>
    <a:srgbClr val="618E7C"/>
    <a:srgbClr val="5A4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760D695-805B-4E1F-AC6D-799C2B9E1027}" v="7" dt="2023-03-14T17:55:41.66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868"/>
    <p:restoredTop sz="86441" autoAdjust="0"/>
  </p:normalViewPr>
  <p:slideViewPr>
    <p:cSldViewPr snapToGrid="0">
      <p:cViewPr varScale="1">
        <p:scale>
          <a:sx n="124" d="100"/>
          <a:sy n="124" d="100"/>
        </p:scale>
        <p:origin x="176" y="240"/>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tableStyles" Target="tableStyles.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font" Target="fonts/font21.fntdata"/><Relationship Id="rId16" Type="http://schemas.openxmlformats.org/officeDocument/2006/relationships/slide" Target="slides/slide12.xml"/><Relationship Id="rId107" Type="http://schemas.openxmlformats.org/officeDocument/2006/relationships/font" Target="fonts/font16.fntdata"/><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font" Target="fonts/font11.fntdata"/><Relationship Id="rId5" Type="http://schemas.openxmlformats.org/officeDocument/2006/relationships/slide" Target="slides/slide1.xml"/><Relationship Id="rId90" Type="http://schemas.openxmlformats.org/officeDocument/2006/relationships/notesMaster" Target="notesMasters/notesMaster1.xml"/><Relationship Id="rId95" Type="http://schemas.openxmlformats.org/officeDocument/2006/relationships/font" Target="fonts/font4.fntdata"/><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font" Target="fonts/font22.fntdata"/><Relationship Id="rId118" Type="http://schemas.microsoft.com/office/2015/10/relationships/revisionInfo" Target="revisionInfo.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font" Target="fonts/font12.fntdata"/><Relationship Id="rId108" Type="http://schemas.openxmlformats.org/officeDocument/2006/relationships/font" Target="fonts/font17.fntdata"/><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handoutMaster" Target="handoutMasters/handoutMaster1.xml"/><Relationship Id="rId96" Type="http://schemas.openxmlformats.org/officeDocument/2006/relationships/font" Target="fonts/font5.fntdata"/><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presProps" Target="presProps.xml"/><Relationship Id="rId119" Type="http://schemas.microsoft.com/office/2018/10/relationships/authors" Target="author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font" Target="fonts/font3.fntdata"/><Relationship Id="rId99" Type="http://schemas.openxmlformats.org/officeDocument/2006/relationships/font" Target="fonts/font8.fntdata"/><Relationship Id="rId101" Type="http://schemas.openxmlformats.org/officeDocument/2006/relationships/font" Target="fonts/font10.fntdata"/><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font" Target="fonts/font18.fntdata"/><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font" Target="fonts/font6.fntdata"/><Relationship Id="rId104" Type="http://schemas.openxmlformats.org/officeDocument/2006/relationships/font" Target="fonts/font13.fntdata"/><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font" Target="fonts/font1.fntdata"/><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font" Target="fonts/font19.fntdata"/><Relationship Id="rId115" Type="http://schemas.openxmlformats.org/officeDocument/2006/relationships/viewProps" Target="view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font" Target="fonts/font9.fntdata"/><Relationship Id="rId105" Type="http://schemas.openxmlformats.org/officeDocument/2006/relationships/font" Target="fonts/font14.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font" Target="fonts/font2.fntdata"/><Relationship Id="rId98" Type="http://schemas.openxmlformats.org/officeDocument/2006/relationships/font" Target="fonts/font7.fntdata"/><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font" Target="fonts/font20.fntdata"/><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font" Target="fonts/font15.fntdata"/></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4998218972628415E-2"/>
          <c:y val="3.4164852837138368E-2"/>
          <c:w val="0.94428749531308587"/>
          <c:h val="0.81113771491584385"/>
        </c:manualLayout>
      </c:layout>
      <c:barChart>
        <c:barDir val="col"/>
        <c:grouping val="clustered"/>
        <c:varyColors val="0"/>
        <c:ser>
          <c:idx val="0"/>
          <c:order val="0"/>
          <c:tx>
            <c:strRef>
              <c:f>Sheet1!$B$1</c:f>
              <c:strCache>
                <c:ptCount val="1"/>
                <c:pt idx="0">
                  <c:v>Series 1</c:v>
                </c:pt>
              </c:strCache>
            </c:strRef>
          </c:tx>
          <c:spPr>
            <a:solidFill>
              <a:srgbClr val="007889"/>
            </a:solidFill>
            <a:ln>
              <a:noFill/>
            </a:ln>
            <a:effectLst/>
          </c:spPr>
          <c:invertIfNegative val="0"/>
          <c:dLbls>
            <c:dLbl>
              <c:idx val="0"/>
              <c:tx>
                <c:rich>
                  <a:bodyPr/>
                  <a:lstStyle/>
                  <a:p>
                    <a:r>
                      <a:rPr lang="en-US" sz="1600"/>
                      <a:t>57.1%</a:t>
                    </a:r>
                  </a:p>
                  <a:p>
                    <a:r>
                      <a:rPr lang="en-US"/>
                      <a:t>95%</a:t>
                    </a:r>
                    <a:r>
                      <a:rPr lang="en-US" baseline="0"/>
                      <a:t> CI (53.7-60.4)</a:t>
                    </a:r>
                    <a:endParaRPr lang="en-US"/>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8A14-4872-A8AB-DA243D3A118D}"/>
                </c:ext>
              </c:extLst>
            </c:dLbl>
            <c:dLbl>
              <c:idx val="1"/>
              <c:tx>
                <c:rich>
                  <a:bodyPr/>
                  <a:lstStyle/>
                  <a:p>
                    <a:r>
                      <a:rPr lang="en-US" sz="1600"/>
                      <a:t>48.3%</a:t>
                    </a:r>
                  </a:p>
                  <a:p>
                    <a:r>
                      <a:rPr lang="en-US"/>
                      <a:t>(45.3-51.3)</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1C93-440A-B71E-4E209C60FE06}"/>
                </c:ext>
              </c:extLst>
            </c:dLbl>
            <c:dLbl>
              <c:idx val="2"/>
              <c:tx>
                <c:rich>
                  <a:bodyPr/>
                  <a:lstStyle/>
                  <a:p>
                    <a:r>
                      <a:rPr lang="en-US" sz="1600"/>
                      <a:t>38.2%</a:t>
                    </a:r>
                  </a:p>
                  <a:p>
                    <a:r>
                      <a:rPr lang="en-US"/>
                      <a:t>(35.2-41.2)</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1C93-440A-B71E-4E209C60FE06}"/>
                </c:ext>
              </c:extLst>
            </c:dLbl>
            <c:dLbl>
              <c:idx val="3"/>
              <c:tx>
                <c:rich>
                  <a:bodyPr/>
                  <a:lstStyle/>
                  <a:p>
                    <a:r>
                      <a:rPr lang="en-US" sz="1600"/>
                      <a:t>30.1%</a:t>
                    </a:r>
                  </a:p>
                  <a:p>
                    <a:r>
                      <a:rPr lang="en-US"/>
                      <a:t>(27.6-32.8)</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1C93-440A-B71E-4E209C60FE06}"/>
                </c:ext>
              </c:extLst>
            </c:dLbl>
            <c:dLbl>
              <c:idx val="4"/>
              <c:tx>
                <c:rich>
                  <a:bodyPr/>
                  <a:lstStyle/>
                  <a:p>
                    <a:fld id="{F1A02A7E-3A24-405E-A80B-D5382E431BA2}" type="VALUE">
                      <a:rPr lang="en-US" sz="1600" smtClean="0"/>
                      <a:pPr/>
                      <a:t>[VALUE]</a:t>
                    </a:fld>
                    <a:r>
                      <a:rPr lang="en-US" sz="1600"/>
                      <a:t>%</a:t>
                    </a:r>
                  </a:p>
                  <a:p>
                    <a:r>
                      <a:rPr lang="en-US"/>
                      <a:t>(18.0-21.1)</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1C93-440A-B71E-4E209C60FE06}"/>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rgbClr val="000000"/>
                    </a:solidFill>
                    <a:latin typeface="Franklin Gothic Book" panose="020B05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cust"/>
            <c:noEndCap val="0"/>
            <c:plus>
              <c:numRef>
                <c:f>={1}</c:f>
              </c:numRef>
            </c:plus>
            <c:minus>
              <c:numRef>
                <c:f>={1}</c:f>
              </c:numRef>
            </c:minus>
            <c:spPr>
              <a:noFill/>
              <a:ln w="9525" cap="flat" cmpd="sng" algn="ctr">
                <a:solidFill>
                  <a:schemeClr val="tx1">
                    <a:lumMod val="65000"/>
                    <a:lumOff val="35000"/>
                  </a:schemeClr>
                </a:solidFill>
                <a:round/>
              </a:ln>
              <a:effectLst/>
            </c:spPr>
          </c:errBars>
          <c:cat>
            <c:strRef>
              <c:f>Sheet1!$A$2:$A$6</c:f>
              <c:strCache>
                <c:ptCount val="5"/>
                <c:pt idx="0">
                  <c:v>19-29</c:v>
                </c:pt>
                <c:pt idx="1">
                  <c:v>30-39</c:v>
                </c:pt>
                <c:pt idx="2">
                  <c:v>40-49</c:v>
                </c:pt>
                <c:pt idx="3">
                  <c:v>50-59</c:v>
                </c:pt>
                <c:pt idx="4">
                  <c:v>60+</c:v>
                </c:pt>
              </c:strCache>
            </c:strRef>
          </c:cat>
          <c:val>
            <c:numRef>
              <c:f>Sheet1!$B$2:$B$6</c:f>
              <c:numCache>
                <c:formatCode>General</c:formatCode>
                <c:ptCount val="5"/>
                <c:pt idx="0">
                  <c:v>57.1</c:v>
                </c:pt>
                <c:pt idx="1">
                  <c:v>48.3</c:v>
                </c:pt>
                <c:pt idx="2">
                  <c:v>38.200000000000003</c:v>
                </c:pt>
                <c:pt idx="3">
                  <c:v>30.1</c:v>
                </c:pt>
                <c:pt idx="4">
                  <c:v>19.5</c:v>
                </c:pt>
              </c:numCache>
            </c:numRef>
          </c:val>
          <c:extLst>
            <c:ext xmlns:c16="http://schemas.microsoft.com/office/drawing/2014/chart" uri="{C3380CC4-5D6E-409C-BE32-E72D297353CC}">
              <c16:uniqueId val="{00000000-2F85-4D63-A42C-9DC8DFCC1F41}"/>
            </c:ext>
          </c:extLst>
        </c:ser>
        <c:dLbls>
          <c:showLegendKey val="0"/>
          <c:showVal val="0"/>
          <c:showCatName val="0"/>
          <c:showSerName val="0"/>
          <c:showPercent val="0"/>
          <c:showBubbleSize val="0"/>
        </c:dLbls>
        <c:gapWidth val="219"/>
        <c:overlap val="-27"/>
        <c:axId val="705774408"/>
        <c:axId val="705781072"/>
      </c:barChart>
      <c:catAx>
        <c:axId val="7057744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just">
              <a:defRPr sz="1600" b="1" i="0" u="none" strike="noStrike" kern="1200" baseline="0">
                <a:solidFill>
                  <a:srgbClr val="000000"/>
                </a:solidFill>
                <a:latin typeface="+mn-lt"/>
                <a:ea typeface="+mn-ea"/>
                <a:cs typeface="+mn-cs"/>
              </a:defRPr>
            </a:pPr>
            <a:endParaRPr lang="en-US"/>
          </a:p>
        </c:txPr>
        <c:crossAx val="705781072"/>
        <c:crosses val="autoZero"/>
        <c:auto val="1"/>
        <c:lblAlgn val="ctr"/>
        <c:lblOffset val="100"/>
        <c:noMultiLvlLbl val="0"/>
      </c:catAx>
      <c:valAx>
        <c:axId val="705781072"/>
        <c:scaling>
          <c:orientation val="minMax"/>
          <c:max val="100"/>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rgbClr val="000000"/>
                </a:solidFill>
                <a:latin typeface="+mn-lt"/>
                <a:ea typeface="+mn-ea"/>
                <a:cs typeface="+mn-cs"/>
              </a:defRPr>
            </a:pPr>
            <a:endParaRPr lang="en-US"/>
          </a:p>
        </c:txPr>
        <c:crossAx val="705774408"/>
        <c:crosses val="autoZero"/>
        <c:crossBetween val="between"/>
      </c:valAx>
      <c:spPr>
        <a:noFill/>
        <a:ln>
          <a:noFill/>
        </a:ln>
        <a:effectLst/>
      </c:spPr>
    </c:plotArea>
    <c:plotVisOnly val="1"/>
    <c:dispBlanksAs val="gap"/>
    <c:showDLblsOverMax val="0"/>
  </c:chart>
  <c:spPr>
    <a:noFill/>
    <a:ln>
      <a:noFill/>
    </a:ln>
    <a:effectLst/>
  </c:spPr>
  <c:txPr>
    <a:bodyPr/>
    <a:lstStyle/>
    <a:p>
      <a:pPr algn="just">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333333333333332"/>
          <c:y val="6.25E-2"/>
          <c:w val="0.62083333333333335"/>
          <c:h val="0.93125000000000002"/>
        </c:manualLayout>
      </c:layout>
      <c:pieChart>
        <c:varyColors val="1"/>
        <c:ser>
          <c:idx val="0"/>
          <c:order val="0"/>
          <c:tx>
            <c:strRef>
              <c:f>Sheet1!$B$1</c:f>
              <c:strCache>
                <c:ptCount val="1"/>
                <c:pt idx="0">
                  <c:v>Sales</c:v>
                </c:pt>
              </c:strCache>
            </c:strRef>
          </c:tx>
          <c:spPr>
            <a:ln>
              <a:solidFill>
                <a:srgbClr val="007889"/>
              </a:solidFill>
            </a:ln>
          </c:spPr>
          <c:dPt>
            <c:idx val="0"/>
            <c:bubble3D val="0"/>
            <c:spPr>
              <a:solidFill>
                <a:schemeClr val="bg1">
                  <a:lumMod val="20000"/>
                  <a:lumOff val="80000"/>
                </a:schemeClr>
              </a:solidFill>
              <a:ln w="19050">
                <a:solidFill>
                  <a:srgbClr val="007889"/>
                </a:solidFill>
              </a:ln>
              <a:effectLst/>
            </c:spPr>
            <c:extLst>
              <c:ext xmlns:c16="http://schemas.microsoft.com/office/drawing/2014/chart" uri="{C3380CC4-5D6E-409C-BE32-E72D297353CC}">
                <c16:uniqueId val="{00000004-81AE-4A28-AD14-01F972BC2BB7}"/>
              </c:ext>
            </c:extLst>
          </c:dPt>
          <c:dPt>
            <c:idx val="1"/>
            <c:bubble3D val="0"/>
            <c:spPr>
              <a:solidFill>
                <a:schemeClr val="bg1">
                  <a:lumMod val="20000"/>
                  <a:lumOff val="80000"/>
                </a:schemeClr>
              </a:solidFill>
              <a:ln w="19050">
                <a:solidFill>
                  <a:srgbClr val="007889"/>
                </a:solidFill>
              </a:ln>
              <a:effectLst/>
            </c:spPr>
            <c:extLst>
              <c:ext xmlns:c16="http://schemas.microsoft.com/office/drawing/2014/chart" uri="{C3380CC4-5D6E-409C-BE32-E72D297353CC}">
                <c16:uniqueId val="{00000003-81AE-4A28-AD14-01F972BC2BB7}"/>
              </c:ext>
            </c:extLst>
          </c:dPt>
          <c:dPt>
            <c:idx val="2"/>
            <c:bubble3D val="0"/>
            <c:spPr>
              <a:solidFill>
                <a:srgbClr val="007889"/>
              </a:solidFill>
              <a:ln w="19050">
                <a:solidFill>
                  <a:srgbClr val="007889"/>
                </a:solidFill>
              </a:ln>
              <a:effectLst/>
            </c:spPr>
            <c:extLst>
              <c:ext xmlns:c16="http://schemas.microsoft.com/office/drawing/2014/chart" uri="{C3380CC4-5D6E-409C-BE32-E72D297353CC}">
                <c16:uniqueId val="{00000002-81AE-4A28-AD14-01F972BC2BB7}"/>
              </c:ext>
            </c:extLst>
          </c:dPt>
          <c:cat>
            <c:strRef>
              <c:f>Sheet1!$A$2:$A$4</c:f>
              <c:strCache>
                <c:ptCount val="3"/>
                <c:pt idx="0">
                  <c:v>Risk data missing</c:v>
                </c:pt>
                <c:pt idx="1">
                  <c:v>No risk identified</c:v>
                </c:pt>
                <c:pt idx="2">
                  <c:v>Risk identified</c:v>
                </c:pt>
              </c:strCache>
            </c:strRef>
          </c:cat>
          <c:val>
            <c:numRef>
              <c:f>Sheet1!$B$2:$B$4</c:f>
              <c:numCache>
                <c:formatCode>General</c:formatCode>
                <c:ptCount val="3"/>
                <c:pt idx="0">
                  <c:v>37.1</c:v>
                </c:pt>
                <c:pt idx="1">
                  <c:v>29.9</c:v>
                </c:pt>
                <c:pt idx="2">
                  <c:v>33.1</c:v>
                </c:pt>
              </c:numCache>
            </c:numRef>
          </c:val>
          <c:extLst>
            <c:ext xmlns:c16="http://schemas.microsoft.com/office/drawing/2014/chart" uri="{C3380CC4-5D6E-409C-BE32-E72D297353CC}">
              <c16:uniqueId val="{00000000-81AE-4A28-AD14-01F972BC2BB7}"/>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rgbClr val="000000"/>
          </a:solidFill>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tockChart>
        <c:ser>
          <c:idx val="0"/>
          <c:order val="0"/>
          <c:tx>
            <c:strRef>
              <c:f>Sheet1!$B$1</c:f>
              <c:strCache>
                <c:ptCount val="1"/>
                <c:pt idx="0">
                  <c:v>High</c:v>
                </c:pt>
              </c:strCache>
            </c:strRef>
          </c:tx>
          <c:spPr>
            <a:ln w="28575" cap="rnd">
              <a:noFill/>
              <a:round/>
            </a:ln>
            <a:effectLst/>
          </c:spPr>
          <c:marker>
            <c:symbol val="none"/>
          </c:marker>
          <c:cat>
            <c:strRef>
              <c:f>Sheet1!$A$2:$A$4</c:f>
              <c:strCache>
                <c:ptCount val="3"/>
                <c:pt idx="0">
                  <c:v>Review: All states and territories</c:v>
                </c:pt>
                <c:pt idx="1">
                  <c:v>Review: 50 states</c:v>
                </c:pt>
                <c:pt idx="2">
                  <c:v>NHANES
2011-2016</c:v>
                </c:pt>
              </c:strCache>
            </c:strRef>
          </c:cat>
          <c:val>
            <c:numRef>
              <c:f>Sheet1!$B$2:$B$4</c:f>
              <c:numCache>
                <c:formatCode>General</c:formatCode>
                <c:ptCount val="3"/>
                <c:pt idx="0">
                  <c:v>2</c:v>
                </c:pt>
                <c:pt idx="1">
                  <c:v>0.7</c:v>
                </c:pt>
                <c:pt idx="2">
                  <c:v>0.46</c:v>
                </c:pt>
              </c:numCache>
            </c:numRef>
          </c:val>
          <c:smooth val="0"/>
          <c:extLst>
            <c:ext xmlns:c16="http://schemas.microsoft.com/office/drawing/2014/chart" uri="{C3380CC4-5D6E-409C-BE32-E72D297353CC}">
              <c16:uniqueId val="{00000000-9DB7-471E-BF0D-DA50A2902EB3}"/>
            </c:ext>
          </c:extLst>
        </c:ser>
        <c:ser>
          <c:idx val="1"/>
          <c:order val="1"/>
          <c:tx>
            <c:strRef>
              <c:f>Sheet1!$C$1</c:f>
              <c:strCache>
                <c:ptCount val="1"/>
                <c:pt idx="0">
                  <c:v>Low</c:v>
                </c:pt>
              </c:strCache>
            </c:strRef>
          </c:tx>
          <c:spPr>
            <a:ln w="28575" cap="rnd">
              <a:noFill/>
              <a:round/>
            </a:ln>
            <a:effectLst/>
          </c:spPr>
          <c:marker>
            <c:symbol val="none"/>
          </c:marker>
          <c:cat>
            <c:strRef>
              <c:f>Sheet1!$A$2:$A$4</c:f>
              <c:strCache>
                <c:ptCount val="3"/>
                <c:pt idx="0">
                  <c:v>Review: All states and territories</c:v>
                </c:pt>
                <c:pt idx="1">
                  <c:v>Review: 50 states</c:v>
                </c:pt>
                <c:pt idx="2">
                  <c:v>NHANES
2011-2016</c:v>
                </c:pt>
              </c:strCache>
            </c:strRef>
          </c:cat>
          <c:val>
            <c:numRef>
              <c:f>Sheet1!$C$2:$C$4</c:f>
              <c:numCache>
                <c:formatCode>General</c:formatCode>
                <c:ptCount val="3"/>
                <c:pt idx="0">
                  <c:v>0</c:v>
                </c:pt>
                <c:pt idx="1">
                  <c:v>0</c:v>
                </c:pt>
                <c:pt idx="2">
                  <c:v>0.28999999999999998</c:v>
                </c:pt>
              </c:numCache>
            </c:numRef>
          </c:val>
          <c:smooth val="0"/>
          <c:extLst>
            <c:ext xmlns:c16="http://schemas.microsoft.com/office/drawing/2014/chart" uri="{C3380CC4-5D6E-409C-BE32-E72D297353CC}">
              <c16:uniqueId val="{00000001-9DB7-471E-BF0D-DA50A2902EB3}"/>
            </c:ext>
          </c:extLst>
        </c:ser>
        <c:ser>
          <c:idx val="2"/>
          <c:order val="2"/>
          <c:tx>
            <c:strRef>
              <c:f>Sheet1!$D$1</c:f>
              <c:strCache>
                <c:ptCount val="1"/>
                <c:pt idx="0">
                  <c:v>Median</c:v>
                </c:pt>
              </c:strCache>
            </c:strRef>
          </c:tx>
          <c:spPr>
            <a:ln w="28575" cap="rnd">
              <a:noFill/>
              <a:round/>
            </a:ln>
            <a:effectLst/>
          </c:spPr>
          <c:marker>
            <c:symbol val="dot"/>
            <c:size val="3"/>
            <c:spPr>
              <a:solidFill>
                <a:srgbClr val="007889"/>
              </a:solidFill>
              <a:ln w="127000">
                <a:solidFill>
                  <a:srgbClr val="007889"/>
                </a:solidFill>
              </a:ln>
              <a:effectLst/>
            </c:spPr>
          </c:marker>
          <c:cat>
            <c:strRef>
              <c:f>Sheet1!$A$2:$A$4</c:f>
              <c:strCache>
                <c:ptCount val="3"/>
                <c:pt idx="0">
                  <c:v>Review: All states and territories</c:v>
                </c:pt>
                <c:pt idx="1">
                  <c:v>Review: 50 states</c:v>
                </c:pt>
                <c:pt idx="2">
                  <c:v>NHANES
2011-2016</c:v>
                </c:pt>
              </c:strCache>
            </c:strRef>
          </c:cat>
          <c:val>
            <c:numRef>
              <c:f>Sheet1!$D$2:$D$4</c:f>
              <c:numCache>
                <c:formatCode>General</c:formatCode>
                <c:ptCount val="3"/>
                <c:pt idx="0">
                  <c:v>0.4</c:v>
                </c:pt>
                <c:pt idx="1">
                  <c:v>0.38</c:v>
                </c:pt>
                <c:pt idx="2">
                  <c:v>0.36</c:v>
                </c:pt>
              </c:numCache>
            </c:numRef>
          </c:val>
          <c:smooth val="0"/>
          <c:extLst>
            <c:ext xmlns:c16="http://schemas.microsoft.com/office/drawing/2014/chart" uri="{C3380CC4-5D6E-409C-BE32-E72D297353CC}">
              <c16:uniqueId val="{00000002-9DB7-471E-BF0D-DA50A2902EB3}"/>
            </c:ext>
          </c:extLst>
        </c:ser>
        <c:dLbls>
          <c:showLegendKey val="0"/>
          <c:showVal val="0"/>
          <c:showCatName val="0"/>
          <c:showSerName val="0"/>
          <c:showPercent val="0"/>
          <c:showBubbleSize val="0"/>
        </c:dLbls>
        <c:hiLowLines>
          <c:spPr>
            <a:ln w="31750" cap="flat" cmpd="sng" algn="ctr">
              <a:solidFill>
                <a:srgbClr val="007889"/>
              </a:solidFill>
              <a:round/>
              <a:headEnd type="none"/>
              <a:tailEnd type="none"/>
            </a:ln>
            <a:effectLst/>
          </c:spPr>
        </c:hiLowLines>
        <c:axId val="1960185551"/>
        <c:axId val="1960180559"/>
      </c:stockChart>
      <c:catAx>
        <c:axId val="1960185551"/>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a:solidFill>
                      <a:srgbClr val="000000"/>
                    </a:solidFill>
                  </a:rPr>
                  <a:t>Source</a:t>
                </a:r>
              </a:p>
            </c:rich>
          </c:tx>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rgbClr val="000000"/>
                </a:solidFill>
                <a:latin typeface="+mn-lt"/>
                <a:ea typeface="+mn-ea"/>
                <a:cs typeface="+mn-cs"/>
              </a:defRPr>
            </a:pPr>
            <a:endParaRPr lang="en-US"/>
          </a:p>
        </c:txPr>
        <c:crossAx val="1960180559"/>
        <c:crosses val="autoZero"/>
        <c:auto val="1"/>
        <c:lblAlgn val="ctr"/>
        <c:lblOffset val="100"/>
        <c:noMultiLvlLbl val="0"/>
      </c:catAx>
      <c:valAx>
        <c:axId val="1960180559"/>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a:solidFill>
                      <a:srgbClr val="000000"/>
                    </a:solidFill>
                  </a:rPr>
                  <a:t>Prevalence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rgbClr val="000000"/>
                </a:solidFill>
                <a:latin typeface="+mn-lt"/>
                <a:ea typeface="+mn-ea"/>
                <a:cs typeface="+mn-cs"/>
              </a:defRPr>
            </a:pPr>
            <a:endParaRPr lang="en-US"/>
          </a:p>
        </c:txPr>
        <c:crossAx val="196018555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tockChart>
        <c:ser>
          <c:idx val="0"/>
          <c:order val="0"/>
          <c:tx>
            <c:strRef>
              <c:f>Sheet1!$B$1</c:f>
              <c:strCache>
                <c:ptCount val="1"/>
                <c:pt idx="0">
                  <c:v>High</c:v>
                </c:pt>
              </c:strCache>
            </c:strRef>
          </c:tx>
          <c:spPr>
            <a:ln w="28575" cap="rnd">
              <a:noFill/>
              <a:round/>
            </a:ln>
            <a:effectLst/>
          </c:spPr>
          <c:marker>
            <c:symbol val="none"/>
          </c:marker>
          <c:cat>
            <c:strRef>
              <c:f>Sheet1!$A$2</c:f>
              <c:strCache>
                <c:ptCount val="1"/>
                <c:pt idx="0">
                  <c:v>Review-50 states</c:v>
                </c:pt>
              </c:strCache>
            </c:strRef>
          </c:cat>
          <c:val>
            <c:numRef>
              <c:f>Sheet1!$B$2</c:f>
              <c:numCache>
                <c:formatCode>General</c:formatCode>
                <c:ptCount val="1"/>
                <c:pt idx="0">
                  <c:v>14</c:v>
                </c:pt>
              </c:numCache>
            </c:numRef>
          </c:val>
          <c:smooth val="0"/>
          <c:extLst>
            <c:ext xmlns:c16="http://schemas.microsoft.com/office/drawing/2014/chart" uri="{C3380CC4-5D6E-409C-BE32-E72D297353CC}">
              <c16:uniqueId val="{00000000-9DB7-471E-BF0D-DA50A2902EB3}"/>
            </c:ext>
          </c:extLst>
        </c:ser>
        <c:ser>
          <c:idx val="1"/>
          <c:order val="1"/>
          <c:tx>
            <c:strRef>
              <c:f>Sheet1!$C$1</c:f>
              <c:strCache>
                <c:ptCount val="1"/>
                <c:pt idx="0">
                  <c:v>Low</c:v>
                </c:pt>
              </c:strCache>
            </c:strRef>
          </c:tx>
          <c:spPr>
            <a:ln w="28575" cap="rnd">
              <a:noFill/>
              <a:round/>
            </a:ln>
            <a:effectLst/>
          </c:spPr>
          <c:marker>
            <c:symbol val="none"/>
          </c:marker>
          <c:cat>
            <c:strRef>
              <c:f>Sheet1!$A$2</c:f>
              <c:strCache>
                <c:ptCount val="1"/>
                <c:pt idx="0">
                  <c:v>Review-50 states</c:v>
                </c:pt>
              </c:strCache>
            </c:strRef>
          </c:cat>
          <c:val>
            <c:numRef>
              <c:f>Sheet1!$C$2</c:f>
              <c:numCache>
                <c:formatCode>General</c:formatCode>
                <c:ptCount val="1"/>
                <c:pt idx="0">
                  <c:v>4.8</c:v>
                </c:pt>
              </c:numCache>
            </c:numRef>
          </c:val>
          <c:smooth val="0"/>
          <c:extLst>
            <c:ext xmlns:c16="http://schemas.microsoft.com/office/drawing/2014/chart" uri="{C3380CC4-5D6E-409C-BE32-E72D297353CC}">
              <c16:uniqueId val="{00000001-9DB7-471E-BF0D-DA50A2902EB3}"/>
            </c:ext>
          </c:extLst>
        </c:ser>
        <c:ser>
          <c:idx val="2"/>
          <c:order val="2"/>
          <c:tx>
            <c:strRef>
              <c:f>Sheet1!$D$1</c:f>
              <c:strCache>
                <c:ptCount val="1"/>
                <c:pt idx="0">
                  <c:v>Median</c:v>
                </c:pt>
              </c:strCache>
            </c:strRef>
          </c:tx>
          <c:spPr>
            <a:ln w="28575" cap="rnd">
              <a:noFill/>
              <a:round/>
            </a:ln>
            <a:effectLst/>
          </c:spPr>
          <c:marker>
            <c:symbol val="dot"/>
            <c:size val="3"/>
            <c:spPr>
              <a:solidFill>
                <a:srgbClr val="007889"/>
              </a:solidFill>
              <a:ln w="127000">
                <a:solidFill>
                  <a:srgbClr val="007889"/>
                </a:solidFill>
              </a:ln>
              <a:effectLst/>
            </c:spPr>
          </c:marker>
          <c:cat>
            <c:strRef>
              <c:f>Sheet1!$A$2</c:f>
              <c:strCache>
                <c:ptCount val="1"/>
                <c:pt idx="0">
                  <c:v>Review-50 states</c:v>
                </c:pt>
              </c:strCache>
            </c:strRef>
          </c:cat>
          <c:val>
            <c:numRef>
              <c:f>Sheet1!$D$2</c:f>
              <c:numCache>
                <c:formatCode>General</c:formatCode>
                <c:ptCount val="1"/>
                <c:pt idx="0">
                  <c:v>6.2</c:v>
                </c:pt>
              </c:numCache>
            </c:numRef>
          </c:val>
          <c:smooth val="0"/>
          <c:extLst>
            <c:ext xmlns:c16="http://schemas.microsoft.com/office/drawing/2014/chart" uri="{C3380CC4-5D6E-409C-BE32-E72D297353CC}">
              <c16:uniqueId val="{00000002-9DB7-471E-BF0D-DA50A2902EB3}"/>
            </c:ext>
          </c:extLst>
        </c:ser>
        <c:dLbls>
          <c:showLegendKey val="0"/>
          <c:showVal val="0"/>
          <c:showCatName val="0"/>
          <c:showSerName val="0"/>
          <c:showPercent val="0"/>
          <c:showBubbleSize val="0"/>
        </c:dLbls>
        <c:hiLowLines>
          <c:spPr>
            <a:ln w="31750" cap="flat" cmpd="sng" algn="ctr">
              <a:solidFill>
                <a:srgbClr val="007889"/>
              </a:solidFill>
              <a:round/>
              <a:headEnd type="none"/>
              <a:tailEnd type="none"/>
            </a:ln>
            <a:effectLst/>
          </c:spPr>
        </c:hiLowLines>
        <c:axId val="1960185551"/>
        <c:axId val="1960180559"/>
      </c:stockChart>
      <c:catAx>
        <c:axId val="1960185551"/>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rgbClr val="000000"/>
                </a:solidFill>
                <a:latin typeface="+mn-lt"/>
                <a:ea typeface="+mn-ea"/>
                <a:cs typeface="+mn-cs"/>
              </a:defRPr>
            </a:pPr>
            <a:endParaRPr lang="en-US"/>
          </a:p>
        </c:txPr>
        <c:crossAx val="1960180559"/>
        <c:crosses val="autoZero"/>
        <c:auto val="1"/>
        <c:lblAlgn val="ctr"/>
        <c:lblOffset val="100"/>
        <c:noMultiLvlLbl val="0"/>
      </c:catAx>
      <c:valAx>
        <c:axId val="1960180559"/>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a:solidFill>
                      <a:srgbClr val="000000"/>
                    </a:solidFill>
                  </a:rPr>
                  <a:t>Prevalence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rgbClr val="000000"/>
                </a:solidFill>
                <a:latin typeface="+mn-lt"/>
                <a:ea typeface="+mn-ea"/>
                <a:cs typeface="+mn-cs"/>
              </a:defRPr>
            </a:pPr>
            <a:endParaRPr lang="en-US"/>
          </a:p>
        </c:txPr>
        <c:crossAx val="196018555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tockChart>
        <c:ser>
          <c:idx val="0"/>
          <c:order val="0"/>
          <c:tx>
            <c:strRef>
              <c:f>Sheet1!$B$1</c:f>
              <c:strCache>
                <c:ptCount val="1"/>
                <c:pt idx="0">
                  <c:v>High</c:v>
                </c:pt>
              </c:strCache>
            </c:strRef>
          </c:tx>
          <c:spPr>
            <a:ln w="28575" cap="rnd">
              <a:noFill/>
              <a:round/>
            </a:ln>
            <a:effectLst/>
          </c:spPr>
          <c:marker>
            <c:symbol val="none"/>
          </c:marker>
          <c:cat>
            <c:strRef>
              <c:f>Sheet1!$A$2:$A$4</c:f>
              <c:strCache>
                <c:ptCount val="3"/>
                <c:pt idx="0">
                  <c:v>Review: All states and territories</c:v>
                </c:pt>
                <c:pt idx="1">
                  <c:v>Review: 50 states</c:v>
                </c:pt>
                <c:pt idx="2">
                  <c:v>NHANES
2011-2016</c:v>
                </c:pt>
              </c:strCache>
            </c:strRef>
          </c:cat>
          <c:val>
            <c:numRef>
              <c:f>Sheet1!$B$2:$B$4</c:f>
              <c:numCache>
                <c:formatCode>General</c:formatCode>
                <c:ptCount val="3"/>
                <c:pt idx="0">
                  <c:v>2</c:v>
                </c:pt>
                <c:pt idx="1">
                  <c:v>0.7</c:v>
                </c:pt>
                <c:pt idx="2">
                  <c:v>0.46</c:v>
                </c:pt>
              </c:numCache>
            </c:numRef>
          </c:val>
          <c:smooth val="0"/>
          <c:extLst>
            <c:ext xmlns:c16="http://schemas.microsoft.com/office/drawing/2014/chart" uri="{C3380CC4-5D6E-409C-BE32-E72D297353CC}">
              <c16:uniqueId val="{00000000-9DB7-471E-BF0D-DA50A2902EB3}"/>
            </c:ext>
          </c:extLst>
        </c:ser>
        <c:ser>
          <c:idx val="1"/>
          <c:order val="1"/>
          <c:tx>
            <c:strRef>
              <c:f>Sheet1!$C$1</c:f>
              <c:strCache>
                <c:ptCount val="1"/>
                <c:pt idx="0">
                  <c:v>Low</c:v>
                </c:pt>
              </c:strCache>
            </c:strRef>
          </c:tx>
          <c:spPr>
            <a:ln w="28575" cap="rnd">
              <a:noFill/>
              <a:round/>
            </a:ln>
            <a:effectLst/>
          </c:spPr>
          <c:marker>
            <c:symbol val="none"/>
          </c:marker>
          <c:cat>
            <c:strRef>
              <c:f>Sheet1!$A$2:$A$4</c:f>
              <c:strCache>
                <c:ptCount val="3"/>
                <c:pt idx="0">
                  <c:v>Review: All states and territories</c:v>
                </c:pt>
                <c:pt idx="1">
                  <c:v>Review: 50 states</c:v>
                </c:pt>
                <c:pt idx="2">
                  <c:v>NHANES
2011-2016</c:v>
                </c:pt>
              </c:strCache>
            </c:strRef>
          </c:cat>
          <c:val>
            <c:numRef>
              <c:f>Sheet1!$C$2:$C$4</c:f>
              <c:numCache>
                <c:formatCode>General</c:formatCode>
                <c:ptCount val="3"/>
                <c:pt idx="0">
                  <c:v>0</c:v>
                </c:pt>
                <c:pt idx="1">
                  <c:v>0</c:v>
                </c:pt>
                <c:pt idx="2">
                  <c:v>0.28999999999999998</c:v>
                </c:pt>
              </c:numCache>
            </c:numRef>
          </c:val>
          <c:smooth val="0"/>
          <c:extLst>
            <c:ext xmlns:c16="http://schemas.microsoft.com/office/drawing/2014/chart" uri="{C3380CC4-5D6E-409C-BE32-E72D297353CC}">
              <c16:uniqueId val="{00000001-9DB7-471E-BF0D-DA50A2902EB3}"/>
            </c:ext>
          </c:extLst>
        </c:ser>
        <c:ser>
          <c:idx val="2"/>
          <c:order val="2"/>
          <c:tx>
            <c:strRef>
              <c:f>Sheet1!$D$1</c:f>
              <c:strCache>
                <c:ptCount val="1"/>
                <c:pt idx="0">
                  <c:v>Median</c:v>
                </c:pt>
              </c:strCache>
            </c:strRef>
          </c:tx>
          <c:spPr>
            <a:ln w="28575" cap="rnd">
              <a:noFill/>
              <a:round/>
            </a:ln>
            <a:effectLst/>
          </c:spPr>
          <c:marker>
            <c:symbol val="dot"/>
            <c:size val="3"/>
            <c:spPr>
              <a:solidFill>
                <a:srgbClr val="007889"/>
              </a:solidFill>
              <a:ln w="127000">
                <a:solidFill>
                  <a:srgbClr val="007889"/>
                </a:solidFill>
              </a:ln>
              <a:effectLst/>
            </c:spPr>
          </c:marker>
          <c:cat>
            <c:strRef>
              <c:f>Sheet1!$A$2:$A$4</c:f>
              <c:strCache>
                <c:ptCount val="3"/>
                <c:pt idx="0">
                  <c:v>Review: All states and territories</c:v>
                </c:pt>
                <c:pt idx="1">
                  <c:v>Review: 50 states</c:v>
                </c:pt>
                <c:pt idx="2">
                  <c:v>NHANES
2011-2016</c:v>
                </c:pt>
              </c:strCache>
            </c:strRef>
          </c:cat>
          <c:val>
            <c:numRef>
              <c:f>Sheet1!$D$2:$D$4</c:f>
              <c:numCache>
                <c:formatCode>General</c:formatCode>
                <c:ptCount val="3"/>
                <c:pt idx="0">
                  <c:v>0.4</c:v>
                </c:pt>
                <c:pt idx="1">
                  <c:v>0.38</c:v>
                </c:pt>
                <c:pt idx="2">
                  <c:v>0.36</c:v>
                </c:pt>
              </c:numCache>
            </c:numRef>
          </c:val>
          <c:smooth val="0"/>
          <c:extLst>
            <c:ext xmlns:c16="http://schemas.microsoft.com/office/drawing/2014/chart" uri="{C3380CC4-5D6E-409C-BE32-E72D297353CC}">
              <c16:uniqueId val="{00000002-9DB7-471E-BF0D-DA50A2902EB3}"/>
            </c:ext>
          </c:extLst>
        </c:ser>
        <c:dLbls>
          <c:showLegendKey val="0"/>
          <c:showVal val="0"/>
          <c:showCatName val="0"/>
          <c:showSerName val="0"/>
          <c:showPercent val="0"/>
          <c:showBubbleSize val="0"/>
        </c:dLbls>
        <c:hiLowLines>
          <c:spPr>
            <a:ln w="31750" cap="flat" cmpd="sng" algn="ctr">
              <a:solidFill>
                <a:srgbClr val="007889"/>
              </a:solidFill>
              <a:round/>
              <a:headEnd type="none"/>
              <a:tailEnd type="none"/>
            </a:ln>
            <a:effectLst/>
          </c:spPr>
        </c:hiLowLines>
        <c:axId val="1960185551"/>
        <c:axId val="1960180559"/>
      </c:stockChart>
      <c:catAx>
        <c:axId val="1960185551"/>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a:solidFill>
                      <a:srgbClr val="000000"/>
                    </a:solidFill>
                  </a:rPr>
                  <a:t>Source</a:t>
                </a:r>
              </a:p>
            </c:rich>
          </c:tx>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rgbClr val="000000"/>
                </a:solidFill>
                <a:latin typeface="+mn-lt"/>
                <a:ea typeface="+mn-ea"/>
                <a:cs typeface="+mn-cs"/>
              </a:defRPr>
            </a:pPr>
            <a:endParaRPr lang="en-US"/>
          </a:p>
        </c:txPr>
        <c:crossAx val="1960180559"/>
        <c:crosses val="autoZero"/>
        <c:auto val="1"/>
        <c:lblAlgn val="ctr"/>
        <c:lblOffset val="100"/>
        <c:noMultiLvlLbl val="0"/>
      </c:catAx>
      <c:valAx>
        <c:axId val="1960180559"/>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a:solidFill>
                      <a:srgbClr val="000000"/>
                    </a:solidFill>
                  </a:rPr>
                  <a:t>Prevalence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rgbClr val="000000"/>
                </a:solidFill>
                <a:latin typeface="+mn-lt"/>
                <a:ea typeface="+mn-ea"/>
                <a:cs typeface="+mn-cs"/>
              </a:defRPr>
            </a:pPr>
            <a:endParaRPr lang="en-US"/>
          </a:p>
        </c:txPr>
        <c:crossAx val="196018555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modernComment_1947_2FA7045E.xml><?xml version="1.0" encoding="utf-8"?>
<p188:cmLst xmlns:a="http://schemas.openxmlformats.org/drawingml/2006/main" xmlns:r="http://schemas.openxmlformats.org/officeDocument/2006/relationships" xmlns:p188="http://schemas.microsoft.com/office/powerpoint/2018/8/main">
  <p188:cm id="{A7115EC2-D7F7-4A73-9257-CD4B29938079}" authorId="{4C195B5E-DFF9-9454-D15B-04E7141770CC}" status="resolved" created="2023-03-10T20:56:59.147" complete="100000">
    <pc:sldMkLst xmlns:pc="http://schemas.microsoft.com/office/powerpoint/2013/main/command">
      <pc:docMk/>
      <pc:sldMk cId="799474782" sldId="6471"/>
    </pc:sldMkLst>
    <p188:txBody>
      <a:bodyPr/>
      <a:lstStyle/>
      <a:p>
        <a:r>
          <a:rPr lang="en-US"/>
          <a:t>New, to address question</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8101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4143375" y="0"/>
            <a:ext cx="3170238" cy="481013"/>
          </a:xfrm>
          <a:prstGeom prst="rect">
            <a:avLst/>
          </a:prstGeom>
        </p:spPr>
        <p:txBody>
          <a:bodyPr vert="horz" lIns="91440" tIns="45720" rIns="91440" bIns="45720" rtlCol="0"/>
          <a:lstStyle>
            <a:lvl1pPr algn="r">
              <a:defRPr sz="1200"/>
            </a:lvl1pPr>
          </a:lstStyle>
          <a:p>
            <a:fld id="{CCD9D4F3-1CB6-4E57-BC6A-8FDD6DF1AC39}" type="datetimeFigureOut">
              <a:rPr lang="en-US" smtClean="0"/>
              <a:t>6/13/23</a:t>
            </a:fld>
            <a:endParaRPr lang="en-US"/>
          </a:p>
        </p:txBody>
      </p:sp>
      <p:sp>
        <p:nvSpPr>
          <p:cNvPr id="4" name="Footer Placeholder 3"/>
          <p:cNvSpPr>
            <a:spLocks noGrp="1"/>
          </p:cNvSpPr>
          <p:nvPr>
            <p:ph type="ftr" sz="quarter" idx="2"/>
          </p:nvPr>
        </p:nvSpPr>
        <p:spPr>
          <a:xfrm>
            <a:off x="0" y="9120188"/>
            <a:ext cx="3170238" cy="481012"/>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4143375" y="9120188"/>
            <a:ext cx="3170238" cy="481012"/>
          </a:xfrm>
          <a:prstGeom prst="rect">
            <a:avLst/>
          </a:prstGeom>
        </p:spPr>
        <p:txBody>
          <a:bodyPr vert="horz" lIns="91440" tIns="45720" rIns="91440" bIns="45720" rtlCol="0" anchor="b"/>
          <a:lstStyle>
            <a:lvl1pPr algn="r">
              <a:defRPr sz="1200"/>
            </a:lvl1pPr>
          </a:lstStyle>
          <a:p>
            <a:fld id="{A352C7E1-5E17-4B76-93F9-C135FF019537}" type="slidenum">
              <a:rPr lang="en-US" smtClean="0"/>
              <a:t>‹#›</a:t>
            </a:fld>
            <a:endParaRPr lang="en-US"/>
          </a:p>
        </p:txBody>
      </p:sp>
    </p:spTree>
    <p:extLst>
      <p:ext uri="{BB962C8B-B14F-4D97-AF65-F5344CB8AC3E}">
        <p14:creationId xmlns:p14="http://schemas.microsoft.com/office/powerpoint/2010/main" val="15788258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4143375" y="0"/>
            <a:ext cx="3170238" cy="479425"/>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defRPr>
            </a:lvl1pPr>
          </a:lstStyle>
          <a:p>
            <a:pPr>
              <a:defRPr/>
            </a:pPr>
            <a:fld id="{33C03299-4BB1-4AD2-828F-715F084383AD}" type="datetimeFigureOut">
              <a:rPr lang="en-US"/>
              <a:pPr>
                <a:defRPr/>
              </a:pPr>
              <a:t>6/13/23</a:t>
            </a:fld>
            <a:endParaRPr lang="en-US"/>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731838" y="4560888"/>
            <a:ext cx="5851525" cy="4319587"/>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9120188"/>
            <a:ext cx="3170238" cy="479425"/>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4143375" y="9120188"/>
            <a:ext cx="3170238" cy="479425"/>
          </a:xfrm>
          <a:prstGeom prst="rect">
            <a:avLst/>
          </a:prstGeom>
        </p:spPr>
        <p:txBody>
          <a:bodyPr vert="horz" lIns="91440" tIns="45720" rIns="91440" bIns="45720" rtlCol="0" anchor="b"/>
          <a:lstStyle>
            <a:lvl1pPr algn="r" eaLnBrk="1" fontAlgn="auto" hangingPunct="1">
              <a:spcBef>
                <a:spcPts val="0"/>
              </a:spcBef>
              <a:spcAft>
                <a:spcPts val="0"/>
              </a:spcAft>
              <a:defRPr sz="1200" smtClean="0">
                <a:latin typeface="+mn-lt"/>
              </a:defRPr>
            </a:lvl1pPr>
          </a:lstStyle>
          <a:p>
            <a:pPr>
              <a:defRPr/>
            </a:pPr>
            <a:fld id="{EB38CAEC-4554-485B-9189-C45C7447A404}" type="slidenum">
              <a:rPr lang="en-US"/>
              <a:pPr>
                <a:defRPr/>
              </a:pPr>
              <a:t>‹#›</a:t>
            </a:fld>
            <a:endParaRPr lang="en-US"/>
          </a:p>
        </p:txBody>
      </p:sp>
    </p:spTree>
    <p:extLst>
      <p:ext uri="{BB962C8B-B14F-4D97-AF65-F5344CB8AC3E}">
        <p14:creationId xmlns:p14="http://schemas.microsoft.com/office/powerpoint/2010/main" val="1503583859"/>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Myriad Web Pro" panose="020B0503030403020204" pitchFamily="34" charset="0"/>
              </a:defRPr>
            </a:lvl1pPr>
            <a:lvl2pPr marL="742950" indent="-285750">
              <a:defRPr>
                <a:solidFill>
                  <a:schemeClr val="tx1"/>
                </a:solidFill>
                <a:latin typeface="Myriad Web Pro" panose="020B0503030403020204" pitchFamily="34" charset="0"/>
              </a:defRPr>
            </a:lvl2pPr>
            <a:lvl3pPr marL="1143000" indent="-228600">
              <a:defRPr>
                <a:solidFill>
                  <a:schemeClr val="tx1"/>
                </a:solidFill>
                <a:latin typeface="Myriad Web Pro" panose="020B0503030403020204" pitchFamily="34" charset="0"/>
              </a:defRPr>
            </a:lvl3pPr>
            <a:lvl4pPr marL="1600200" indent="-228600">
              <a:defRPr>
                <a:solidFill>
                  <a:schemeClr val="tx1"/>
                </a:solidFill>
                <a:latin typeface="Myriad Web Pro" panose="020B0503030403020204" pitchFamily="34" charset="0"/>
              </a:defRPr>
            </a:lvl4pPr>
            <a:lvl5pPr marL="2057400" indent="-228600">
              <a:defRPr>
                <a:solidFill>
                  <a:schemeClr val="tx1"/>
                </a:solidFill>
                <a:latin typeface="Myriad Web Pro" panose="020B0503030403020204" pitchFamily="34" charset="0"/>
              </a:defRPr>
            </a:lvl5pPr>
            <a:lvl6pPr marL="2514600" indent="-228600" fontAlgn="base">
              <a:spcBef>
                <a:spcPct val="0"/>
              </a:spcBef>
              <a:spcAft>
                <a:spcPct val="0"/>
              </a:spcAft>
              <a:defRPr>
                <a:solidFill>
                  <a:schemeClr val="tx1"/>
                </a:solidFill>
                <a:latin typeface="Myriad Web Pro" panose="020B0503030403020204" pitchFamily="34" charset="0"/>
              </a:defRPr>
            </a:lvl6pPr>
            <a:lvl7pPr marL="2971800" indent="-228600" fontAlgn="base">
              <a:spcBef>
                <a:spcPct val="0"/>
              </a:spcBef>
              <a:spcAft>
                <a:spcPct val="0"/>
              </a:spcAft>
              <a:defRPr>
                <a:solidFill>
                  <a:schemeClr val="tx1"/>
                </a:solidFill>
                <a:latin typeface="Myriad Web Pro" panose="020B0503030403020204" pitchFamily="34" charset="0"/>
              </a:defRPr>
            </a:lvl7pPr>
            <a:lvl8pPr marL="3429000" indent="-228600" fontAlgn="base">
              <a:spcBef>
                <a:spcPct val="0"/>
              </a:spcBef>
              <a:spcAft>
                <a:spcPct val="0"/>
              </a:spcAft>
              <a:defRPr>
                <a:solidFill>
                  <a:schemeClr val="tx1"/>
                </a:solidFill>
                <a:latin typeface="Myriad Web Pro" panose="020B0503030403020204" pitchFamily="34" charset="0"/>
              </a:defRPr>
            </a:lvl8pPr>
            <a:lvl9pPr marL="3886200" indent="-228600" fontAlgn="base">
              <a:spcBef>
                <a:spcPct val="0"/>
              </a:spcBef>
              <a:spcAft>
                <a:spcPct val="0"/>
              </a:spcAft>
              <a:defRPr>
                <a:solidFill>
                  <a:schemeClr val="tx1"/>
                </a:solidFill>
                <a:latin typeface="Myriad Web Pro" panose="020B0503030403020204" pitchFamily="34" charset="0"/>
              </a:defRPr>
            </a:lvl9pPr>
          </a:lstStyle>
          <a:p>
            <a:pPr fontAlgn="base">
              <a:spcBef>
                <a:spcPct val="0"/>
              </a:spcBef>
              <a:spcAft>
                <a:spcPct val="0"/>
              </a:spcAft>
            </a:pPr>
            <a:fld id="{6F084AA2-EDF3-41B6-9BD5-4D1331E35CE7}" type="slidenum">
              <a:rPr lang="en-US" altLang="en-US">
                <a:latin typeface="Calibri" panose="020F0502020204030204" pitchFamily="34" charset="0"/>
              </a:rPr>
              <a:pPr fontAlgn="base">
                <a:spcBef>
                  <a:spcPct val="0"/>
                </a:spcBef>
                <a:spcAft>
                  <a:spcPct val="0"/>
                </a:spcAft>
              </a:pPr>
              <a:t>1</a:t>
            </a:fld>
            <a:endParaRPr lang="en-US" altLang="en-US">
              <a:latin typeface="Calibri" panose="020F0502020204030204" pitchFamily="34" charset="0"/>
            </a:endParaRPr>
          </a:p>
        </p:txBody>
      </p:sp>
    </p:spTree>
    <p:extLst>
      <p:ext uri="{BB962C8B-B14F-4D97-AF65-F5344CB8AC3E}">
        <p14:creationId xmlns:p14="http://schemas.microsoft.com/office/powerpoint/2010/main" val="35545127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0" spc="-8">
                <a:solidFill>
                  <a:srgbClr val="00788A"/>
                </a:solidFill>
                <a:latin typeface="Calibri" panose="020F0502020204030204"/>
                <a:cs typeface="Lucida Sans"/>
              </a:rPr>
              <a:t>Previously hepatitis B screening followed a risk-based approach. However, limitations of this approach can be seen in our surveillance data. From data on new acute cases of hepatitis B reported to CDC, 2/3 of cases were either missing risk data or had no reported risk identified</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b="1" spc="-8">
              <a:solidFill>
                <a:srgbClr val="00788A"/>
              </a:solidFill>
              <a:latin typeface="Calibri" panose="020F0502020204030204"/>
              <a:cs typeface="Lucida San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0" spc="-8">
                <a:solidFill>
                  <a:srgbClr val="00788A"/>
                </a:solidFill>
                <a:latin typeface="Calibri" panose="020F0502020204030204"/>
                <a:cs typeface="Lucida Sans"/>
              </a:rPr>
              <a:t>[Availability of information </a:t>
            </a:r>
            <a:r>
              <a:rPr lang="en-US" sz="1200" b="0" spc="-13">
                <a:solidFill>
                  <a:srgbClr val="00788A"/>
                </a:solidFill>
                <a:latin typeface="Calibri" panose="020F0502020204030204"/>
                <a:cs typeface="Lucida Sans"/>
              </a:rPr>
              <a:t>regarding </a:t>
            </a:r>
            <a:r>
              <a:rPr lang="en-US" sz="1200" b="0" spc="-18">
                <a:solidFill>
                  <a:srgbClr val="00788A"/>
                </a:solidFill>
                <a:latin typeface="Calibri" panose="020F0502020204030204"/>
                <a:cs typeface="Lucida Sans"/>
              </a:rPr>
              <a:t>risk </a:t>
            </a:r>
            <a:r>
              <a:rPr lang="en-US" sz="1200" b="0" spc="-13">
                <a:solidFill>
                  <a:srgbClr val="00788A"/>
                </a:solidFill>
                <a:latin typeface="Calibri" panose="020F0502020204030204"/>
                <a:cs typeface="Lucida Sans"/>
              </a:rPr>
              <a:t>behaviors </a:t>
            </a:r>
            <a:r>
              <a:rPr lang="en-US" sz="1200" b="0" spc="-5">
                <a:solidFill>
                  <a:srgbClr val="00788A"/>
                </a:solidFill>
                <a:latin typeface="Calibri" panose="020F0502020204030204"/>
                <a:cs typeface="Lucida Sans"/>
              </a:rPr>
              <a:t>or </a:t>
            </a:r>
            <a:r>
              <a:rPr lang="en-US" sz="1200" b="0" spc="-33">
                <a:solidFill>
                  <a:srgbClr val="00788A"/>
                </a:solidFill>
                <a:latin typeface="Calibri" panose="020F0502020204030204"/>
                <a:cs typeface="Lucida Sans"/>
              </a:rPr>
              <a:t>exposures </a:t>
            </a:r>
            <a:r>
              <a:rPr lang="en-US" sz="1200" b="0" spc="-8">
                <a:solidFill>
                  <a:srgbClr val="00788A"/>
                </a:solidFill>
                <a:latin typeface="Calibri" panose="020F0502020204030204"/>
                <a:cs typeface="Lucida Sans"/>
              </a:rPr>
              <a:t>associated</a:t>
            </a:r>
            <a:r>
              <a:rPr lang="en-US" sz="1200" b="0" spc="-54">
                <a:solidFill>
                  <a:srgbClr val="00788A"/>
                </a:solidFill>
                <a:latin typeface="Calibri" panose="020F0502020204030204"/>
                <a:cs typeface="Lucida Sans"/>
              </a:rPr>
              <a:t> </a:t>
            </a:r>
            <a:r>
              <a:rPr lang="en-US" sz="1200" b="0" spc="-2">
                <a:solidFill>
                  <a:srgbClr val="00788A"/>
                </a:solidFill>
                <a:latin typeface="Calibri" panose="020F0502020204030204"/>
                <a:cs typeface="Lucida Sans"/>
              </a:rPr>
              <a:t>with</a:t>
            </a:r>
            <a:r>
              <a:rPr lang="en-US" sz="1200" b="0" spc="-46">
                <a:solidFill>
                  <a:srgbClr val="00788A"/>
                </a:solidFill>
                <a:latin typeface="Calibri" panose="020F0502020204030204"/>
                <a:cs typeface="Lucida Sans"/>
              </a:rPr>
              <a:t> </a:t>
            </a:r>
            <a:r>
              <a:rPr lang="en-US" sz="1200" b="0" spc="-2">
                <a:solidFill>
                  <a:srgbClr val="00788A"/>
                </a:solidFill>
                <a:latin typeface="Calibri" panose="020F0502020204030204"/>
                <a:cs typeface="Lucida Sans"/>
              </a:rPr>
              <a:t>reported</a:t>
            </a:r>
            <a:r>
              <a:rPr lang="en-US" sz="1200" b="0" spc="-56">
                <a:solidFill>
                  <a:srgbClr val="00788A"/>
                </a:solidFill>
                <a:latin typeface="Calibri" panose="020F0502020204030204"/>
                <a:cs typeface="Lucida Sans"/>
              </a:rPr>
              <a:t> </a:t>
            </a:r>
            <a:r>
              <a:rPr lang="en-US" sz="1200" b="0" spc="-15">
                <a:solidFill>
                  <a:srgbClr val="00788A"/>
                </a:solidFill>
                <a:latin typeface="Calibri" panose="020F0502020204030204"/>
                <a:cs typeface="Lucida Sans"/>
              </a:rPr>
              <a:t>cases</a:t>
            </a:r>
            <a:r>
              <a:rPr lang="en-US" sz="1200" b="0" spc="-46">
                <a:solidFill>
                  <a:srgbClr val="00788A"/>
                </a:solidFill>
                <a:latin typeface="Calibri" panose="020F0502020204030204"/>
                <a:cs typeface="Lucida Sans"/>
              </a:rPr>
              <a:t> </a:t>
            </a:r>
            <a:r>
              <a:rPr lang="en-US" sz="1200" b="0" spc="-8">
                <a:solidFill>
                  <a:srgbClr val="00788A"/>
                </a:solidFill>
                <a:latin typeface="Calibri" panose="020F0502020204030204"/>
                <a:cs typeface="Lucida Sans"/>
              </a:rPr>
              <a:t>of</a:t>
            </a:r>
            <a:r>
              <a:rPr lang="en-US" sz="1200" b="0" spc="-54">
                <a:solidFill>
                  <a:srgbClr val="00788A"/>
                </a:solidFill>
                <a:latin typeface="Calibri" panose="020F0502020204030204"/>
                <a:cs typeface="Lucida Sans"/>
              </a:rPr>
              <a:t> </a:t>
            </a:r>
            <a:r>
              <a:rPr lang="en-US" sz="1200" b="0">
                <a:solidFill>
                  <a:srgbClr val="00788A"/>
                </a:solidFill>
                <a:latin typeface="Calibri" panose="020F0502020204030204"/>
                <a:cs typeface="Lucida Sans"/>
              </a:rPr>
              <a:t>acute</a:t>
            </a:r>
            <a:r>
              <a:rPr lang="en-US" sz="1200" b="0" spc="-46">
                <a:solidFill>
                  <a:srgbClr val="00788A"/>
                </a:solidFill>
                <a:latin typeface="Calibri" panose="020F0502020204030204"/>
                <a:cs typeface="Lucida Sans"/>
              </a:rPr>
              <a:t> </a:t>
            </a:r>
            <a:r>
              <a:rPr lang="en-US" sz="1200" b="0" spc="-2">
                <a:solidFill>
                  <a:srgbClr val="00788A"/>
                </a:solidFill>
                <a:latin typeface="Calibri" panose="020F0502020204030204"/>
                <a:cs typeface="Lucida Sans"/>
              </a:rPr>
              <a:t>hepatitis</a:t>
            </a:r>
            <a:r>
              <a:rPr lang="en-US" sz="1200" b="0" spc="-44">
                <a:solidFill>
                  <a:srgbClr val="00788A"/>
                </a:solidFill>
                <a:latin typeface="Calibri" panose="020F0502020204030204"/>
                <a:cs typeface="Lucida Sans"/>
              </a:rPr>
              <a:t> </a:t>
            </a:r>
            <a:r>
              <a:rPr lang="en-US" sz="1200" b="0" spc="38">
                <a:solidFill>
                  <a:srgbClr val="00788A"/>
                </a:solidFill>
                <a:latin typeface="Calibri" panose="020F0502020204030204"/>
                <a:cs typeface="Lucida Sans"/>
              </a:rPr>
              <a:t>B</a:t>
            </a:r>
            <a:r>
              <a:rPr lang="en-US" sz="1200" b="0" spc="-59">
                <a:solidFill>
                  <a:srgbClr val="00788A"/>
                </a:solidFill>
                <a:latin typeface="Calibri" panose="020F0502020204030204"/>
                <a:cs typeface="Lucida Sans"/>
              </a:rPr>
              <a:t> </a:t>
            </a:r>
            <a:r>
              <a:rPr lang="en-US" sz="1200" b="0" spc="-15">
                <a:solidFill>
                  <a:srgbClr val="00788A"/>
                </a:solidFill>
                <a:latin typeface="Calibri" panose="020F0502020204030204"/>
                <a:cs typeface="Lucida Sans"/>
              </a:rPr>
              <a:t>virus </a:t>
            </a:r>
            <a:r>
              <a:rPr lang="en-US" sz="1200" b="0" spc="-5">
                <a:solidFill>
                  <a:srgbClr val="00788A"/>
                </a:solidFill>
                <a:latin typeface="Calibri" panose="020F0502020204030204"/>
                <a:cs typeface="Lucida Sans"/>
              </a:rPr>
              <a:t>infection </a:t>
            </a:r>
            <a:r>
              <a:rPr lang="en-US" sz="1200" b="0" spc="-33">
                <a:solidFill>
                  <a:srgbClr val="00788A"/>
                </a:solidFill>
                <a:latin typeface="Calibri" panose="020F0502020204030204"/>
                <a:cs typeface="Lucida Sans"/>
              </a:rPr>
              <a:t>— </a:t>
            </a:r>
            <a:r>
              <a:rPr lang="en-US" sz="1200" b="0" spc="-2">
                <a:solidFill>
                  <a:srgbClr val="00788A"/>
                </a:solidFill>
                <a:latin typeface="Calibri" panose="020F0502020204030204"/>
                <a:cs typeface="Lucida Sans"/>
              </a:rPr>
              <a:t>United States</a:t>
            </a:r>
            <a:r>
              <a:rPr lang="en-US" sz="1200" b="0" spc="18">
                <a:solidFill>
                  <a:srgbClr val="00788A"/>
                </a:solidFill>
                <a:latin typeface="Calibri" panose="020F0502020204030204"/>
                <a:cs typeface="Lucida Sans"/>
              </a:rPr>
              <a:t>,</a:t>
            </a:r>
            <a:r>
              <a:rPr lang="en-US" sz="1200" b="0" spc="-146">
                <a:solidFill>
                  <a:srgbClr val="00788A"/>
                </a:solidFill>
                <a:latin typeface="Calibri" panose="020F0502020204030204"/>
                <a:cs typeface="Lucida Sans"/>
              </a:rPr>
              <a:t> </a:t>
            </a:r>
            <a:r>
              <a:rPr lang="en-US" sz="1200" b="0" spc="-20">
                <a:solidFill>
                  <a:srgbClr val="00788A"/>
                </a:solidFill>
                <a:latin typeface="Calibri" panose="020F0502020204030204"/>
                <a:cs typeface="Lucida Sans"/>
              </a:rPr>
              <a:t>2019]</a:t>
            </a:r>
            <a:endParaRPr lang="en-US" sz="1200" b="0">
              <a:solidFill>
                <a:srgbClr val="00788A"/>
              </a:solidFill>
              <a:latin typeface="Calibri" panose="020F0502020204030204"/>
              <a:cs typeface="Lucida Sans"/>
            </a:endParaRPr>
          </a:p>
          <a:p>
            <a:pPr>
              <a:defRPr/>
            </a:pP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2C77BC-6EBF-486C-9F8C-DA714F64B351}"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515061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12</a:t>
            </a:fld>
            <a:endParaRPr lang="en-US"/>
          </a:p>
        </p:txBody>
      </p:sp>
    </p:spTree>
    <p:extLst>
      <p:ext uri="{BB962C8B-B14F-4D97-AF65-F5344CB8AC3E}">
        <p14:creationId xmlns:p14="http://schemas.microsoft.com/office/powerpoint/2010/main" val="11070898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a:t>One major piece of data we considered was a cost-effectiveness analysis by Dr. Toy and colleagues. </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a:effectLst/>
                <a:latin typeface="Times New Roman" panose="02020603050405020304" pitchFamily="18" charset="0"/>
                <a:ea typeface="DengXian" panose="02010600030101010101" pitchFamily="2" charset="-122"/>
              </a:rPr>
              <a:t>They found that compared with current practice, universal screening of adults 18-79 </a:t>
            </a:r>
            <a:r>
              <a:rPr lang="en-US" sz="1200"/>
              <a:t>[CLICK] </a:t>
            </a:r>
            <a:r>
              <a:rPr lang="en-US" sz="1200">
                <a:effectLst/>
                <a:latin typeface="Times New Roman" panose="02020603050405020304" pitchFamily="18" charset="0"/>
                <a:ea typeface="DengXian" panose="02010600030101010101" pitchFamily="2" charset="-122"/>
              </a:rPr>
              <a:t>would avert</a:t>
            </a:r>
            <a:endParaRPr lang="en-US"/>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13</a:t>
            </a:fld>
            <a:endParaRPr lang="en-US"/>
          </a:p>
        </p:txBody>
      </p:sp>
    </p:spTree>
    <p:extLst>
      <p:ext uri="{BB962C8B-B14F-4D97-AF65-F5344CB8AC3E}">
        <p14:creationId xmlns:p14="http://schemas.microsoft.com/office/powerpoint/2010/main" val="17454649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a:effectLst/>
                <a:latin typeface="Times New Roman" panose="02020603050405020304" pitchFamily="18" charset="0"/>
                <a:ea typeface="DengXian" panose="02010600030101010101" pitchFamily="2" charset="-122"/>
              </a:rPr>
              <a:t>an additional 7 cases of compensated cirrhosis, 3 cases of decompensated cirrhosis, 5 cases of hepatocellular carcinoma, 2 liver transplants, and 10 HBV related deaths</a:t>
            </a:r>
            <a:endParaRPr lang="en-US"/>
          </a:p>
          <a:p>
            <a:endParaRPr lang="en-US" sz="1200">
              <a:effectLst/>
              <a:latin typeface="Times New Roman" panose="02020603050405020304" pitchFamily="18" charset="0"/>
              <a:ea typeface="DengXian" panose="02010600030101010101" pitchFamily="2" charset="-122"/>
            </a:endParaRPr>
          </a:p>
          <a:p>
            <a:r>
              <a:rPr lang="en-US" sz="1200">
                <a:effectLst/>
                <a:latin typeface="Times New Roman" panose="02020603050405020304" pitchFamily="18" charset="0"/>
                <a:ea typeface="DengXian" panose="02010600030101010101" pitchFamily="2" charset="-122"/>
              </a:rPr>
              <a:t>at a savings of $200,334 per 100,000 adults screened. </a:t>
            </a:r>
            <a:endParaRPr lang="en-US"/>
          </a:p>
          <a:p>
            <a:endParaRPr lang="en-US"/>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14</a:t>
            </a:fld>
            <a:endParaRPr lang="en-US"/>
          </a:p>
        </p:txBody>
      </p:sp>
    </p:spTree>
    <p:extLst>
      <p:ext uri="{BB962C8B-B14F-4D97-AF65-F5344CB8AC3E}">
        <p14:creationId xmlns:p14="http://schemas.microsoft.com/office/powerpoint/2010/main" val="17771517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007889"/>
                </a:solidFill>
              </a:rPr>
              <a:t>An additional sensitivity analysis in the cost-effectiveness study found triple panel screening remains cost effective if HBV prevalence is above 0.15%. As part of updating the guidelines, we conducted a systematic review of HBV prevalence among people not known to be at increased risk. [CLICK]</a:t>
            </a:r>
          </a:p>
          <a:p>
            <a:endParaRPr lang="en-US"/>
          </a:p>
          <a:p>
            <a:r>
              <a:rPr lang="en-US"/>
              <a:t>[NOTE- this slide is paired with the next slide. For any handouts to participants, this will be deleted]</a:t>
            </a:r>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15</a:t>
            </a:fld>
            <a:endParaRPr lang="en-US"/>
          </a:p>
        </p:txBody>
      </p:sp>
    </p:spTree>
    <p:extLst>
      <p:ext uri="{BB962C8B-B14F-4D97-AF65-F5344CB8AC3E}">
        <p14:creationId xmlns:p14="http://schemas.microsoft.com/office/powerpoint/2010/main" val="20757457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007889"/>
                </a:solidFill>
              </a:rPr>
              <a:t>Considering the cost-effectiveness and systematic review prevalence data together, the graph is of the median and ranges of prevalence estimates from the systematic review and NHANES, with the red line at .15% prevalence. The median prevalence estimates from NHANES and the systematic review are both above the threshold for cost-effectiveness. </a:t>
            </a:r>
          </a:p>
          <a:p>
            <a:endParaRPr lang="en-US"/>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16</a:t>
            </a:fld>
            <a:endParaRPr lang="en-US"/>
          </a:p>
        </p:txBody>
      </p:sp>
    </p:spTree>
    <p:extLst>
      <p:ext uri="{BB962C8B-B14F-4D97-AF65-F5344CB8AC3E}">
        <p14:creationId xmlns:p14="http://schemas.microsoft.com/office/powerpoint/2010/main" val="21890766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t>We also found that the prevalence of current or history of HBV infection was 6.2% with a range of 4.8-14%. People with a history of HBV infection are at risk for reactivation of disease if they become immunocompromised, which is a reason why identifying past infection is important.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17</a:t>
            </a:fld>
            <a:endParaRPr lang="en-US"/>
          </a:p>
        </p:txBody>
      </p:sp>
    </p:spTree>
    <p:extLst>
      <p:ext uri="{BB962C8B-B14F-4D97-AF65-F5344CB8AC3E}">
        <p14:creationId xmlns:p14="http://schemas.microsoft.com/office/powerpoint/2010/main" val="37676984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18</a:t>
            </a:fld>
            <a:endParaRPr lang="en-US"/>
          </a:p>
        </p:txBody>
      </p:sp>
    </p:spTree>
    <p:extLst>
      <p:ext uri="{BB962C8B-B14F-4D97-AF65-F5344CB8AC3E}">
        <p14:creationId xmlns:p14="http://schemas.microsoft.com/office/powerpoint/2010/main" val="26027217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lnSpc>
                <a:spcPct val="107000"/>
              </a:lnSpc>
              <a:spcBef>
                <a:spcPts val="0"/>
              </a:spcBef>
              <a:spcAft>
                <a:spcPts val="800"/>
              </a:spcAft>
            </a:pPr>
            <a:r>
              <a:rPr lang="en-US"/>
              <a:t>Screening is recommended for all adults aged </a:t>
            </a:r>
            <a:r>
              <a:rPr lang="en-US" u="sng"/>
              <a:t>&gt;</a:t>
            </a:r>
            <a:r>
              <a:rPr lang="en-US"/>
              <a:t>18 years at least once in a lifetime</a:t>
            </a:r>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19</a:t>
            </a:fld>
            <a:endParaRPr lang="en-US"/>
          </a:p>
        </p:txBody>
      </p:sp>
    </p:spTree>
    <p:extLst>
      <p:ext uri="{BB962C8B-B14F-4D97-AF65-F5344CB8AC3E}">
        <p14:creationId xmlns:p14="http://schemas.microsoft.com/office/powerpoint/2010/main" val="19679259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base" latinLnBrk="0" hangingPunct="1">
              <a:lnSpc>
                <a:spcPct val="107000"/>
              </a:lnSpc>
              <a:spcBef>
                <a:spcPts val="0"/>
              </a:spcBef>
              <a:spcAft>
                <a:spcPts val="800"/>
              </a:spcAft>
              <a:buClrTx/>
              <a:buSzTx/>
              <a:buFontTx/>
              <a:buNone/>
              <a:tabLst/>
              <a:defRPr/>
            </a:pPr>
            <a:r>
              <a:rPr lang="en-US">
                <a:effectLst/>
                <a:ea typeface="Calibri" panose="020F0502020204030204" pitchFamily="34" charset="0"/>
                <a:cs typeface="Calibri" panose="020F0502020204030204" pitchFamily="34" charset="0"/>
              </a:rPr>
              <a:t>Also, screening continues to be recommended for all pregnant people during each pregnancy, preferably in the first trimester, regardless of vaccination status or history of testing. </a:t>
            </a:r>
            <a:endParaRPr lang="en-US"/>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20</a:t>
            </a:fld>
            <a:endParaRPr lang="en-US"/>
          </a:p>
        </p:txBody>
      </p:sp>
    </p:spTree>
    <p:extLst>
      <p:ext uri="{BB962C8B-B14F-4D97-AF65-F5344CB8AC3E}">
        <p14:creationId xmlns:p14="http://schemas.microsoft.com/office/powerpoint/2010/main" val="12803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t>I’d first like to stop and acknowledge everyone who has contributed to the planning and development of the guidelines, including my co-authors and support outside the agency.</a:t>
            </a:r>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3</a:t>
            </a:fld>
            <a:endParaRPr lang="en-US"/>
          </a:p>
        </p:txBody>
      </p:sp>
    </p:spTree>
    <p:extLst>
      <p:ext uri="{BB962C8B-B14F-4D97-AF65-F5344CB8AC3E}">
        <p14:creationId xmlns:p14="http://schemas.microsoft.com/office/powerpoint/2010/main" val="41987355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r>
              <a:rPr lang="en-US" sz="1800">
                <a:effectLst/>
                <a:latin typeface="Times New Roman" panose="02020603050405020304" pitchFamily="18" charset="0"/>
                <a:ea typeface="Calibri" panose="020F0502020204030204" pitchFamily="34" charset="0"/>
                <a:cs typeface="Arial" panose="020B0604020202020204" pitchFamily="34" charset="0"/>
              </a:rPr>
              <a:t>During the initial screening, test for surface antigen, antibody to hepatitis B surface antigen (anti-HBs), and total antibody to hepatitis B core antigen (anti-HBc). </a:t>
            </a:r>
            <a:r>
              <a:rPr lang="en-US" sz="1200">
                <a:effectLst/>
                <a:latin typeface="Times New Roman" panose="02020603050405020304" pitchFamily="18" charset="0"/>
                <a:ea typeface="Calibri" panose="020F0502020204030204" pitchFamily="34" charset="0"/>
                <a:cs typeface="Arial" panose="020B0604020202020204" pitchFamily="34" charset="0"/>
              </a:rPr>
              <a:t>Screening with the three tests (triple panel) can help identify people who have a current HBV infection and could be linked to care, have resolved infection and might be susceptible to reactivation (e.g., immunosuppressed persons), are susceptible and need vaccination, or are immune.</a:t>
            </a:r>
            <a:endParaRPr lang="en-US"/>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21</a:t>
            </a:fld>
            <a:endParaRPr lang="en-US"/>
          </a:p>
        </p:txBody>
      </p:sp>
    </p:spTree>
    <p:extLst>
      <p:ext uri="{BB962C8B-B14F-4D97-AF65-F5344CB8AC3E}">
        <p14:creationId xmlns:p14="http://schemas.microsoft.com/office/powerpoint/2010/main" val="1041340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marL="0" marR="0" lvl="0" indent="0" algn="l" defTabSz="914400" rtl="0" eaLnBrk="1" fontAlgn="base" latinLnBrk="0" hangingPunct="1">
              <a:lnSpc>
                <a:spcPct val="200000"/>
              </a:lnSpc>
              <a:spcBef>
                <a:spcPts val="0"/>
              </a:spcBef>
              <a:spcAft>
                <a:spcPts val="800"/>
              </a:spcAft>
              <a:buClrTx/>
              <a:buSzTx/>
              <a:buFontTx/>
              <a:buNone/>
              <a:tabLst/>
              <a:defRPr/>
            </a:pPr>
            <a:r>
              <a:rPr lang="en-US"/>
              <a:t>In the guidelines </a:t>
            </a:r>
            <a:r>
              <a:rPr lang="en-US" sz="1200">
                <a:effectLst/>
                <a:latin typeface="Times New Roman" panose="02020603050405020304" pitchFamily="18" charset="0"/>
                <a:ea typeface="Calibri" panose="020F0502020204030204" pitchFamily="34" charset="0"/>
              </a:rPr>
              <a:t>“screening” refers to testing asymptomatic people not known to be at increased risk whereas “testing” refers to testing people with symptoms or who are at increased risk</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p>
            <a:pPr marL="0" marR="0">
              <a:lnSpc>
                <a:spcPct val="200000"/>
              </a:lnSpc>
              <a:spcBef>
                <a:spcPts val="0"/>
              </a:spcBef>
              <a:spcAft>
                <a:spcPts val="800"/>
              </a:spcAft>
            </a:pPr>
            <a:endParaRPr lang="en-US" sz="1200">
              <a:effectLst/>
              <a:latin typeface="Times New Roman" panose="02020603050405020304" pitchFamily="18" charset="0"/>
              <a:ea typeface="Calibri" panose="020F0502020204030204" pitchFamily="34" charset="0"/>
              <a:cs typeface="Arial" panose="020B0604020202020204" pitchFamily="34" charset="0"/>
            </a:endParaRPr>
          </a:p>
          <a:p>
            <a:pPr marL="0" marR="0">
              <a:lnSpc>
                <a:spcPct val="200000"/>
              </a:lnSpc>
              <a:spcBef>
                <a:spcPts val="0"/>
              </a:spcBef>
              <a:spcAft>
                <a:spcPts val="800"/>
              </a:spcAft>
            </a:pPr>
            <a:r>
              <a:rPr lang="en-US" sz="1200">
                <a:effectLst/>
                <a:latin typeface="Times New Roman" panose="02020603050405020304" pitchFamily="18" charset="0"/>
                <a:ea typeface="Calibri" panose="020F0502020204030204" pitchFamily="34" charset="0"/>
                <a:cs typeface="Arial" panose="020B0604020202020204" pitchFamily="34" charset="0"/>
              </a:rPr>
              <a:t>Testing is recommended for:</a:t>
            </a:r>
            <a:endParaRPr lang="en-US" sz="110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200000"/>
              </a:lnSpc>
              <a:spcBef>
                <a:spcPts val="0"/>
              </a:spcBef>
              <a:spcAft>
                <a:spcPts val="0"/>
              </a:spcAft>
              <a:buFont typeface="Symbol" panose="05050102010706020507" pitchFamily="18" charset="2"/>
              <a:buChar char=""/>
            </a:pPr>
            <a:r>
              <a:rPr lang="en-US" sz="1200">
                <a:effectLst/>
                <a:latin typeface="Times New Roman" panose="02020603050405020304" pitchFamily="18" charset="0"/>
                <a:ea typeface="Calibri" panose="020F0502020204030204" pitchFamily="34" charset="0"/>
                <a:cs typeface="Arial" panose="020B0604020202020204" pitchFamily="34" charset="0"/>
              </a:rPr>
              <a:t>Everyone with a history of risk for HBV infection, regardless of age, if they might have been susceptible</a:t>
            </a:r>
            <a:r>
              <a:rPr lang="en-US" sz="120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 during the period of risk </a:t>
            </a:r>
            <a:endParaRPr lang="en-US" sz="110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200000"/>
              </a:lnSpc>
              <a:spcBef>
                <a:spcPts val="0"/>
              </a:spcBef>
              <a:spcAft>
                <a:spcPts val="0"/>
              </a:spcAft>
              <a:buFont typeface="Symbol" panose="05050102010706020507" pitchFamily="18" charset="2"/>
              <a:buChar char=""/>
            </a:pPr>
            <a:r>
              <a:rPr lang="en-US" sz="1200">
                <a:effectLst/>
                <a:latin typeface="Times New Roman" panose="02020603050405020304" pitchFamily="18" charset="0"/>
                <a:ea typeface="Calibri" panose="020F0502020204030204" pitchFamily="34" charset="0"/>
                <a:cs typeface="Arial" panose="020B0604020202020204" pitchFamily="34" charset="0"/>
              </a:rPr>
              <a:t>Periodic testing for susceptible</a:t>
            </a:r>
            <a:r>
              <a:rPr lang="en-US" sz="1200" baseline="3000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 </a:t>
            </a:r>
            <a:r>
              <a:rPr lang="en-US" sz="1200">
                <a:effectLst/>
                <a:latin typeface="Times New Roman" panose="02020603050405020304" pitchFamily="18" charset="0"/>
                <a:ea typeface="Calibri" panose="020F0502020204030204" pitchFamily="34" charset="0"/>
                <a:cs typeface="Arial" panose="020B0604020202020204" pitchFamily="34" charset="0"/>
              </a:rPr>
              <a:t>people, regardless of age, with ongoing risk, while risk persists </a:t>
            </a:r>
          </a:p>
          <a:p>
            <a:pPr marL="800100" marR="0" lvl="1" indent="-342900" algn="l" defTabSz="914400" rtl="0" eaLnBrk="1" fontAlgn="base" latinLnBrk="0" hangingPunct="1">
              <a:lnSpc>
                <a:spcPct val="200000"/>
              </a:lnSpc>
              <a:spcBef>
                <a:spcPts val="0"/>
              </a:spcBef>
              <a:spcAft>
                <a:spcPts val="0"/>
              </a:spcAft>
              <a:buClrTx/>
              <a:buSzTx/>
              <a:buFont typeface="Symbol" panose="05050102010706020507" pitchFamily="18" charset="2"/>
              <a:buChar char=""/>
              <a:tabLst/>
              <a:defRPr/>
            </a:pPr>
            <a:r>
              <a:rPr lang="en-US" sz="1200">
                <a:effectLst/>
                <a:ea typeface="Calibri" panose="020F0502020204030204" pitchFamily="34" charset="0"/>
                <a:cs typeface="Calibri" panose="020F0502020204030204" pitchFamily="34" charset="0"/>
              </a:rPr>
              <a:t>Susceptible people include those who have never been infected with HBV and either did not receive a B vaccine series completed according to the recommended schedule or who are known vaccine </a:t>
            </a:r>
            <a:r>
              <a:rPr lang="en-US" sz="1200" err="1">
                <a:effectLst/>
                <a:ea typeface="Calibri" panose="020F0502020204030204" pitchFamily="34" charset="0"/>
                <a:cs typeface="Calibri" panose="020F0502020204030204" pitchFamily="34" charset="0"/>
              </a:rPr>
              <a:t>nonresponders</a:t>
            </a:r>
            <a:r>
              <a:rPr lang="en-US" sz="1200">
                <a:ea typeface="Calibri" panose="020F0502020204030204" pitchFamily="34" charset="0"/>
                <a:cs typeface="Calibri" panose="020F0502020204030204" pitchFamily="34" charset="0"/>
              </a:rPr>
              <a:t>. </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p>
            <a:pPr marL="457200" marR="0" lvl="1" indent="0" algn="l" defTabSz="914400" rtl="0" eaLnBrk="1" fontAlgn="base" latinLnBrk="0" hangingPunct="1">
              <a:lnSpc>
                <a:spcPct val="107000"/>
              </a:lnSpc>
              <a:spcBef>
                <a:spcPts val="0"/>
              </a:spcBef>
              <a:spcAft>
                <a:spcPts val="800"/>
              </a:spcAft>
              <a:buClrTx/>
              <a:buSzTx/>
              <a:buFontTx/>
              <a:buNone/>
              <a:tabLst/>
              <a:defRPr/>
            </a:pPr>
            <a:endParaRPr lang="en-US" sz="1200">
              <a:effectLst/>
              <a:ea typeface="Calibri" panose="020F0502020204030204" pitchFamily="34" charset="0"/>
              <a:cs typeface="Calibri" panose="020F0502020204030204" pitchFamily="34" charset="0"/>
            </a:endParaRPr>
          </a:p>
          <a:p>
            <a:pPr lvl="1">
              <a:lnSpc>
                <a:spcPct val="107000"/>
              </a:lnSpc>
              <a:spcBef>
                <a:spcPts val="0"/>
              </a:spcBef>
              <a:spcAft>
                <a:spcPts val="800"/>
              </a:spcAft>
            </a:pPr>
            <a:endParaRPr lang="en-US"/>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22</a:t>
            </a:fld>
            <a:endParaRPr lang="en-US"/>
          </a:p>
        </p:txBody>
      </p:sp>
    </p:spTree>
    <p:extLst>
      <p:ext uri="{BB962C8B-B14F-4D97-AF65-F5344CB8AC3E}">
        <p14:creationId xmlns:p14="http://schemas.microsoft.com/office/powerpoint/2010/main" val="36708213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base" latinLnBrk="0" hangingPunct="1">
              <a:lnSpc>
                <a:spcPct val="200000"/>
              </a:lnSpc>
              <a:spcBef>
                <a:spcPts val="0"/>
              </a:spcBef>
              <a:spcAft>
                <a:spcPts val="0"/>
              </a:spcAft>
              <a:buClrTx/>
              <a:buSzTx/>
              <a:buFont typeface="Symbol" panose="05050102010706020507" pitchFamily="18" charset="2"/>
              <a:buNone/>
              <a:tabLst/>
              <a:defRPr/>
            </a:pPr>
            <a:r>
              <a:rPr lang="en-US" sz="1100"/>
              <a:t>Finally, </a:t>
            </a:r>
            <a:r>
              <a:rPr lang="en-US" sz="1100">
                <a:effectLst/>
                <a:latin typeface="Times New Roman" panose="02020603050405020304" pitchFamily="18" charset="0"/>
                <a:ea typeface="Calibri" panose="020F0502020204030204" pitchFamily="34" charset="0"/>
                <a:cs typeface="Arial" panose="020B0604020202020204" pitchFamily="34" charset="0"/>
              </a:rPr>
              <a:t>anyone who requests hepatitis B testing should receive it, regardless of disclosure of risk, because we know people may be reluctant to tell their doctor about potentially stigmatizing risks.</a:t>
            </a:r>
            <a:endParaRPr lang="en-US" sz="110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23</a:t>
            </a:fld>
            <a:endParaRPr lang="en-US"/>
          </a:p>
        </p:txBody>
      </p:sp>
    </p:spTree>
    <p:extLst>
      <p:ext uri="{BB962C8B-B14F-4D97-AF65-F5344CB8AC3E}">
        <p14:creationId xmlns:p14="http://schemas.microsoft.com/office/powerpoint/2010/main" val="31805480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Wingdings" panose="05000000000000000000" pitchFamily="2" charset="2"/>
              <a:buNone/>
            </a:pPr>
            <a:r>
              <a:rPr lang="en-US" sz="1200"/>
              <a:t>In summary </a:t>
            </a:r>
          </a:p>
          <a:p>
            <a:pPr>
              <a:buFont typeface="Wingdings" panose="05000000000000000000" pitchFamily="2" charset="2"/>
              <a:buChar char="ü"/>
            </a:pPr>
            <a:r>
              <a:rPr lang="en-US" sz="1200"/>
              <a:t>HBV infection has substantial morbidity and mortality</a:t>
            </a:r>
          </a:p>
          <a:p>
            <a:pPr>
              <a:buFont typeface="Wingdings" panose="05000000000000000000" pitchFamily="2" charset="2"/>
              <a:buChar char="ü"/>
            </a:pPr>
            <a:r>
              <a:rPr lang="en-US" sz="1200"/>
              <a:t>Chronic infection can be detected before the development of severe liver disease using reliable and inexpensive screening tests</a:t>
            </a:r>
          </a:p>
          <a:p>
            <a:pPr>
              <a:buFont typeface="Wingdings" panose="05000000000000000000" pitchFamily="2" charset="2"/>
              <a:buChar char="ü"/>
            </a:pPr>
            <a:r>
              <a:rPr lang="en-US" sz="1200"/>
              <a:t>Treatment for chronic HBV infection can reduce morbidity and mortality </a:t>
            </a:r>
          </a:p>
          <a:p>
            <a:pPr>
              <a:buFont typeface="Wingdings" panose="05000000000000000000" pitchFamily="2" charset="2"/>
              <a:buChar char="ü"/>
            </a:pPr>
            <a:r>
              <a:rPr lang="en-US" sz="1200"/>
              <a:t>Management of chronic infection might prevent transmission to others</a:t>
            </a:r>
          </a:p>
          <a:p>
            <a:pPr>
              <a:buFont typeface="Wingdings" panose="05000000000000000000" pitchFamily="2" charset="2"/>
              <a:buChar char="ü"/>
            </a:pPr>
            <a:r>
              <a:rPr lang="en-US" sz="1200"/>
              <a:t>Universal screening of adults is cost-effective</a:t>
            </a:r>
          </a:p>
          <a:p>
            <a:pPr>
              <a:buFont typeface="Wingdings" panose="05000000000000000000" pitchFamily="2" charset="2"/>
              <a:buChar char="ü"/>
            </a:pPr>
            <a:r>
              <a:rPr lang="en-US" sz="1200"/>
              <a:t>Screening enables identification and management of HBV-infected persons who are pregnant and their infants, which can reduce the risk for perinatal transmission</a:t>
            </a:r>
          </a:p>
          <a:p>
            <a:pPr>
              <a:buFont typeface="Wingdings" panose="05000000000000000000" pitchFamily="2" charset="2"/>
              <a:buChar char="ü"/>
            </a:pPr>
            <a:r>
              <a:rPr lang="en-US" sz="1200"/>
              <a:t>Screening can identify persons who are at risk for reactivation </a:t>
            </a:r>
          </a:p>
          <a:p>
            <a:pPr>
              <a:buFont typeface="Wingdings" panose="05000000000000000000" pitchFamily="2" charset="2"/>
              <a:buChar char="ü"/>
            </a:pPr>
            <a:r>
              <a:rPr lang="en-US" sz="1200"/>
              <a:t>Screening might identify persons who would benefit from vaccination</a:t>
            </a:r>
          </a:p>
          <a:p>
            <a:endParaRPr lang="en-US"/>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24</a:t>
            </a:fld>
            <a:endParaRPr lang="en-US"/>
          </a:p>
        </p:txBody>
      </p:sp>
    </p:spTree>
    <p:extLst>
      <p:ext uri="{BB962C8B-B14F-4D97-AF65-F5344CB8AC3E}">
        <p14:creationId xmlns:p14="http://schemas.microsoft.com/office/powerpoint/2010/main" val="34882680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625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a:solidFill>
                  <a:srgbClr val="007889"/>
                </a:solidFill>
                <a:latin typeface="Times New Roman" panose="02020603050405020304" pitchFamily="18" charset="0"/>
                <a:cs typeface="Times New Roman" panose="02020603050405020304" pitchFamily="18" charset="0"/>
              </a:rPr>
              <a:t>In 2022 the Advisory committee on immunization practices, ACIP, voted to recommend hepatitis B vaccination for </a:t>
            </a:r>
            <a:endParaRPr lang="en-US" sz="1500" b="0">
              <a:solidFill>
                <a:prstClr val="black"/>
              </a:solidFill>
              <a:ea typeface="Calibri" panose="020F0502020204030204" pitchFamily="34" charset="0"/>
            </a:endParaRPr>
          </a:p>
          <a:p>
            <a:pPr marL="1104886" lvl="1" indent="-571500" eaLnBrk="1" fontAlgn="auto" hangingPunct="1">
              <a:lnSpc>
                <a:spcPct val="110000"/>
              </a:lnSpc>
              <a:spcBef>
                <a:spcPts val="500"/>
              </a:spcBef>
              <a:spcAft>
                <a:spcPts val="0"/>
              </a:spcAft>
              <a:buClrTx/>
              <a:buFont typeface="Wingdings" panose="05000000000000000000" pitchFamily="2" charset="2"/>
              <a:buChar char="§"/>
              <a:defRPr/>
            </a:pPr>
            <a:r>
              <a:rPr kumimoji="0" lang="en-US" sz="360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mn-cs"/>
              </a:rPr>
              <a:t>Adults aged 19 through 59 years</a:t>
            </a:r>
          </a:p>
          <a:p>
            <a:pPr marL="1104886" lvl="1" indent="-571500" eaLnBrk="1" fontAlgn="auto" hangingPunct="1">
              <a:lnSpc>
                <a:spcPct val="110000"/>
              </a:lnSpc>
              <a:spcBef>
                <a:spcPts val="500"/>
              </a:spcBef>
              <a:spcAft>
                <a:spcPts val="0"/>
              </a:spcAft>
              <a:buClrTx/>
              <a:buFont typeface="Wingdings" panose="05000000000000000000" pitchFamily="2" charset="2"/>
              <a:buChar char="§"/>
              <a:defRPr/>
            </a:pPr>
            <a:r>
              <a:rPr lang="en-US" sz="3600">
                <a:solidFill>
                  <a:prstClr val="black"/>
                </a:solidFill>
                <a:ea typeface="Calibri" panose="020F0502020204030204" pitchFamily="34" charset="0"/>
              </a:rPr>
              <a:t>Adults aged 60 years of age and older with risk factors for hepatitis B</a:t>
            </a:r>
          </a:p>
          <a:p>
            <a:pPr marL="76186" lvl="0" indent="0" eaLnBrk="1" fontAlgn="auto" hangingPunct="1">
              <a:lnSpc>
                <a:spcPct val="110000"/>
              </a:lnSpc>
              <a:spcBef>
                <a:spcPts val="500"/>
              </a:spcBef>
              <a:spcAft>
                <a:spcPts val="0"/>
              </a:spcAft>
              <a:buClrTx/>
              <a:buFont typeface="Wingdings" panose="05000000000000000000" pitchFamily="2" charset="2"/>
              <a:buNone/>
              <a:defRPr/>
            </a:pPr>
            <a:endParaRPr lang="en-US" sz="3600">
              <a:solidFill>
                <a:prstClr val="black"/>
              </a:solidFill>
              <a:ea typeface="Calibri" panose="020F0502020204030204" pitchFamily="34" charset="0"/>
            </a:endParaRPr>
          </a:p>
          <a:p>
            <a:pPr marL="76186" lvl="0" indent="0" eaLnBrk="1" fontAlgn="auto" hangingPunct="1">
              <a:lnSpc>
                <a:spcPct val="110000"/>
              </a:lnSpc>
              <a:spcBef>
                <a:spcPts val="500"/>
              </a:spcBef>
              <a:spcAft>
                <a:spcPts val="0"/>
              </a:spcAft>
              <a:buClrTx/>
              <a:buFont typeface="Wingdings" panose="05000000000000000000" pitchFamily="2" charset="2"/>
              <a:buNone/>
              <a:defRPr/>
            </a:pPr>
            <a:r>
              <a:rPr lang="en-US" sz="3600">
                <a:solidFill>
                  <a:prstClr val="black"/>
                </a:solidFill>
                <a:ea typeface="Calibri" panose="020F0502020204030204" pitchFamily="34" charset="0"/>
              </a:rPr>
              <a:t>They also recommended that adults aged 60 years and older without known risk factors for hepatitis B may receive hepatitis B vaccines.</a:t>
            </a:r>
          </a:p>
          <a:p>
            <a:pPr marL="76186" lvl="0" indent="0" eaLnBrk="1" fontAlgn="auto" hangingPunct="1">
              <a:lnSpc>
                <a:spcPct val="110000"/>
              </a:lnSpc>
              <a:spcBef>
                <a:spcPts val="500"/>
              </a:spcBef>
              <a:spcAft>
                <a:spcPts val="0"/>
              </a:spcAft>
              <a:buClrTx/>
              <a:buFont typeface="Wingdings" panose="05000000000000000000" pitchFamily="2" charset="2"/>
              <a:buNone/>
              <a:defRPr/>
            </a:pPr>
            <a:r>
              <a:rPr lang="en-US" sz="3600">
                <a:solidFill>
                  <a:prstClr val="black"/>
                </a:solidFill>
                <a:ea typeface="Calibri" panose="020F0502020204030204" pitchFamily="34" charset="0"/>
              </a:rPr>
              <a:t>The intention is that providers offer vaccination to all their patients, including those 60 years and up without known risk factors.</a:t>
            </a:r>
          </a:p>
          <a:p>
            <a:endParaRPr lang="en-US"/>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25</a:t>
            </a:fld>
            <a:endParaRPr lang="en-US"/>
          </a:p>
        </p:txBody>
      </p:sp>
    </p:spTree>
    <p:extLst>
      <p:ext uri="{BB962C8B-B14F-4D97-AF65-F5344CB8AC3E}">
        <p14:creationId xmlns:p14="http://schemas.microsoft.com/office/powerpoint/2010/main" val="4683260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spcBef>
                <a:spcPts val="0"/>
              </a:spcBef>
              <a:spcAft>
                <a:spcPts val="0"/>
              </a:spcAft>
              <a:buFont typeface="Calibri" panose="020F0502020204030204" pitchFamily="34" charset="0"/>
              <a:buNone/>
            </a:pPr>
            <a:r>
              <a:rPr lang="en-US" sz="1400">
                <a:solidFill>
                  <a:schemeClr val="bg2"/>
                </a:solidFill>
                <a:effectLst/>
                <a:ea typeface="Calibri" panose="020F0502020204030204" pitchFamily="34" charset="0"/>
                <a:cs typeface="Calibri" panose="020F0502020204030204" pitchFamily="34" charset="0"/>
              </a:rPr>
              <a:t>The ideal process for integrating screening and vaccination would be </a:t>
            </a:r>
          </a:p>
          <a:p>
            <a:pPr marL="342900" marR="0" lvl="0" indent="-342900">
              <a:spcBef>
                <a:spcPts val="0"/>
              </a:spcBef>
              <a:spcAft>
                <a:spcPts val="0"/>
              </a:spcAft>
              <a:buFont typeface="Calibri" panose="020F0502020204030204" pitchFamily="34" charset="0"/>
              <a:buChar char="•"/>
            </a:pPr>
            <a:r>
              <a:rPr lang="en-US" sz="1400">
                <a:solidFill>
                  <a:schemeClr val="bg2"/>
                </a:solidFill>
                <a:effectLst/>
                <a:ea typeface="Calibri" panose="020F0502020204030204" pitchFamily="34" charset="0"/>
                <a:cs typeface="Calibri" panose="020F0502020204030204" pitchFamily="34" charset="0"/>
              </a:rPr>
              <a:t>After the collection of blood for serologic testing, people who have not completed a vaccine series should be offered vaccination per the ACIP guidelines at the same visit </a:t>
            </a:r>
          </a:p>
          <a:p>
            <a:pPr marL="342900" marR="0" lvl="0" indent="-342900">
              <a:spcBef>
                <a:spcPts val="0"/>
              </a:spcBef>
              <a:spcAft>
                <a:spcPts val="0"/>
              </a:spcAft>
              <a:buFont typeface="Calibri" panose="020F0502020204030204" pitchFamily="34" charset="0"/>
              <a:buChar char="•"/>
            </a:pPr>
            <a:r>
              <a:rPr lang="en-US" sz="1200">
                <a:effectLst/>
                <a:latin typeface="Times New Roman" panose="02020603050405020304" pitchFamily="18" charset="0"/>
                <a:ea typeface="Calibri" panose="020F0502020204030204" pitchFamily="34" charset="0"/>
                <a:cs typeface="Arial" panose="020B0604020202020204" pitchFamily="34" charset="0"/>
              </a:rPr>
              <a:t>It is not necessary to wait for the serologic testing results to administer the first vaccine dose.</a:t>
            </a:r>
            <a:endParaRPr lang="en-US" sz="1200">
              <a:solidFill>
                <a:schemeClr val="bg2"/>
              </a:solidFill>
              <a:effectLst/>
              <a:ea typeface="Calibri" panose="020F0502020204030204" pitchFamily="34" charset="0"/>
              <a:cs typeface="Calibri" panose="020F0502020204030204" pitchFamily="34" charset="0"/>
            </a:endParaRPr>
          </a:p>
          <a:p>
            <a:pPr marL="342900" marR="0" lvl="0" indent="-342900">
              <a:spcBef>
                <a:spcPts val="0"/>
              </a:spcBef>
              <a:spcAft>
                <a:spcPts val="0"/>
              </a:spcAft>
              <a:buFont typeface="Calibri" panose="020F0502020204030204" pitchFamily="34" charset="0"/>
              <a:buChar char="•"/>
            </a:pPr>
            <a:r>
              <a:rPr lang="en-US" sz="1800" i="0">
                <a:effectLst/>
                <a:latin typeface="Calibri" panose="020F0502020204030204" pitchFamily="34" charset="0"/>
                <a:ea typeface="Times New Roman" panose="02020603050405020304" pitchFamily="18" charset="0"/>
              </a:rPr>
              <a:t>While screening can identify unvaccinated people, it should not be a barrier to vaccination, especially in populations that have decreased engagement with or access to care</a:t>
            </a:r>
          </a:p>
          <a:p>
            <a:pPr marL="342900" marR="0" lvl="0" indent="-342900">
              <a:spcBef>
                <a:spcPts val="0"/>
              </a:spcBef>
              <a:spcAft>
                <a:spcPts val="0"/>
              </a:spcAft>
              <a:buFont typeface="Calibri" panose="020F0502020204030204" pitchFamily="34" charset="0"/>
              <a:buChar char="•"/>
            </a:pPr>
            <a:r>
              <a:rPr lang="en-US" sz="1800" i="0">
                <a:solidFill>
                  <a:schemeClr val="bg2"/>
                </a:solidFill>
                <a:effectLst/>
                <a:latin typeface="Calibri" panose="020F0502020204030204" pitchFamily="34" charset="0"/>
                <a:ea typeface="Calibri" panose="020F0502020204030204" pitchFamily="34" charset="0"/>
                <a:cs typeface="Calibri" panose="020F0502020204030204" pitchFamily="34" charset="0"/>
              </a:rPr>
              <a:t>If the patient declines either screening or vaccination, continue to offer at future visits.</a:t>
            </a:r>
            <a:endParaRPr lang="en-US" sz="1200" i="0">
              <a:solidFill>
                <a:schemeClr val="bg2"/>
              </a:solidFill>
              <a:effectLst/>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26</a:t>
            </a:fld>
            <a:endParaRPr lang="en-US"/>
          </a:p>
        </p:txBody>
      </p:sp>
    </p:spTree>
    <p:extLst>
      <p:ext uri="{BB962C8B-B14F-4D97-AF65-F5344CB8AC3E}">
        <p14:creationId xmlns:p14="http://schemas.microsoft.com/office/powerpoint/2010/main" val="4683260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2200" y="549275"/>
            <a:ext cx="4876800" cy="27432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Here is a flow chart that translates the recommendations into how a provider might approach screening, testing, and vaccination</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In blue is the new recommendation, for all adults, if they have never been tested, we recommend screening, with vaccination as needed per ACIP recommendations </a:t>
            </a:r>
          </a:p>
          <a:p>
            <a:pPr>
              <a:spcBef>
                <a:spcPts val="0"/>
              </a:spcBef>
              <a:spcAft>
                <a:spcPts val="0"/>
              </a:spcAft>
            </a:pPr>
            <a:endParaRPr lang="en-US" sz="1200">
              <a:solidFill>
                <a:srgbClr val="000000"/>
              </a:solidFill>
              <a:latin typeface="Times New Roman" panose="02020603050405020304" pitchFamily="18" charset="0"/>
              <a:ea typeface="Calibri" panose="020F0502020204030204" pitchFamily="34" charset="0"/>
              <a:cs typeface="Arial" panose="020B0604020202020204" pitchFamily="34" charset="0"/>
            </a:endParaRPr>
          </a:p>
          <a:p>
            <a:pPr>
              <a:spcBef>
                <a:spcPts val="0"/>
              </a:spcBef>
              <a:spcAft>
                <a:spcPts val="0"/>
              </a:spcAft>
            </a:pPr>
            <a:endParaRPr lang="en-US" sz="1200">
              <a:solidFill>
                <a:srgbClr val="000000"/>
              </a:solidFill>
              <a:latin typeface="Times New Roman" panose="02020603050405020304" pitchFamily="18" charset="0"/>
              <a:ea typeface="Calibri" panose="020F0502020204030204" pitchFamily="34" charset="0"/>
              <a:cs typeface="Arial" panose="020B0604020202020204" pitchFamily="34" charset="0"/>
            </a:endParaRPr>
          </a:p>
          <a:p>
            <a:pPr>
              <a:spcBef>
                <a:spcPts val="0"/>
              </a:spcBef>
              <a:spcAft>
                <a:spcPts val="0"/>
              </a:spcAft>
            </a:pPr>
            <a:endParaRPr lang="en-US" sz="1200">
              <a:solidFill>
                <a:srgbClr val="000000"/>
              </a:solidFill>
              <a:latin typeface="Times New Roman" panose="02020603050405020304" pitchFamily="18" charset="0"/>
              <a:ea typeface="Calibri" panose="020F0502020204030204" pitchFamily="34" charset="0"/>
              <a:cs typeface="Arial" panose="020B0604020202020204" pitchFamily="34" charset="0"/>
            </a:endParaRPr>
          </a:p>
          <a:p>
            <a:pPr>
              <a:spcBef>
                <a:spcPts val="0"/>
              </a:spcBef>
              <a:spcAft>
                <a:spcPts val="0"/>
              </a:spcAft>
            </a:pPr>
            <a:r>
              <a:rPr lang="en-US" sz="1200">
                <a:solidFill>
                  <a:srgbClr val="000000"/>
                </a:solidFill>
                <a:latin typeface="Times New Roman" panose="02020603050405020304" pitchFamily="18" charset="0"/>
                <a:ea typeface="Calibri" panose="020F0502020204030204" pitchFamily="34" charset="0"/>
                <a:cs typeface="Arial" panose="020B0604020202020204" pitchFamily="34" charset="0"/>
              </a:rPr>
              <a:t>*Per Advisory Committee on Immunization Practices (ACIP) guidelines, providers should only accept dated records as evidence of hepatitis B (</a:t>
            </a:r>
            <a:r>
              <a:rPr lang="en-US" sz="1200" err="1">
                <a:solidFill>
                  <a:srgbClr val="000000"/>
                </a:solidFill>
                <a:latin typeface="Times New Roman" panose="02020603050405020304" pitchFamily="18" charset="0"/>
                <a:ea typeface="Calibri" panose="020F0502020204030204" pitchFamily="34" charset="0"/>
                <a:cs typeface="Arial" panose="020B0604020202020204" pitchFamily="34" charset="0"/>
              </a:rPr>
              <a:t>HepB</a:t>
            </a:r>
            <a:r>
              <a:rPr lang="en-US" sz="1200">
                <a:solidFill>
                  <a:srgbClr val="000000"/>
                </a:solidFill>
                <a:latin typeface="Times New Roman" panose="02020603050405020304" pitchFamily="18" charset="0"/>
                <a:ea typeface="Calibri" panose="020F0502020204030204" pitchFamily="34" charset="0"/>
                <a:cs typeface="Arial" panose="020B0604020202020204" pitchFamily="34" charset="0"/>
              </a:rPr>
              <a:t>) vaccination.</a:t>
            </a:r>
            <a:endParaRPr lang="en-US" sz="1200">
              <a:solidFill>
                <a:srgbClr val="000000"/>
              </a:solidFill>
              <a:latin typeface="Calibri" panose="020F0502020204030204" pitchFamily="34" charset="0"/>
              <a:ea typeface="Calibri" panose="020F0502020204030204" pitchFamily="34" charset="0"/>
              <a:cs typeface="Arial" panose="020B0604020202020204" pitchFamily="34" charset="0"/>
            </a:endParaRPr>
          </a:p>
          <a:p>
            <a:pPr>
              <a:spcBef>
                <a:spcPts val="0"/>
              </a:spcBef>
              <a:spcAft>
                <a:spcPts val="0"/>
              </a:spcAft>
            </a:pPr>
            <a:r>
              <a:rPr lang="en-US" sz="1200" baseline="30000">
                <a:solidFill>
                  <a:srgbClr val="000000"/>
                </a:solidFill>
                <a:latin typeface="Times New Roman" panose="02020603050405020304" pitchFamily="18" charset="0"/>
                <a:ea typeface="Calibri" panose="020F0502020204030204" pitchFamily="34" charset="0"/>
                <a:cs typeface="Arial" panose="020B0604020202020204" pitchFamily="34" charset="0"/>
              </a:rPr>
              <a:t>† </a:t>
            </a:r>
            <a:r>
              <a:rPr lang="en-US" sz="1200">
                <a:solidFill>
                  <a:srgbClr val="000000"/>
                </a:solidFill>
                <a:latin typeface="Times New Roman" panose="02020603050405020304" pitchFamily="18" charset="0"/>
                <a:ea typeface="Calibri" panose="020F0502020204030204" pitchFamily="34" charset="0"/>
                <a:cs typeface="Arial" panose="020B0604020202020204" pitchFamily="34" charset="0"/>
              </a:rPr>
              <a:t>With hepatitis B surface antigen (HBsAg), antibody to hepatitis B core antigen (anti-HBc), and antibody to hepatitis B surface antigen (anti-HBs).</a:t>
            </a:r>
            <a:endParaRPr lang="en-US" sz="1200">
              <a:solidFill>
                <a:srgbClr val="000000"/>
              </a:solidFill>
              <a:latin typeface="Calibri" panose="020F0502020204030204" pitchFamily="34" charset="0"/>
              <a:ea typeface="Calibri" panose="020F0502020204030204" pitchFamily="34" charset="0"/>
              <a:cs typeface="Arial" panose="020B0604020202020204" pitchFamily="34" charset="0"/>
            </a:endParaRPr>
          </a:p>
          <a:p>
            <a:pPr>
              <a:spcBef>
                <a:spcPts val="0"/>
              </a:spcBef>
              <a:spcAft>
                <a:spcPts val="0"/>
              </a:spcAft>
            </a:pPr>
            <a:r>
              <a:rPr lang="en-US" sz="1200" baseline="30000">
                <a:solidFill>
                  <a:srgbClr val="000000"/>
                </a:solidFill>
                <a:latin typeface="Times New Roman" panose="02020603050405020304" pitchFamily="18" charset="0"/>
                <a:ea typeface="Calibri" panose="020F0502020204030204" pitchFamily="34" charset="0"/>
                <a:cs typeface="Arial" panose="020B0604020202020204" pitchFamily="34" charset="0"/>
              </a:rPr>
              <a:t>§ </a:t>
            </a:r>
            <a:r>
              <a:rPr lang="en-US" sz="1200">
                <a:solidFill>
                  <a:srgbClr val="000000"/>
                </a:solidFill>
                <a:latin typeface="Times New Roman" panose="02020603050405020304" pitchFamily="18" charset="0"/>
                <a:ea typeface="Calibri" panose="020F0502020204030204" pitchFamily="34" charset="0"/>
                <a:cs typeface="Arial" panose="020B0604020202020204" pitchFamily="34" charset="0"/>
              </a:rPr>
              <a:t>After the collection of blood for serologic testing, persons who have not completed a vaccine series should be offered vaccination per ACIP guidelines at the same visit.</a:t>
            </a:r>
            <a:endParaRPr lang="en-US" sz="1200">
              <a:solidFill>
                <a:srgbClr val="000000"/>
              </a:solidFill>
              <a:latin typeface="Calibri" panose="020F0502020204030204" pitchFamily="34" charset="0"/>
              <a:ea typeface="Calibri" panose="020F0502020204030204" pitchFamily="34" charset="0"/>
              <a:cs typeface="Arial" panose="020B0604020202020204" pitchFamily="34" charset="0"/>
            </a:endParaRPr>
          </a:p>
          <a:p>
            <a:pPr>
              <a:spcBef>
                <a:spcPts val="0"/>
              </a:spcBef>
              <a:spcAft>
                <a:spcPts val="0"/>
              </a:spcAft>
            </a:pPr>
            <a:r>
              <a:rPr lang="en-US" sz="1200" baseline="30000">
                <a:solidFill>
                  <a:srgbClr val="000000"/>
                </a:solidFill>
                <a:latin typeface="Times New Roman" panose="02020603050405020304" pitchFamily="18" charset="0"/>
                <a:ea typeface="Calibri" panose="020F0502020204030204" pitchFamily="34" charset="0"/>
                <a:cs typeface="Arial" panose="020B0604020202020204" pitchFamily="34" charset="0"/>
              </a:rPr>
              <a:t>¶</a:t>
            </a:r>
            <a:r>
              <a:rPr lang="en-US" sz="1200">
                <a:solidFill>
                  <a:srgbClr val="000000"/>
                </a:solidFill>
                <a:latin typeface="Times New Roman" panose="02020603050405020304" pitchFamily="18" charset="0"/>
                <a:ea typeface="Calibri" panose="020F0502020204030204" pitchFamily="34" charset="0"/>
                <a:cs typeface="Arial" panose="020B0604020202020204" pitchFamily="34" charset="0"/>
              </a:rPr>
              <a:t> See list of activities, exposures, or conditions associated with an increased risk for infection (Box 2).</a:t>
            </a:r>
            <a:endParaRPr lang="en-US" sz="1200">
              <a:solidFill>
                <a:srgbClr val="000000"/>
              </a:solidFill>
              <a:latin typeface="Calibri" panose="020F0502020204030204" pitchFamily="34" charset="0"/>
              <a:ea typeface="Calibri" panose="020F0502020204030204" pitchFamily="34" charset="0"/>
              <a:cs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27</a:t>
            </a:fld>
            <a:endParaRPr lang="en-US"/>
          </a:p>
        </p:txBody>
      </p:sp>
    </p:spTree>
    <p:extLst>
      <p:ext uri="{BB962C8B-B14F-4D97-AF65-F5344CB8AC3E}">
        <p14:creationId xmlns:p14="http://schemas.microsoft.com/office/powerpoint/2010/main" val="8499539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t>Here is the list of </a:t>
            </a:r>
            <a:r>
              <a:rPr lang="en-US" sz="1200" b="0">
                <a:effectLst/>
                <a:latin typeface="Calibri" panose="020F0502020204030204" pitchFamily="34" charset="0"/>
                <a:ea typeface="Calibri" panose="020F0502020204030204" pitchFamily="34" charset="0"/>
                <a:cs typeface="Times New Roman" panose="02020603050405020304" pitchFamily="18" charset="0"/>
              </a:rPr>
              <a:t>people with an increased risk for HBV infection recommended for periodic testing. Categories that were added to the 2008 guideline list are</a:t>
            </a:r>
          </a:p>
          <a:p>
            <a:pPr marL="342900" marR="0" lvl="0" indent="-342900">
              <a:lnSpc>
                <a:spcPct val="107000"/>
              </a:lnSpc>
              <a:spcBef>
                <a:spcPts val="0"/>
              </a:spcBef>
              <a:spcAft>
                <a:spcPts val="0"/>
              </a:spcAft>
              <a:buFont typeface="Calibri" panose="020F0502020204030204" pitchFamily="34" charset="0"/>
              <a:buChar char="•"/>
            </a:pPr>
            <a:r>
              <a:rPr lang="en-US" sz="1200" b="0">
                <a:effectLst/>
                <a:latin typeface="Calibri" panose="020F0502020204030204" pitchFamily="34" charset="0"/>
                <a:ea typeface="Calibri" panose="020F0502020204030204" pitchFamily="34" charset="0"/>
                <a:cs typeface="Times New Roman" panose="02020603050405020304" pitchFamily="18" charset="0"/>
              </a:rPr>
              <a:t>People currently or formerly incarcerated in a jail, prison, or other detention setting </a:t>
            </a:r>
            <a:endParaRPr lang="en-US" sz="1200" b="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Calibri" panose="020F0502020204030204" pitchFamily="34" charset="0"/>
              <a:buChar char="•"/>
            </a:pPr>
            <a:r>
              <a:rPr lang="en-US" sz="1200" b="0">
                <a:effectLst/>
                <a:latin typeface="Calibri" panose="020F0502020204030204" pitchFamily="34" charset="0"/>
                <a:ea typeface="Calibri" panose="020F0502020204030204" pitchFamily="34" charset="0"/>
                <a:cs typeface="Times New Roman" panose="02020603050405020304" pitchFamily="18" charset="0"/>
              </a:rPr>
              <a:t>People with a history of sexually transmitted infections or multiple sex partners</a:t>
            </a:r>
            <a:endParaRPr lang="en-US" sz="1200" b="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Calibri" panose="020F0502020204030204" pitchFamily="34" charset="0"/>
              <a:buChar char="•"/>
            </a:pPr>
            <a:r>
              <a:rPr lang="en-US" sz="1200" b="0">
                <a:ea typeface="Calibri" panose="020F0502020204030204" pitchFamily="34" charset="0"/>
                <a:cs typeface="Times New Roman" panose="02020603050405020304" pitchFamily="18" charset="0"/>
              </a:rPr>
              <a:t>People with a history of </a:t>
            </a:r>
            <a:r>
              <a:rPr lang="en-US" sz="1200" b="0">
                <a:effectLst/>
                <a:latin typeface="Calibri" panose="020F0502020204030204" pitchFamily="34" charset="0"/>
                <a:ea typeface="Calibri" panose="020F0502020204030204" pitchFamily="34" charset="0"/>
                <a:cs typeface="Times New Roman" panose="02020603050405020304" pitchFamily="18" charset="0"/>
              </a:rPr>
              <a:t>hepatitis C virus infection </a:t>
            </a:r>
            <a:endParaRPr lang="en-US" sz="1200" b="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a:p>
          <a:p>
            <a:endParaRPr lang="en-US"/>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28</a:t>
            </a:fld>
            <a:endParaRPr lang="en-US"/>
          </a:p>
        </p:txBody>
      </p:sp>
    </p:spTree>
    <p:extLst>
      <p:ext uri="{BB962C8B-B14F-4D97-AF65-F5344CB8AC3E}">
        <p14:creationId xmlns:p14="http://schemas.microsoft.com/office/powerpoint/2010/main" val="11537919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2200" y="549275"/>
            <a:ext cx="4876800" cy="2743200"/>
          </a:xfrm>
        </p:spPr>
      </p:sp>
      <p:sp>
        <p:nvSpPr>
          <p:cNvPr id="3" name="Notes Placeholder 2"/>
          <p:cNvSpPr>
            <a:spLocks noGrp="1"/>
          </p:cNvSpPr>
          <p:nvPr>
            <p:ph type="body" idx="1"/>
          </p:nvPr>
        </p:nvSpPr>
        <p:spPr/>
        <p:txBody>
          <a:bodyPr>
            <a:normAutofit/>
          </a:bodyPr>
          <a:lstStyle/>
          <a:p>
            <a:pPr marL="0" marR="0">
              <a:lnSpc>
                <a:spcPct val="200000"/>
              </a:lnSpc>
              <a:spcBef>
                <a:spcPts val="0"/>
              </a:spcBef>
              <a:spcAft>
                <a:spcPts val="800"/>
              </a:spcAft>
            </a:pPr>
            <a:r>
              <a:rPr lang="en-US" sz="1200">
                <a:effectLst/>
                <a:latin typeface="Times New Roman" panose="02020603050405020304" pitchFamily="18" charset="0"/>
                <a:ea typeface="Calibri" panose="020F0502020204030204" pitchFamily="34" charset="0"/>
                <a:cs typeface="Arial" panose="020B0604020202020204" pitchFamily="34" charset="0"/>
              </a:rPr>
              <a:t>Once an adult has been screened, in future visits </a:t>
            </a:r>
            <a:r>
              <a:rPr lang="en-US"/>
              <a:t>a provider can assess whether additional testing is warranted based on vaccination status and timing of exposures in relation to previous testing. Vaccine should be offered as indicated. </a:t>
            </a:r>
          </a:p>
          <a:p>
            <a:pPr marL="0" marR="0">
              <a:lnSpc>
                <a:spcPct val="200000"/>
              </a:lnSpc>
              <a:spcBef>
                <a:spcPts val="0"/>
              </a:spcBef>
              <a:spcAft>
                <a:spcPts val="800"/>
              </a:spcAft>
            </a:pPr>
            <a:endParaRPr lang="en-US" sz="1200">
              <a:effectLst/>
              <a:latin typeface="Times New Roman" panose="02020603050405020304" pitchFamily="18" charset="0"/>
              <a:ea typeface="Calibri" panose="020F0502020204030204" pitchFamily="34" charset="0"/>
              <a:cs typeface="Arial" panose="020B0604020202020204" pitchFamily="34"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a:t>Language from recs:</a:t>
            </a:r>
          </a:p>
          <a:p>
            <a:pPr marR="0" lvl="0">
              <a:spcBef>
                <a:spcPts val="0"/>
              </a:spcBef>
              <a:spcAft>
                <a:spcPts val="0"/>
              </a:spcAft>
            </a:pPr>
            <a:r>
              <a:rPr lang="en-US">
                <a:solidFill>
                  <a:srgbClr val="3393A1"/>
                </a:solidFill>
                <a:ea typeface="Calibri" panose="020F0502020204030204" pitchFamily="34" charset="0"/>
                <a:cs typeface="Calibri" panose="020F0502020204030204" pitchFamily="34" charset="0"/>
              </a:rPr>
              <a:t>H</a:t>
            </a:r>
            <a:r>
              <a:rPr lang="en-US">
                <a:solidFill>
                  <a:srgbClr val="3393A1"/>
                </a:solidFill>
                <a:effectLst/>
                <a:ea typeface="Calibri" panose="020F0502020204030204" pitchFamily="34" charset="0"/>
                <a:cs typeface="Calibri" panose="020F0502020204030204" pitchFamily="34" charset="0"/>
              </a:rPr>
              <a:t>istory of risk for HBV infection</a:t>
            </a:r>
            <a:r>
              <a:rPr lang="en-US">
                <a:solidFill>
                  <a:srgbClr val="3393A1"/>
                </a:solidFill>
                <a:ea typeface="Calibri" panose="020F0502020204030204" pitchFamily="34" charset="0"/>
                <a:cs typeface="Calibri" panose="020F0502020204030204" pitchFamily="34" charset="0"/>
              </a:rPr>
              <a:t> (all ages)</a:t>
            </a:r>
            <a:endParaRPr lang="en-US">
              <a:solidFill>
                <a:srgbClr val="3393A1"/>
              </a:solidFill>
              <a:effectLst/>
              <a:ea typeface="Calibri" panose="020F0502020204030204" pitchFamily="34" charset="0"/>
              <a:cs typeface="Calibri" panose="020F0502020204030204" pitchFamily="34" charset="0"/>
            </a:endParaRPr>
          </a:p>
          <a:p>
            <a:pPr lvl="1">
              <a:spcBef>
                <a:spcPts val="0"/>
              </a:spcBef>
              <a:spcAft>
                <a:spcPts val="0"/>
              </a:spcAft>
            </a:pPr>
            <a:r>
              <a:rPr lang="en-US" sz="1800" b="0">
                <a:solidFill>
                  <a:srgbClr val="3393A1"/>
                </a:solidFill>
                <a:effectLst/>
                <a:ea typeface="Calibri" panose="020F0502020204030204" pitchFamily="34" charset="0"/>
                <a:cs typeface="Calibri" panose="020F0502020204030204" pitchFamily="34" charset="0"/>
              </a:rPr>
              <a:t>susceptible during the period of risk</a:t>
            </a:r>
          </a:p>
          <a:p>
            <a:pPr lvl="1">
              <a:spcBef>
                <a:spcPts val="0"/>
              </a:spcBef>
              <a:spcAft>
                <a:spcPts val="0"/>
              </a:spcAft>
            </a:pPr>
            <a:endParaRPr lang="en-US" sz="1800" b="0">
              <a:solidFill>
                <a:srgbClr val="3393A1"/>
              </a:solidFill>
              <a:effectLst/>
              <a:ea typeface="Calibri" panose="020F0502020204030204" pitchFamily="34" charset="0"/>
              <a:cs typeface="Calibri" panose="020F0502020204030204" pitchFamily="34" charset="0"/>
            </a:endParaRPr>
          </a:p>
          <a:p>
            <a:pPr>
              <a:spcBef>
                <a:spcPts val="0"/>
              </a:spcBef>
              <a:spcAft>
                <a:spcPts val="0"/>
              </a:spcAft>
            </a:pPr>
            <a:r>
              <a:rPr lang="en-US">
                <a:solidFill>
                  <a:srgbClr val="3393A1"/>
                </a:solidFill>
                <a:effectLst/>
                <a:ea typeface="Calibri" panose="020F0502020204030204" pitchFamily="34" charset="0"/>
                <a:cs typeface="Calibri" panose="020F0502020204030204" pitchFamily="34" charset="0"/>
              </a:rPr>
              <a:t>Periodic testing for susceptible</a:t>
            </a:r>
            <a:r>
              <a:rPr lang="en-US" baseline="30000">
                <a:solidFill>
                  <a:srgbClr val="3393A1"/>
                </a:solidFill>
                <a:effectLst/>
                <a:ea typeface="Calibri" panose="020F0502020204030204" pitchFamily="34" charset="0"/>
                <a:cs typeface="Calibri" panose="020F0502020204030204" pitchFamily="34" charset="0"/>
              </a:rPr>
              <a:t> </a:t>
            </a:r>
            <a:r>
              <a:rPr lang="en-US">
                <a:solidFill>
                  <a:srgbClr val="3393A1"/>
                </a:solidFill>
                <a:effectLst/>
                <a:ea typeface="Calibri" panose="020F0502020204030204" pitchFamily="34" charset="0"/>
                <a:cs typeface="Calibri" panose="020F0502020204030204" pitchFamily="34" charset="0"/>
              </a:rPr>
              <a:t>persons </a:t>
            </a:r>
            <a:r>
              <a:rPr lang="en-US">
                <a:solidFill>
                  <a:srgbClr val="3393A1"/>
                </a:solidFill>
                <a:ea typeface="Calibri" panose="020F0502020204030204" pitchFamily="34" charset="0"/>
                <a:cs typeface="Calibri" panose="020F0502020204030204" pitchFamily="34" charset="0"/>
              </a:rPr>
              <a:t>(all ages)</a:t>
            </a:r>
            <a:endParaRPr lang="en-US">
              <a:solidFill>
                <a:srgbClr val="3393A1"/>
              </a:solidFill>
              <a:effectLst/>
              <a:ea typeface="Calibri" panose="020F0502020204030204" pitchFamily="34" charset="0"/>
              <a:cs typeface="Calibri" panose="020F0502020204030204" pitchFamily="34" charset="0"/>
            </a:endParaRPr>
          </a:p>
          <a:p>
            <a:pPr lvl="1">
              <a:spcBef>
                <a:spcPts val="0"/>
              </a:spcBef>
              <a:spcAft>
                <a:spcPts val="0"/>
              </a:spcAft>
            </a:pPr>
            <a:r>
              <a:rPr lang="en-US" sz="1800" b="0">
                <a:solidFill>
                  <a:srgbClr val="3393A1"/>
                </a:solidFill>
                <a:effectLst/>
                <a:ea typeface="Calibri" panose="020F0502020204030204" pitchFamily="34" charset="0"/>
                <a:cs typeface="Calibri" panose="020F0502020204030204" pitchFamily="34" charset="0"/>
              </a:rPr>
              <a:t>ongoing risk, while risk persists </a:t>
            </a:r>
          </a:p>
          <a:p>
            <a:endParaRPr lang="en-US"/>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a:effectLst/>
                <a:ea typeface="Calibri" panose="020F0502020204030204" pitchFamily="34" charset="0"/>
                <a:cs typeface="Calibri" panose="020F0502020204030204" pitchFamily="34" charset="0"/>
              </a:rPr>
              <a:t>Susceptible people include those who have never been infected with HBV and either did not receive a U.S. licensed hepatitis B vaccine series completed according to the recommended schedule or who are known vaccine </a:t>
            </a:r>
            <a:r>
              <a:rPr lang="en-US" sz="1200" err="1">
                <a:effectLst/>
                <a:ea typeface="Calibri" panose="020F0502020204030204" pitchFamily="34" charset="0"/>
                <a:cs typeface="Calibri" panose="020F0502020204030204" pitchFamily="34" charset="0"/>
              </a:rPr>
              <a:t>nonresponders</a:t>
            </a:r>
            <a:endParaRPr lang="en-US"/>
          </a:p>
          <a:p>
            <a:endParaRPr lang="en-US"/>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29</a:t>
            </a:fld>
            <a:endParaRPr lang="en-US"/>
          </a:p>
        </p:txBody>
      </p:sp>
    </p:spTree>
    <p:extLst>
      <p:ext uri="{BB962C8B-B14F-4D97-AF65-F5344CB8AC3E}">
        <p14:creationId xmlns:p14="http://schemas.microsoft.com/office/powerpoint/2010/main" val="41637695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2200" y="549275"/>
            <a:ext cx="4876800" cy="2743200"/>
          </a:xfrm>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a:t>For children under 18, only those who were not vaccinated as an infant per ACIP guidelines and who have risk exposures should be screened </a:t>
            </a:r>
          </a:p>
          <a:p>
            <a:pPr>
              <a:spcBef>
                <a:spcPts val="0"/>
              </a:spcBef>
              <a:spcAft>
                <a:spcPts val="0"/>
              </a:spcAft>
            </a:pPr>
            <a:endParaRPr lang="en-US" sz="1200">
              <a:solidFill>
                <a:srgbClr val="000000"/>
              </a:solidFill>
              <a:latin typeface="Times New Roman" panose="02020603050405020304" pitchFamily="18" charset="0"/>
              <a:ea typeface="Calibri" panose="020F0502020204030204" pitchFamily="34" charset="0"/>
              <a:cs typeface="Arial" panose="020B0604020202020204" pitchFamily="34" charset="0"/>
            </a:endParaRPr>
          </a:p>
          <a:p>
            <a:pPr>
              <a:spcBef>
                <a:spcPts val="0"/>
              </a:spcBef>
              <a:spcAft>
                <a:spcPts val="0"/>
              </a:spcAft>
            </a:pPr>
            <a:endParaRPr lang="en-US" sz="1200">
              <a:solidFill>
                <a:srgbClr val="000000"/>
              </a:solidFill>
              <a:latin typeface="Times New Roman" panose="02020603050405020304" pitchFamily="18" charset="0"/>
              <a:ea typeface="Calibri" panose="020F0502020204030204" pitchFamily="34" charset="0"/>
              <a:cs typeface="Arial" panose="020B0604020202020204" pitchFamily="34" charset="0"/>
            </a:endParaRPr>
          </a:p>
          <a:p>
            <a:pPr>
              <a:spcBef>
                <a:spcPts val="0"/>
              </a:spcBef>
              <a:spcAft>
                <a:spcPts val="0"/>
              </a:spcAft>
            </a:pPr>
            <a:r>
              <a:rPr lang="en-US" sz="1200">
                <a:solidFill>
                  <a:srgbClr val="000000"/>
                </a:solidFill>
                <a:latin typeface="Times New Roman" panose="02020603050405020304" pitchFamily="18" charset="0"/>
                <a:ea typeface="Calibri" panose="020F0502020204030204" pitchFamily="34" charset="0"/>
                <a:cs typeface="Arial" panose="020B0604020202020204" pitchFamily="34" charset="0"/>
              </a:rPr>
              <a:t>* See list of activities, exposures, or conditions associated with an increased risk for infection (Box 1). </a:t>
            </a:r>
            <a:endParaRPr lang="en-US" sz="1200">
              <a:solidFill>
                <a:srgbClr val="000000"/>
              </a:solidFill>
              <a:latin typeface="Calibri" panose="020F0502020204030204" pitchFamily="34" charset="0"/>
              <a:ea typeface="Calibri" panose="020F0502020204030204" pitchFamily="34" charset="0"/>
              <a:cs typeface="Arial" panose="020B0604020202020204" pitchFamily="34" charset="0"/>
            </a:endParaRPr>
          </a:p>
          <a:p>
            <a:pPr>
              <a:spcBef>
                <a:spcPts val="0"/>
              </a:spcBef>
              <a:spcAft>
                <a:spcPts val="0"/>
              </a:spcAft>
            </a:pPr>
            <a:r>
              <a:rPr lang="en-US" sz="1200" baseline="30000">
                <a:solidFill>
                  <a:srgbClr val="000000"/>
                </a:solidFill>
                <a:latin typeface="Times New Roman" panose="02020603050405020304" pitchFamily="18" charset="0"/>
                <a:ea typeface="Calibri" panose="020F0502020204030204" pitchFamily="34" charset="0"/>
                <a:cs typeface="Arial" panose="020B0604020202020204" pitchFamily="34" charset="0"/>
              </a:rPr>
              <a:t>† </a:t>
            </a:r>
            <a:r>
              <a:rPr lang="en-US" sz="1200">
                <a:solidFill>
                  <a:srgbClr val="000000"/>
                </a:solidFill>
                <a:latin typeface="Times New Roman" panose="02020603050405020304" pitchFamily="18" charset="0"/>
                <a:ea typeface="Calibri" panose="020F0502020204030204" pitchFamily="34" charset="0"/>
                <a:cs typeface="Arial" panose="020B0604020202020204" pitchFamily="34" charset="0"/>
              </a:rPr>
              <a:t>Never been infected with hepatitis B virus (HBV) (i.e., total antibody to hepatitis B core antigen (anti-HBc) negative) and did not complete a hepatitis B vaccine series per the Advisory Committee on Immunization Practices (ACIP) recommendations. </a:t>
            </a:r>
            <a:endParaRPr lang="en-US" sz="1200">
              <a:solidFill>
                <a:srgbClr val="000000"/>
              </a:solidFill>
              <a:latin typeface="Calibri" panose="020F0502020204030204" pitchFamily="34" charset="0"/>
              <a:ea typeface="Calibri" panose="020F0502020204030204" pitchFamily="34" charset="0"/>
              <a:cs typeface="Arial" panose="020B0604020202020204" pitchFamily="34" charset="0"/>
            </a:endParaRPr>
          </a:p>
          <a:p>
            <a:pPr>
              <a:spcBef>
                <a:spcPts val="0"/>
              </a:spcBef>
              <a:spcAft>
                <a:spcPts val="0"/>
              </a:spcAft>
            </a:pPr>
            <a:r>
              <a:rPr lang="en-US" sz="1200" baseline="30000">
                <a:solidFill>
                  <a:srgbClr val="000000"/>
                </a:solidFill>
                <a:latin typeface="Times New Roman" panose="02020603050405020304" pitchFamily="18" charset="0"/>
                <a:ea typeface="Calibri" panose="020F0502020204030204" pitchFamily="34" charset="0"/>
                <a:cs typeface="Arial" panose="020B0604020202020204" pitchFamily="34" charset="0"/>
              </a:rPr>
              <a:t>§ </a:t>
            </a:r>
            <a:r>
              <a:rPr lang="en-US" sz="1200">
                <a:solidFill>
                  <a:srgbClr val="000000"/>
                </a:solidFill>
                <a:latin typeface="Times New Roman" panose="02020603050405020304" pitchFamily="18" charset="0"/>
                <a:ea typeface="Calibri" panose="020F0502020204030204" pitchFamily="34" charset="0"/>
                <a:cs typeface="Arial" panose="020B0604020202020204" pitchFamily="34" charset="0"/>
              </a:rPr>
              <a:t>With hepatitis B surface antigen (HBsAg), anti-HBc, and antibody to hepatitis B surface antigen (anti-HBs).</a:t>
            </a:r>
            <a:endParaRPr lang="en-US" sz="1200">
              <a:solidFill>
                <a:srgbClr val="000000"/>
              </a:solidFill>
              <a:latin typeface="Calibri" panose="020F0502020204030204" pitchFamily="34" charset="0"/>
              <a:ea typeface="Calibri" panose="020F0502020204030204" pitchFamily="34" charset="0"/>
              <a:cs typeface="Arial" panose="020B0604020202020204" pitchFamily="34" charset="0"/>
            </a:endParaRPr>
          </a:p>
          <a:p>
            <a:pPr>
              <a:spcBef>
                <a:spcPts val="0"/>
              </a:spcBef>
              <a:spcAft>
                <a:spcPts val="0"/>
              </a:spcAft>
            </a:pPr>
            <a:r>
              <a:rPr lang="en-US" sz="1200" baseline="30000">
                <a:solidFill>
                  <a:srgbClr val="000000"/>
                </a:solidFill>
                <a:latin typeface="Times New Roman" panose="02020603050405020304" pitchFamily="18" charset="0"/>
                <a:ea typeface="Calibri" panose="020F0502020204030204" pitchFamily="34" charset="0"/>
                <a:cs typeface="Arial" panose="020B0604020202020204" pitchFamily="34" charset="0"/>
              </a:rPr>
              <a:t>¶</a:t>
            </a:r>
            <a:r>
              <a:rPr lang="en-US" sz="1200">
                <a:solidFill>
                  <a:srgbClr val="000000"/>
                </a:solidFill>
                <a:latin typeface="Times New Roman" panose="02020603050405020304" pitchFamily="18" charset="0"/>
                <a:ea typeface="Calibri" panose="020F0502020204030204" pitchFamily="34" charset="0"/>
                <a:cs typeface="Arial" panose="020B0604020202020204" pitchFamily="34" charset="0"/>
              </a:rPr>
              <a:t> After the collection of blood for serologic testing, persons who have not completed a vaccine series should be offered vaccination per the ACIP guidelines at the same visit.</a:t>
            </a:r>
            <a:endParaRPr lang="en-US" sz="1200">
              <a:solidFill>
                <a:srgbClr val="000000"/>
              </a:solidFill>
              <a:latin typeface="Calibri" panose="020F0502020204030204" pitchFamily="34" charset="0"/>
              <a:ea typeface="Calibri" panose="020F0502020204030204" pitchFamily="34" charset="0"/>
              <a:cs typeface="Arial" panose="020B0604020202020204" pitchFamily="34" charset="0"/>
            </a:endParaRPr>
          </a:p>
          <a:p>
            <a:pPr marL="0" indent="0">
              <a:buNone/>
            </a:pPr>
            <a:endParaRPr lang="en-US"/>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30</a:t>
            </a:fld>
            <a:endParaRPr lang="en-US"/>
          </a:p>
        </p:txBody>
      </p:sp>
    </p:spTree>
    <p:extLst>
      <p:ext uri="{BB962C8B-B14F-4D97-AF65-F5344CB8AC3E}">
        <p14:creationId xmlns:p14="http://schemas.microsoft.com/office/powerpoint/2010/main" val="8530541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a:solidFill>
                  <a:srgbClr val="000000"/>
                </a:solidFill>
                <a:effectLst/>
                <a:ea typeface="Calibri" panose="020F0502020204030204" pitchFamily="34" charset="0"/>
                <a:cs typeface="Calibri" panose="020F0502020204030204" pitchFamily="34" charset="0"/>
              </a:rPr>
              <a:t>People with chronic hepatitis B virus infection are at increased risk for liver cancer and cirrhosis and are </a:t>
            </a:r>
            <a:r>
              <a:rPr lang="en-US" sz="1600">
                <a:solidFill>
                  <a:srgbClr val="000000"/>
                </a:solidFill>
                <a:effectLst/>
                <a:ea typeface="Calibri" panose="020F0502020204030204" pitchFamily="34" charset="0"/>
                <a:cs typeface="Calibri" panose="020F0502020204030204" pitchFamily="34" charset="0"/>
              </a:rPr>
              <a:t>70%–85% more likely to die prematurely </a:t>
            </a:r>
            <a:r>
              <a:rPr lang="en-US" sz="1200">
                <a:solidFill>
                  <a:srgbClr val="000000"/>
                </a:solidFill>
                <a:effectLst/>
                <a:ea typeface="Calibri" panose="020F0502020204030204" pitchFamily="34" charset="0"/>
                <a:cs typeface="Calibri" panose="020F0502020204030204" pitchFamily="34" charset="0"/>
              </a:rPr>
              <a:t>than the general population.</a:t>
            </a:r>
            <a:endParaRPr lang="en-US"/>
          </a:p>
          <a:p>
            <a:endParaRPr lang="en-US"/>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4</a:t>
            </a:fld>
            <a:endParaRPr lang="en-US"/>
          </a:p>
        </p:txBody>
      </p:sp>
    </p:spTree>
    <p:extLst>
      <p:ext uri="{BB962C8B-B14F-4D97-AF65-F5344CB8AC3E}">
        <p14:creationId xmlns:p14="http://schemas.microsoft.com/office/powerpoint/2010/main" val="17432377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Of course these guidelines can’t cover all circumstances, so we do have some clinical considerations to recommend. </a:t>
            </a:r>
          </a:p>
          <a:p>
            <a:pPr marL="171450" indent="-171450">
              <a:buFont typeface="Arial" panose="020B0604020202020204" pitchFamily="34" charset="0"/>
              <a:buChar char="•"/>
            </a:pPr>
            <a:r>
              <a:rPr lang="en-US"/>
              <a:t>For susceptible people who are at-risk for infection, the frequency of periodic testing should be a shared decision based on the individual’s risk factors and immune status. A[CLICK]</a:t>
            </a:r>
          </a:p>
          <a:p>
            <a:pPr marL="171450" indent="-171450">
              <a:buFont typeface="Arial" panose="020B0604020202020204" pitchFamily="34" charset="0"/>
              <a:buChar char="•"/>
            </a:pPr>
            <a:endParaRPr lang="en-US"/>
          </a:p>
          <a:p>
            <a:endParaRPr lang="en-US"/>
          </a:p>
          <a:p>
            <a:endParaRPr lang="en-US"/>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31</a:t>
            </a:fld>
            <a:endParaRPr lang="en-US"/>
          </a:p>
        </p:txBody>
      </p:sp>
    </p:spTree>
    <p:extLst>
      <p:ext uri="{BB962C8B-B14F-4D97-AF65-F5344CB8AC3E}">
        <p14:creationId xmlns:p14="http://schemas.microsoft.com/office/powerpoint/2010/main" val="23979364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For the new recommendation to offer periodic testing to susceptible people with multiple sex partners-we recognize that there’s not enough evidence to specify an exact number of partners and the time frame for screening to identify cases of chronic infection. In other words, we can’t say with certainty the relative risk of someone with 2 partners over a 10 year period versus 2 partners over a 1 year period.</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Providers should therefore consider the number of partners, type of sex, and timing of last test when considering HBV testing. [CLICK]</a:t>
            </a:r>
          </a:p>
          <a:p>
            <a:pPr marL="171450" indent="-171450">
              <a:buFont typeface="Arial" panose="020B0604020202020204" pitchFamily="34" charset="0"/>
              <a:buChar char="•"/>
            </a:pPr>
            <a:endParaRPr lang="en-US"/>
          </a:p>
          <a:p>
            <a:endParaRPr lang="en-US"/>
          </a:p>
          <a:p>
            <a:endParaRPr lang="en-US"/>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32</a:t>
            </a:fld>
            <a:endParaRPr lang="en-US"/>
          </a:p>
        </p:txBody>
      </p:sp>
    </p:spTree>
    <p:extLst>
      <p:ext uri="{BB962C8B-B14F-4D97-AF65-F5344CB8AC3E}">
        <p14:creationId xmlns:p14="http://schemas.microsoft.com/office/powerpoint/2010/main" val="27425984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a:t>Finally, providers can weigh the individual potential clinical benefits of screening for patients who are 80 years of age and up</a:t>
            </a:r>
          </a:p>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33</a:t>
            </a:fld>
            <a:endParaRPr lang="en-US"/>
          </a:p>
        </p:txBody>
      </p:sp>
    </p:spTree>
    <p:extLst>
      <p:ext uri="{BB962C8B-B14F-4D97-AF65-F5344CB8AC3E}">
        <p14:creationId xmlns:p14="http://schemas.microsoft.com/office/powerpoint/2010/main" val="13565750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34</a:t>
            </a:fld>
            <a:endParaRPr lang="en-US"/>
          </a:p>
        </p:txBody>
      </p:sp>
    </p:spTree>
    <p:extLst>
      <p:ext uri="{BB962C8B-B14F-4D97-AF65-F5344CB8AC3E}">
        <p14:creationId xmlns:p14="http://schemas.microsoft.com/office/powerpoint/2010/main" val="108679977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Charlie, who is 42 years old and has a history of IDU, but doesn’t report any current drug use. They don’t remember if they’ve been vaccinated previously, and there is no evidence of prior screening in the medical record. </a:t>
            </a:r>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35</a:t>
            </a:fld>
            <a:endParaRPr lang="en-US"/>
          </a:p>
        </p:txBody>
      </p:sp>
    </p:spTree>
    <p:extLst>
      <p:ext uri="{BB962C8B-B14F-4D97-AF65-F5344CB8AC3E}">
        <p14:creationId xmlns:p14="http://schemas.microsoft.com/office/powerpoint/2010/main" val="275302123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Using the flow chart as a guide, it’s unknown if Charlie has completed their vaccine series and they haven’t been screened, so both screening and vaccination is indicated.</a:t>
            </a:r>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36</a:t>
            </a:fld>
            <a:endParaRPr lang="en-US"/>
          </a:p>
        </p:txBody>
      </p:sp>
    </p:spTree>
    <p:extLst>
      <p:ext uri="{BB962C8B-B14F-4D97-AF65-F5344CB8AC3E}">
        <p14:creationId xmlns:p14="http://schemas.microsoft.com/office/powerpoint/2010/main" val="62679270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During the visit the provider can draw blood for the triple panel prior to vaccination. At this visit Charlie declined hepatitis B vaccination.</a:t>
            </a:r>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37</a:t>
            </a:fld>
            <a:endParaRPr lang="en-US"/>
          </a:p>
        </p:txBody>
      </p:sp>
    </p:spTree>
    <p:extLst>
      <p:ext uri="{BB962C8B-B14F-4D97-AF65-F5344CB8AC3E}">
        <p14:creationId xmlns:p14="http://schemas.microsoft.com/office/powerpoint/2010/main" val="196072257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Following up from the visit, results were x</a:t>
            </a:r>
          </a:p>
          <a:p>
            <a:r>
              <a:rPr lang="en-US"/>
              <a:t>Interpretation is no history of infection and still susceptible </a:t>
            </a:r>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38</a:t>
            </a:fld>
            <a:endParaRPr lang="en-US"/>
          </a:p>
        </p:txBody>
      </p:sp>
    </p:spTree>
    <p:extLst>
      <p:ext uri="{BB962C8B-B14F-4D97-AF65-F5344CB8AC3E}">
        <p14:creationId xmlns:p14="http://schemas.microsoft.com/office/powerpoint/2010/main" val="388361904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Our friend Charlie returned to care 1 year later- still not reporting any drug use in the past year, but did report 4 sexual partners </a:t>
            </a:r>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39</a:t>
            </a:fld>
            <a:endParaRPr lang="en-US"/>
          </a:p>
        </p:txBody>
      </p:sp>
    </p:spTree>
    <p:extLst>
      <p:ext uri="{BB962C8B-B14F-4D97-AF65-F5344CB8AC3E}">
        <p14:creationId xmlns:p14="http://schemas.microsoft.com/office/powerpoint/2010/main" val="144766871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following the flowchart, they’re still unvaccinated, but have been previously screened, so we look to see if they’re at increased risk. Multiple sexual partners is one of the risk factors for hepatitis B, and therefore periodic testing and vaccination should be recommended.</a:t>
            </a:r>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40</a:t>
            </a:fld>
            <a:endParaRPr lang="en-US"/>
          </a:p>
        </p:txBody>
      </p:sp>
    </p:spTree>
    <p:extLst>
      <p:ext uri="{BB962C8B-B14F-4D97-AF65-F5344CB8AC3E}">
        <p14:creationId xmlns:p14="http://schemas.microsoft.com/office/powerpoint/2010/main" val="4113026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a:effectLst/>
                <a:latin typeface="Times New Roman" panose="02020603050405020304" pitchFamily="18" charset="0"/>
                <a:ea typeface="Calibri" panose="020F0502020204030204" pitchFamily="34" charset="0"/>
              </a:rPr>
              <a:t>Based on NHANES there are 880,000 people are living with HBV infection in the United States; using a meta-analysis estimate that figure may be as high as 2.4 million.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a:effectLst/>
              <a:latin typeface="Times New Roman" panose="02020603050405020304" pitchFamily="18" charset="0"/>
              <a:ea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5</a:t>
            </a:fld>
            <a:endParaRPr lang="en-US"/>
          </a:p>
        </p:txBody>
      </p:sp>
    </p:spTree>
    <p:extLst>
      <p:ext uri="{BB962C8B-B14F-4D97-AF65-F5344CB8AC3E}">
        <p14:creationId xmlns:p14="http://schemas.microsoft.com/office/powerpoint/2010/main" val="61211698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Because frequency of testing and number of partners is a clinical consideration, the provider discussed the potential risk. Because of reported inconsistent condom usage with the 4 partners, the provider used her clinical judgement to recommend testing.</a:t>
            </a:r>
          </a:p>
          <a:p>
            <a:endParaRPr lang="en-US"/>
          </a:p>
          <a:p>
            <a:r>
              <a:rPr lang="en-US"/>
              <a:t>The triple panel is recommended for screening, but there is greater flexibility allowed when selecting tests for testing. While the triple panel would be appropriate, in this case the provider decided to follow AASLD testing strategy, which is to test total core, followed by Ag and Ab if positive. Total core antibody is an indicator of current or past infection.</a:t>
            </a:r>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41</a:t>
            </a:fld>
            <a:endParaRPr lang="en-US"/>
          </a:p>
        </p:txBody>
      </p:sp>
    </p:spTree>
    <p:extLst>
      <p:ext uri="{BB962C8B-B14F-4D97-AF65-F5344CB8AC3E}">
        <p14:creationId xmlns:p14="http://schemas.microsoft.com/office/powerpoint/2010/main" val="41163402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results were total core negative, showing no history of infection, and Charlie is still susceptible.</a:t>
            </a:r>
          </a:p>
          <a:p>
            <a:endParaRPr lang="en-US"/>
          </a:p>
          <a:p>
            <a:r>
              <a:rPr lang="en-US"/>
              <a:t>At future visits, can continue to consider testing based on risk factors and to recommend </a:t>
            </a:r>
            <a:r>
              <a:rPr lang="en-US" err="1"/>
              <a:t>HepB</a:t>
            </a:r>
            <a:r>
              <a:rPr lang="en-US"/>
              <a:t> vaccine.</a:t>
            </a:r>
          </a:p>
          <a:p>
            <a:endParaRPr lang="en-US"/>
          </a:p>
          <a:p>
            <a:r>
              <a:rPr lang="en-US"/>
              <a:t>Although this was a highly simplified patient encounter, I hope it’s helpful in illustrating how the new screening and testing and vaccination guidelines may be used in practice. </a:t>
            </a:r>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42</a:t>
            </a:fld>
            <a:endParaRPr lang="en-US"/>
          </a:p>
        </p:txBody>
      </p:sp>
    </p:spTree>
    <p:extLst>
      <p:ext uri="{BB962C8B-B14F-4D97-AF65-F5344CB8AC3E}">
        <p14:creationId xmlns:p14="http://schemas.microsoft.com/office/powerpoint/2010/main" val="4099863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Font typeface="Arial" panose="020B0604020202020204" pitchFamily="34" charset="0"/>
              <a:buNone/>
            </a:pPr>
            <a:r>
              <a:rPr lang="en-US" dirty="0"/>
              <a:t>Now we must do the work to implement hepatitis B screening and vaccination guidelines. Meaningful education will be needed to increase awareness and empower providers to feel comfortable ordering and interpreting the results. </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Patient education, that’s in-language and from trusted sources, will be needed to encourage uptake of screening and vaccination.</a:t>
            </a:r>
          </a:p>
          <a:p>
            <a:pPr marL="0" indent="0">
              <a:buFont typeface="Arial" panose="020B0604020202020204" pitchFamily="34" charset="0"/>
              <a:buNone/>
            </a:pPr>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43</a:t>
            </a:fld>
            <a:endParaRPr lang="en-US"/>
          </a:p>
        </p:txBody>
      </p:sp>
    </p:spTree>
    <p:extLst>
      <p:ext uri="{BB962C8B-B14F-4D97-AF65-F5344CB8AC3E}">
        <p14:creationId xmlns:p14="http://schemas.microsoft.com/office/powerpoint/2010/main" val="48987735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Font typeface="Arial" panose="020B0604020202020204" pitchFamily="34" charset="0"/>
              <a:buNone/>
            </a:pPr>
            <a:r>
              <a:rPr lang="en-US"/>
              <a:t>As we work to expand screening and vaccination to settings like pharmacies, primary care, or harm reduction clinics, there’s a need to develop setting-specific guides and best practices. There will no doubt be challenges in figuring out how to integrate screening and vaccination, but we have tools that have been effective at increasing screening with other diseases, such as electronic health record alerts. And we continue to learn novel ways to promote adult vaccination from the COVID pandemic response.</a:t>
            </a:r>
          </a:p>
          <a:p>
            <a:pPr marL="0" indent="0">
              <a:buFont typeface="Arial" panose="020B0604020202020204" pitchFamily="34" charset="0"/>
              <a:buNone/>
            </a:pPr>
            <a:endParaRPr lang="en-US"/>
          </a:p>
          <a:p>
            <a:endParaRPr lang="en-US"/>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44</a:t>
            </a:fld>
            <a:endParaRPr lang="en-US"/>
          </a:p>
        </p:txBody>
      </p:sp>
    </p:spTree>
    <p:extLst>
      <p:ext uri="{BB962C8B-B14F-4D97-AF65-F5344CB8AC3E}">
        <p14:creationId xmlns:p14="http://schemas.microsoft.com/office/powerpoint/2010/main" val="208770077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r>
              <a:rPr lang="en-US"/>
              <a:t>Laboratories can assist in this effort by offering chronic hepatitis B panels, with a clear summary and interpretation of the result</a:t>
            </a:r>
          </a:p>
          <a:p>
            <a:pPr marL="0" marR="0" lvl="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endParaRPr lang="en-US"/>
          </a:p>
          <a:p>
            <a:endParaRPr lang="en-US"/>
          </a:p>
          <a:p>
            <a:endParaRPr lang="en-US"/>
          </a:p>
          <a:p>
            <a:endParaRPr lang="en-US"/>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45</a:t>
            </a:fld>
            <a:endParaRPr lang="en-US"/>
          </a:p>
        </p:txBody>
      </p:sp>
    </p:spTree>
    <p:extLst>
      <p:ext uri="{BB962C8B-B14F-4D97-AF65-F5344CB8AC3E}">
        <p14:creationId xmlns:p14="http://schemas.microsoft.com/office/powerpoint/2010/main" val="338137432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r>
              <a:rPr lang="en-US" sz="1200">
                <a:effectLst/>
                <a:latin typeface="Calibri" panose="020F0502020204030204" pitchFamily="34" charset="0"/>
                <a:ea typeface="Calibri" panose="020F0502020204030204" pitchFamily="34" charset="0"/>
                <a:cs typeface="Times New Roman" panose="02020603050405020304" pitchFamily="18" charset="0"/>
              </a:rPr>
              <a:t>CMS could consider streamlining hepatitis B screening reimbursement by eliminating the requirement for providers to report hepatitis B screening with an additional ICD10 diagnosis code for risk behaviors, a step that may be easily overlooked or that providers may be reluctant to enter. </a:t>
            </a:r>
          </a:p>
          <a:p>
            <a:pPr marL="0" marR="0" lvl="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endParaRPr lang="en-US"/>
          </a:p>
          <a:p>
            <a:endParaRPr lang="en-US"/>
          </a:p>
          <a:p>
            <a:endParaRPr lang="en-US"/>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46</a:t>
            </a:fld>
            <a:endParaRPr lang="en-US"/>
          </a:p>
        </p:txBody>
      </p:sp>
    </p:spTree>
    <p:extLst>
      <p:ext uri="{BB962C8B-B14F-4D97-AF65-F5344CB8AC3E}">
        <p14:creationId xmlns:p14="http://schemas.microsoft.com/office/powerpoint/2010/main" val="357220914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r>
              <a:rPr lang="en-US" sz="1200">
                <a:effectLst/>
                <a:latin typeface="Calibri" panose="020F0502020204030204" pitchFamily="34" charset="0"/>
                <a:ea typeface="Calibri" panose="020F0502020204030204" pitchFamily="34" charset="0"/>
                <a:cs typeface="Times New Roman" panose="02020603050405020304" pitchFamily="18" charset="0"/>
              </a:rPr>
              <a:t>Finally, if USPSTF determines they should align with the current CDC universal screening recommendation, it would be key to ensuring coverage by payors. </a:t>
            </a:r>
            <a:endParaRPr lang="en-US"/>
          </a:p>
          <a:p>
            <a:pPr marL="0" indent="0">
              <a:buFont typeface="Arial" panose="020B0604020202020204" pitchFamily="34" charset="0"/>
              <a:buNone/>
            </a:pPr>
            <a:endParaRPr lang="en-US"/>
          </a:p>
          <a:p>
            <a:pPr marL="0" indent="0">
              <a:buFont typeface="Arial" panose="020B0604020202020204" pitchFamily="34" charset="0"/>
              <a:buNone/>
            </a:pPr>
            <a:r>
              <a:rPr lang="en-US"/>
              <a:t>These steps are high level and only just a start. CDC recognizes that partners are already hard at work planning implementation of these guidelines in different settings. We look forward to highlighting your best practices and sharing success stories.</a:t>
            </a:r>
          </a:p>
          <a:p>
            <a:endParaRPr lang="en-US"/>
          </a:p>
          <a:p>
            <a:endParaRPr lang="en-US"/>
          </a:p>
          <a:p>
            <a:endParaRPr lang="en-US"/>
          </a:p>
          <a:p>
            <a:endParaRPr lang="en-US"/>
          </a:p>
          <a:p>
            <a:endParaRPr lang="en-US"/>
          </a:p>
          <a:p>
            <a:endParaRPr lang="en-US"/>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47</a:t>
            </a:fld>
            <a:endParaRPr lang="en-US"/>
          </a:p>
        </p:txBody>
      </p:sp>
    </p:spTree>
    <p:extLst>
      <p:ext uri="{BB962C8B-B14F-4D97-AF65-F5344CB8AC3E}">
        <p14:creationId xmlns:p14="http://schemas.microsoft.com/office/powerpoint/2010/main" val="51094192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I’d like to share some other resources from our partners, including the University of Washington, Web MD, Hepatitis B Foundation, and Immunize.org. They’re a great source for providers and patients and include trainings, FAQs, and a wealth of other resources. </a:t>
            </a:r>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48</a:t>
            </a:fld>
            <a:endParaRPr lang="en-US"/>
          </a:p>
        </p:txBody>
      </p:sp>
    </p:spTree>
    <p:extLst>
      <p:ext uri="{BB962C8B-B14F-4D97-AF65-F5344CB8AC3E}">
        <p14:creationId xmlns:p14="http://schemas.microsoft.com/office/powerpoint/2010/main" val="183130817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I’m happy to take questions after our next presenter, Kari Sapsis, who will be discussing CDC’s promotion strategy. Thank you.</a:t>
            </a:r>
          </a:p>
          <a:p>
            <a:endParaRPr lang="en-US" dirty="0"/>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49</a:t>
            </a:fld>
            <a:endParaRPr lang="en-US"/>
          </a:p>
        </p:txBody>
      </p:sp>
    </p:spTree>
    <p:extLst>
      <p:ext uri="{BB962C8B-B14F-4D97-AF65-F5344CB8AC3E}">
        <p14:creationId xmlns:p14="http://schemas.microsoft.com/office/powerpoint/2010/main" val="113051340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52</a:t>
            </a:fld>
            <a:endParaRPr lang="en-US"/>
          </a:p>
        </p:txBody>
      </p:sp>
    </p:spTree>
    <p:extLst>
      <p:ext uri="{BB962C8B-B14F-4D97-AF65-F5344CB8AC3E}">
        <p14:creationId xmlns:p14="http://schemas.microsoft.com/office/powerpoint/2010/main" val="14274027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t>Of those people, only about a third are aware of their infection. There is a huge opportunity to increase screening in the US.</a:t>
            </a:r>
          </a:p>
          <a:p>
            <a:endParaRPr lang="en-US"/>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6</a:t>
            </a:fld>
            <a:endParaRPr lang="en-US"/>
          </a:p>
        </p:txBody>
      </p:sp>
    </p:spTree>
    <p:extLst>
      <p:ext uri="{BB962C8B-B14F-4D97-AF65-F5344CB8AC3E}">
        <p14:creationId xmlns:p14="http://schemas.microsoft.com/office/powerpoint/2010/main" val="145123703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55</a:t>
            </a:fld>
            <a:endParaRPr lang="en-US"/>
          </a:p>
        </p:txBody>
      </p:sp>
    </p:spTree>
    <p:extLst>
      <p:ext uri="{BB962C8B-B14F-4D97-AF65-F5344CB8AC3E}">
        <p14:creationId xmlns:p14="http://schemas.microsoft.com/office/powerpoint/2010/main" val="163106407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US" sz="1800" dirty="0">
                <a:solidFill>
                  <a:srgbClr val="000000"/>
                </a:solidFill>
                <a:effectLst/>
                <a:latin typeface="Open Sans" panose="020B0606030504020204" pitchFamily="34" charset="0"/>
                <a:ea typeface="Calibri" panose="020F0502020204030204" pitchFamily="34" charset="0"/>
              </a:rPr>
              <a:t>-Anti-HBs concentrations can wane over time among vaccine responders. </a:t>
            </a:r>
          </a:p>
          <a:p>
            <a:r>
              <a:rPr lang="en-US" sz="1800" dirty="0">
                <a:solidFill>
                  <a:srgbClr val="000000"/>
                </a:solidFill>
                <a:effectLst/>
                <a:latin typeface="Open Sans" panose="020B0606030504020204" pitchFamily="34" charset="0"/>
                <a:ea typeface="Calibri" panose="020F0502020204030204" pitchFamily="34" charset="0"/>
              </a:rPr>
              <a:t>-For persons with a clearly documented vaccination series who test negative for anti-HBs, revaccination is not generally recommended for people with normal immune status </a:t>
            </a:r>
          </a:p>
          <a:p>
            <a:r>
              <a:rPr lang="en-US" sz="1800" dirty="0">
                <a:solidFill>
                  <a:srgbClr val="000000"/>
                </a:solidFill>
                <a:effectLst/>
                <a:latin typeface="Open Sans" panose="020B0606030504020204" pitchFamily="34" charset="0"/>
              </a:rPr>
              <a:t>-Exceptions to this are infants born to surface Ag positive pregnant parent, healthcare providers, hemodialysis patients, and possibly, other immunocompromised people. Details on what to do for each population can be found in the 2018 MMWR from ACIP.</a:t>
            </a:r>
            <a:endParaRPr lang="en-US" sz="1200" dirty="0">
              <a:solidFill>
                <a:schemeClr val="bg2"/>
              </a:solidFill>
            </a:endParaRPr>
          </a:p>
          <a:p>
            <a:endParaRPr lang="en-US" sz="1200" dirty="0">
              <a:solidFill>
                <a:schemeClr val="bg2"/>
              </a:solidFill>
            </a:endParaRPr>
          </a:p>
          <a:p>
            <a:r>
              <a:rPr lang="en-US" sz="1200" dirty="0">
                <a:solidFill>
                  <a:schemeClr val="bg2"/>
                </a:solidFill>
              </a:rPr>
              <a:t>If a patient tests negative for anti-HBs, but has a documented </a:t>
            </a:r>
            <a:r>
              <a:rPr lang="en-US" sz="1200" dirty="0" err="1">
                <a:solidFill>
                  <a:schemeClr val="bg2"/>
                </a:solidFill>
              </a:rPr>
              <a:t>HepB</a:t>
            </a:r>
            <a:r>
              <a:rPr lang="en-US" sz="1200" dirty="0">
                <a:solidFill>
                  <a:schemeClr val="bg2"/>
                </a:solidFill>
              </a:rPr>
              <a:t> series, do they need to be revaccinated?</a:t>
            </a:r>
          </a:p>
          <a:p>
            <a:endParaRPr lang="en-US" sz="1200" dirty="0">
              <a:solidFill>
                <a:schemeClr val="bg2"/>
              </a:solidFill>
            </a:endParaRPr>
          </a:p>
          <a:p>
            <a:pPr marL="457200" marR="0" lvl="1" indent="0">
              <a:spcBef>
                <a:spcPts val="0"/>
              </a:spcBef>
              <a:spcAft>
                <a:spcPts val="0"/>
              </a:spcAft>
              <a:buSzPts val="1000"/>
              <a:buFont typeface="Courier New" panose="02070309020205020404" pitchFamily="49" charset="0"/>
              <a:buNone/>
              <a:tabLst>
                <a:tab pos="914400" algn="l"/>
              </a:tabLst>
            </a:pPr>
            <a:r>
              <a:rPr lang="en-US" sz="1100" dirty="0">
                <a:solidFill>
                  <a:schemeClr val="bg2"/>
                </a:solidFill>
              </a:rPr>
              <a:t>If a patient tests negative for anti-HBs, but has a documented </a:t>
            </a:r>
            <a:r>
              <a:rPr lang="en-US" sz="1100" dirty="0" err="1">
                <a:solidFill>
                  <a:schemeClr val="bg2"/>
                </a:solidFill>
              </a:rPr>
              <a:t>HepB</a:t>
            </a:r>
            <a:r>
              <a:rPr lang="en-US" sz="1100" dirty="0">
                <a:solidFill>
                  <a:schemeClr val="bg2"/>
                </a:solidFill>
              </a:rPr>
              <a:t> series, do they need to be revaccinated?</a:t>
            </a:r>
            <a:endParaRPr lang="en-US" sz="1100" b="1"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endParaRPr>
          </a:p>
          <a:p>
            <a:pPr marL="742950" marR="0" lvl="1" indent="-285750">
              <a:spcBef>
                <a:spcPts val="0"/>
              </a:spcBef>
              <a:spcAft>
                <a:spcPts val="0"/>
              </a:spcAft>
              <a:buSzPts val="1000"/>
              <a:buFont typeface="Courier New" panose="02070309020205020404" pitchFamily="49" charset="0"/>
              <a:buChar char="o"/>
              <a:tabLst>
                <a:tab pos="914400" algn="l"/>
              </a:tabLst>
            </a:pPr>
            <a:r>
              <a:rPr lang="en-US" sz="1100" b="1"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Infants born to HBsAg-positive mothers.</a:t>
            </a:r>
            <a:r>
              <a:rPr lang="en-US" sz="11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 HBsAg-negative infants with anti-HBs &lt;10 </a:t>
            </a:r>
            <a:r>
              <a:rPr lang="en-US" sz="1100" dirty="0" err="1">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mIU</a:t>
            </a:r>
            <a:r>
              <a:rPr lang="en-US" sz="11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/mL should be revaccinated with a single dose of </a:t>
            </a:r>
            <a:r>
              <a:rPr lang="en-US" sz="1100" dirty="0" err="1">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HepB</a:t>
            </a:r>
            <a:r>
              <a:rPr lang="en-US" sz="11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 vaccine, and retested 1–2 months later. Infants whose anti-HBs remains &lt;10 </a:t>
            </a:r>
            <a:r>
              <a:rPr lang="en-US" sz="1100" dirty="0" err="1">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mIU</a:t>
            </a:r>
            <a:r>
              <a:rPr lang="en-US" sz="11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/mL following single dose revaccination should receive two additional doses of </a:t>
            </a:r>
            <a:r>
              <a:rPr lang="en-US" sz="1100" dirty="0" err="1">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HepB</a:t>
            </a:r>
            <a:r>
              <a:rPr lang="en-US" sz="11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 vaccine on a vaccine schedule to complete the second series, followed by anti-HBs testing 1–2 months later. Alternatively, these infants may be revaccinated with a second 3-dose series and retested (HBsAg and anti-HBs) 1–2 months after the final dose of vaccine.</a:t>
            </a:r>
            <a:endPar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SzPts val="1000"/>
              <a:buFont typeface="Courier New" panose="02070309020205020404" pitchFamily="49" charset="0"/>
              <a:buChar char="o"/>
              <a:tabLst>
                <a:tab pos="914400" algn="l"/>
              </a:tabLst>
            </a:pPr>
            <a:r>
              <a:rPr lang="en-US" sz="1100" b="1"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HCP.</a:t>
            </a:r>
            <a:r>
              <a:rPr lang="en-US" sz="11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 Completely vaccinated HCP with anti-HBs &lt;10 </a:t>
            </a:r>
            <a:r>
              <a:rPr lang="en-US" sz="1100" dirty="0" err="1">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mIU</a:t>
            </a:r>
            <a:r>
              <a:rPr lang="en-US" sz="11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/mL should receive an additional dose of </a:t>
            </a:r>
            <a:r>
              <a:rPr lang="en-US" sz="1100" dirty="0" err="1">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HepB</a:t>
            </a:r>
            <a:r>
              <a:rPr lang="en-US" sz="11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 vaccine, followed by anti-HBs testing 1–2 months later. HCP whose anti-HBs remains &lt;10 </a:t>
            </a:r>
            <a:r>
              <a:rPr lang="en-US" sz="1100" dirty="0" err="1">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mIU</a:t>
            </a:r>
            <a:r>
              <a:rPr lang="en-US" sz="11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/mL should complete the second series (usually 6 doses total), followed by repeat anti-HBs testing 1–2 months after the final dose. Alternatively, it might be more practical for very recently vaccinated HCP with anti-HBs &lt;10 </a:t>
            </a:r>
            <a:r>
              <a:rPr lang="en-US" sz="1100" dirty="0" err="1">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mIU</a:t>
            </a:r>
            <a:r>
              <a:rPr lang="en-US" sz="11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/mL to receive the second complete series (usually 6 doses total), followed by anti-HBs testing 1–2 months after the final dose.</a:t>
            </a:r>
            <a:endPar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SzPts val="1000"/>
              <a:buFont typeface="Courier New" panose="02070309020205020404" pitchFamily="49" charset="0"/>
              <a:buChar char="o"/>
              <a:tabLst>
                <a:tab pos="914400" algn="l"/>
              </a:tabLst>
            </a:pPr>
            <a:r>
              <a:rPr lang="en-US" sz="1100" b="1"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Hemodialysis patients.</a:t>
            </a:r>
            <a:r>
              <a:rPr lang="en-US" sz="11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 For hemodialysis patients treated in outpatient centers, the need for booster doses should be assessed by annual anti-HBs testing. A booster dose should be administered when anti-HBs levels decline to &lt;10 </a:t>
            </a:r>
            <a:r>
              <a:rPr lang="en-US" sz="1100" dirty="0" err="1">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mIU</a:t>
            </a:r>
            <a:r>
              <a:rPr lang="en-US" sz="11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a:t>
            </a:r>
            <a:r>
              <a:rPr lang="en-US" sz="1100" dirty="0" err="1">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mL.</a:t>
            </a:r>
            <a:r>
              <a:rPr lang="en-US" sz="11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 Anti-HBs testing 1–2 months following the booster dose to assess response is not recommended.</a:t>
            </a:r>
            <a:endPar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SzPts val="1000"/>
              <a:buFont typeface="Courier New" panose="02070309020205020404" pitchFamily="49" charset="0"/>
              <a:buChar char="o"/>
              <a:tabLst>
                <a:tab pos="914400" algn="l"/>
              </a:tabLst>
            </a:pPr>
            <a:r>
              <a:rPr lang="en-US" sz="1100" b="1"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Other immunocompromised persons.</a:t>
            </a:r>
            <a:r>
              <a:rPr lang="en-US" sz="11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 For other immunocompromised persons (e.g., HIV-infected persons, hematopoietic stem-cell transplant recipients, and persons receiving chemotherapy), the need for booster doses has not been determined. Annual anti-HBs testing and booster doses should be considered for persons with an ongoing risk for exposure.</a:t>
            </a:r>
            <a:endPar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100" dirty="0">
                <a:effectLst/>
                <a:latin typeface="Calibri" panose="020F0502020204030204" pitchFamily="34" charset="0"/>
                <a:ea typeface="Calibri" panose="020F0502020204030204" pitchFamily="34" charset="0"/>
              </a:rPr>
              <a:t> </a:t>
            </a:r>
          </a:p>
          <a:p>
            <a:endParaRPr lang="en-US" dirty="0"/>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56</a:t>
            </a:fld>
            <a:endParaRPr lang="en-US"/>
          </a:p>
        </p:txBody>
      </p:sp>
    </p:spTree>
    <p:extLst>
      <p:ext uri="{BB962C8B-B14F-4D97-AF65-F5344CB8AC3E}">
        <p14:creationId xmlns:p14="http://schemas.microsoft.com/office/powerpoint/2010/main" val="283859421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Blood collection </a:t>
            </a:r>
            <a:r>
              <a:rPr lang="en-US" i="1" dirty="0"/>
              <a:t>immediately</a:t>
            </a:r>
            <a:r>
              <a:rPr lang="en-US" dirty="0"/>
              <a:t> after vaccination is not recommended , as HBsAg positivity has been reported for up to 18 days after vaccination. It may be longer in hemodialysis patients.</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dirty="0"/>
              <a:t>Rule of thumb, wait a month post vaccination to test </a:t>
            </a:r>
          </a:p>
          <a:p>
            <a:pPr marL="171450" indent="-171450">
              <a:buFont typeface="Arial" panose="020B0604020202020204" pitchFamily="34" charset="0"/>
              <a:buChar char="•"/>
            </a:pPr>
            <a:r>
              <a:rPr lang="en-US" dirty="0">
                <a:cs typeface="Calibri" panose="020F0502020204030204" pitchFamily="34" charset="0"/>
              </a:rPr>
              <a:t>After this period, one-time screening with a triple panel should still be offered during future visits, where blood draw is available </a:t>
            </a:r>
          </a:p>
          <a:p>
            <a:pPr marL="342900" marR="0" lvl="0" indent="-342900">
              <a:lnSpc>
                <a:spcPct val="107000"/>
              </a:lnSpc>
              <a:spcBef>
                <a:spcPts val="0"/>
              </a:spcBef>
              <a:spcAft>
                <a:spcPts val="800"/>
              </a:spcAft>
              <a:buFont typeface="Symbol" panose="05050102010706020507" pitchFamily="18" charset="2"/>
              <a:buChar char=""/>
            </a:pPr>
            <a:endParaRPr lang="en-US" dirty="0"/>
          </a:p>
          <a:p>
            <a:pPr marL="342900" marR="0" lvl="0" indent="-342900">
              <a:lnSpc>
                <a:spcPct val="107000"/>
              </a:lnSpc>
              <a:spcBef>
                <a:spcPts val="0"/>
              </a:spcBef>
              <a:spcAft>
                <a:spcPts val="800"/>
              </a:spcAft>
              <a:buFont typeface="Symbol" panose="05050102010706020507" pitchFamily="18" charset="2"/>
              <a:buChar char=""/>
            </a:pPr>
            <a:endParaRPr lang="en-US" dirty="0"/>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57</a:t>
            </a:fld>
            <a:endParaRPr lang="en-US"/>
          </a:p>
        </p:txBody>
      </p:sp>
    </p:spTree>
    <p:extLst>
      <p:ext uri="{BB962C8B-B14F-4D97-AF65-F5344CB8AC3E}">
        <p14:creationId xmlns:p14="http://schemas.microsoft.com/office/powerpoint/2010/main" val="343884323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nSpc>
                <a:spcPct val="107000"/>
              </a:lnSpc>
              <a:spcBef>
                <a:spcPts val="0"/>
              </a:spcBef>
              <a:spcAft>
                <a:spcPts val="800"/>
              </a:spcAft>
              <a:buFont typeface="Symbol" panose="05050102010706020507" pitchFamily="18" charset="2"/>
              <a:buNone/>
            </a:pPr>
            <a:r>
              <a:rPr lang="en-US" sz="1000" dirty="0">
                <a:effectLst/>
                <a:latin typeface="Calibri" panose="020F0502020204030204" pitchFamily="34" charset="0"/>
                <a:ea typeface="Yu Mincho" panose="02020400000000000000" pitchFamily="18" charset="-128"/>
                <a:cs typeface="Arial" panose="020B0604020202020204" pitchFamily="34" charset="0"/>
              </a:rPr>
              <a:t>There are a few reasons someone may be isolated core positive. They include:</a:t>
            </a:r>
          </a:p>
          <a:p>
            <a:pPr marL="171450" indent="-171450">
              <a:buFont typeface="Arial" panose="020B0604020202020204" pitchFamily="34" charset="0"/>
              <a:buChar char="•"/>
            </a:pPr>
            <a:r>
              <a:rPr lang="en-US" sz="1000" dirty="0">
                <a:latin typeface="Myriad Pro"/>
                <a:ea typeface="Times New Roman" panose="02020603050405020304" pitchFamily="18" charset="0"/>
                <a:cs typeface="Times New Roman" panose="02020603050405020304" pitchFamily="18" charset="0"/>
              </a:rPr>
              <a:t>P</a:t>
            </a:r>
            <a:r>
              <a:rPr lang="en-US" sz="1000" dirty="0">
                <a:effectLst/>
                <a:latin typeface="Myriad Pro"/>
                <a:ea typeface="Times New Roman" panose="02020603050405020304" pitchFamily="18" charset="0"/>
                <a:cs typeface="Times New Roman" panose="02020603050405020304" pitchFamily="18" charset="0"/>
              </a:rPr>
              <a:t>ast infection when antibody levels have waned </a:t>
            </a:r>
          </a:p>
          <a:p>
            <a:pPr marL="171450" indent="-171450">
              <a:buFont typeface="Arial" panose="020B0604020202020204" pitchFamily="34" charset="0"/>
              <a:buChar char="•"/>
            </a:pPr>
            <a:r>
              <a:rPr lang="en-US" sz="1000" dirty="0">
                <a:effectLst/>
                <a:latin typeface="Myriad Pro"/>
                <a:ea typeface="Times New Roman" panose="02020603050405020304" pitchFamily="18" charset="0"/>
                <a:cs typeface="Times New Roman" panose="02020603050405020304" pitchFamily="18" charset="0"/>
              </a:rPr>
              <a:t>Occult infection, which is where someone is surface Ag negative but has detectable HBV DNA in the serum or liver </a:t>
            </a:r>
          </a:p>
          <a:p>
            <a:pPr marL="171450" indent="-171450">
              <a:buFont typeface="Arial" panose="020B0604020202020204" pitchFamily="34" charset="0"/>
              <a:buChar char="•"/>
            </a:pPr>
            <a:r>
              <a:rPr lang="en-US" sz="1000" dirty="0">
                <a:latin typeface="Myriad Pro"/>
                <a:ea typeface="Times New Roman" panose="02020603050405020304" pitchFamily="18" charset="0"/>
                <a:cs typeface="Times New Roman" panose="02020603050405020304" pitchFamily="18" charset="0"/>
              </a:rPr>
              <a:t>P</a:t>
            </a:r>
            <a:r>
              <a:rPr lang="en-US" sz="1000" dirty="0">
                <a:effectLst/>
                <a:latin typeface="Myriad Pro"/>
                <a:ea typeface="Times New Roman" panose="02020603050405020304" pitchFamily="18" charset="0"/>
                <a:cs typeface="Times New Roman" panose="02020603050405020304" pitchFamily="18" charset="0"/>
              </a:rPr>
              <a:t>assive transfer of anti-HBc to an infant born to an HBsAg-positive gestational parent</a:t>
            </a:r>
          </a:p>
          <a:p>
            <a:pPr marL="171450" indent="-171450">
              <a:buFont typeface="Arial" panose="020B0604020202020204" pitchFamily="34" charset="0"/>
              <a:buChar char="•"/>
            </a:pPr>
            <a:r>
              <a:rPr lang="en-US" sz="1000" dirty="0">
                <a:effectLst/>
                <a:latin typeface="Myriad Pro"/>
                <a:ea typeface="Times New Roman" panose="02020603050405020304" pitchFamily="18" charset="0"/>
                <a:cs typeface="Times New Roman" panose="02020603050405020304" pitchFamily="18" charset="0"/>
              </a:rPr>
              <a:t>A false positive result, although newer tests have high specificity   </a:t>
            </a:r>
          </a:p>
          <a:p>
            <a:pPr marL="171450" indent="-171450">
              <a:buFont typeface="Arial" panose="020B0604020202020204" pitchFamily="34" charset="0"/>
              <a:buChar char="•"/>
            </a:pPr>
            <a:r>
              <a:rPr lang="en-US" sz="1000" dirty="0">
                <a:effectLst/>
                <a:latin typeface="Myriad Pro"/>
                <a:ea typeface="Times New Roman" panose="02020603050405020304" pitchFamily="18" charset="0"/>
                <a:cs typeface="Times New Roman" panose="02020603050405020304" pitchFamily="18" charset="0"/>
              </a:rPr>
              <a:t>A mutant HBsAg strain that is not detectable by that laboratory assay</a:t>
            </a:r>
          </a:p>
          <a:p>
            <a:pPr marL="0" indent="0">
              <a:buFont typeface="Arial" panose="020B0604020202020204" pitchFamily="34" charset="0"/>
              <a:buNone/>
            </a:pPr>
            <a:endParaRPr lang="en-US" sz="1000" dirty="0">
              <a:effectLst/>
              <a:latin typeface="Myriad Pro"/>
              <a:ea typeface="Times New Roman" panose="02020603050405020304" pitchFamily="18" charset="0"/>
              <a:cs typeface="Times New Roman" panose="02020603050405020304" pitchFamily="18" charset="0"/>
            </a:endParaRPr>
          </a:p>
          <a:p>
            <a:pPr marL="0" indent="0">
              <a:buFont typeface="Arial" panose="020B0604020202020204" pitchFamily="34" charset="0"/>
              <a:buNone/>
            </a:pPr>
            <a:r>
              <a:rPr lang="en-US" sz="1000" dirty="0">
                <a:effectLst/>
                <a:latin typeface="Myriad Pro"/>
                <a:ea typeface="Times New Roman" panose="02020603050405020304" pitchFamily="18" charset="0"/>
                <a:cs typeface="Times New Roman" panose="02020603050405020304" pitchFamily="18" charset="0"/>
              </a:rPr>
              <a:t>[See next slide for management]</a:t>
            </a:r>
          </a:p>
          <a:p>
            <a:pPr marL="0" marR="0" lvl="0" indent="0">
              <a:lnSpc>
                <a:spcPct val="107000"/>
              </a:lnSpc>
              <a:spcBef>
                <a:spcPts val="0"/>
              </a:spcBef>
              <a:spcAft>
                <a:spcPts val="800"/>
              </a:spcAft>
              <a:buFont typeface="Symbol" panose="05050102010706020507" pitchFamily="18" charset="2"/>
              <a:buNone/>
            </a:pPr>
            <a:endParaRPr lang="en-US" sz="1000" dirty="0">
              <a:effectLst/>
              <a:latin typeface="Calibri" panose="020F0502020204030204" pitchFamily="34" charset="0"/>
              <a:ea typeface="Yu Mincho" panose="02020400000000000000" pitchFamily="18" charset="-128"/>
              <a:cs typeface="Arial" panose="020B0604020202020204" pitchFamily="34" charset="0"/>
            </a:endParaRPr>
          </a:p>
          <a:p>
            <a:pPr marL="0" marR="0" lvl="0" indent="0">
              <a:lnSpc>
                <a:spcPct val="107000"/>
              </a:lnSpc>
              <a:spcBef>
                <a:spcPts val="0"/>
              </a:spcBef>
              <a:spcAft>
                <a:spcPts val="800"/>
              </a:spcAft>
              <a:buFont typeface="Symbol" panose="05050102010706020507" pitchFamily="18" charset="2"/>
              <a:buNone/>
            </a:pPr>
            <a:r>
              <a:rPr lang="en-US" sz="1000" dirty="0">
                <a:effectLst/>
                <a:latin typeface="Calibri" panose="020F0502020204030204" pitchFamily="34" charset="0"/>
                <a:ea typeface="Yu Mincho" panose="02020400000000000000" pitchFamily="18" charset="-128"/>
                <a:cs typeface="Arial" panose="020B0604020202020204" pitchFamily="34" charset="0"/>
              </a:rPr>
              <a:t>For patients with HIV, other recommendations are to give one dose of vaccine and check ab titers, as they’re assumed to be in the first category </a:t>
            </a:r>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58</a:t>
            </a:fld>
            <a:endParaRPr lang="en-US"/>
          </a:p>
        </p:txBody>
      </p:sp>
    </p:spTree>
    <p:extLst>
      <p:ext uri="{BB962C8B-B14F-4D97-AF65-F5344CB8AC3E}">
        <p14:creationId xmlns:p14="http://schemas.microsoft.com/office/powerpoint/2010/main" val="183438607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Management is outside the scope of the screening guidelines and wasn’t evaluated by CDC.</a:t>
            </a:r>
          </a:p>
          <a:p>
            <a:endParaRPr lang="en-US" dirty="0"/>
          </a:p>
          <a:p>
            <a:pPr marL="0" marR="0">
              <a:spcBef>
                <a:spcPts val="0"/>
              </a:spcBef>
              <a:spcAft>
                <a:spcPts val="0"/>
              </a:spcAft>
            </a:pPr>
            <a:r>
              <a:rPr lang="en-US" sz="1200" dirty="0">
                <a:effectLst/>
                <a:latin typeface="Calibri" panose="020F0502020204030204" pitchFamily="34" charset="0"/>
                <a:ea typeface="Calibri" panose="020F0502020204030204" pitchFamily="34" charset="0"/>
              </a:rPr>
              <a:t>The guidance for primary care providers (developed by a cross-cutting HBV workgroup) recommends:</a:t>
            </a:r>
          </a:p>
          <a:p>
            <a:pPr marL="342900" marR="0" lvl="0" indent="-342900">
              <a:spcBef>
                <a:spcPts val="0"/>
              </a:spcBef>
              <a:spcAft>
                <a:spcPts val="0"/>
              </a:spcAft>
              <a:buFont typeface="Symbol" panose="05050102010706020507" pitchFamily="18" charset="2"/>
              <a:buChar char=""/>
            </a:pPr>
            <a:r>
              <a:rPr lang="en-US" sz="1200" dirty="0">
                <a:effectLst/>
                <a:latin typeface="Calibri" panose="020F0502020204030204" pitchFamily="34" charset="0"/>
                <a:ea typeface="Times New Roman" panose="02020603050405020304" pitchFamily="18" charset="0"/>
              </a:rPr>
              <a:t>For immunocompetent patients, consider this result a prior infection with a risk for reactivation</a:t>
            </a:r>
            <a:endParaRPr lang="en-US" sz="12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200" dirty="0">
                <a:effectLst/>
                <a:latin typeface="Calibri" panose="020F0502020204030204" pitchFamily="34" charset="0"/>
                <a:ea typeface="Times New Roman" panose="02020603050405020304" pitchFamily="18" charset="0"/>
              </a:rPr>
              <a:t>For immunocompromised patients, check HBV DNA for occult infection </a:t>
            </a:r>
            <a:endParaRPr lang="en-US" sz="12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200" dirty="0">
                <a:effectLst/>
                <a:latin typeface="Calibri" panose="020F0502020204030204" pitchFamily="34" charset="0"/>
                <a:ea typeface="Times New Roman" panose="02020603050405020304" pitchFamily="18" charset="0"/>
              </a:rPr>
              <a:t>Even though the rate of false positivity is low, can consider vaccination for people with no known risk factors. There’s no harm in vaccinating someone with a past infection.</a:t>
            </a:r>
            <a:endParaRPr lang="en-US" sz="800" dirty="0">
              <a:effectLst/>
              <a:latin typeface="Myriad Pro"/>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59</a:t>
            </a:fld>
            <a:endParaRPr lang="en-US"/>
          </a:p>
        </p:txBody>
      </p:sp>
    </p:spTree>
    <p:extLst>
      <p:ext uri="{BB962C8B-B14F-4D97-AF65-F5344CB8AC3E}">
        <p14:creationId xmlns:p14="http://schemas.microsoft.com/office/powerpoint/2010/main" val="163015139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sz="1200" dirty="0"/>
              <a:t>For adults who have never been screened, screening after a vaccine series is an appropriate strategy</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sz="1200" dirty="0"/>
              <a:t>However, generally serologic testing for the purpose of checking immunity is not necessary after routine vaccination of infants, children, or adults.</a:t>
            </a:r>
          </a:p>
          <a:p>
            <a:pPr marL="0" indent="0">
              <a:buNone/>
            </a:pPr>
            <a:endParaRPr lang="en-US" sz="1200" dirty="0"/>
          </a:p>
          <a:p>
            <a:pPr marL="0" indent="0">
              <a:buNone/>
            </a:pPr>
            <a:endParaRPr lang="en-US" sz="1200" dirty="0"/>
          </a:p>
          <a:p>
            <a:pPr marL="0" indent="0">
              <a:buNone/>
            </a:pPr>
            <a:endParaRPr lang="en-US" sz="1200" dirty="0"/>
          </a:p>
          <a:p>
            <a:pPr marL="0" indent="0">
              <a:buNone/>
            </a:pPr>
            <a:r>
              <a:rPr lang="en-US" sz="1200" dirty="0"/>
              <a:t>Postvaccination Serologic Testing. Testing for anti-HBs after vaccination is recommended for the following persons whose subsequent clinical management depends on knowledge of their immune status: </a:t>
            </a:r>
          </a:p>
          <a:p>
            <a:pPr marL="171450" indent="-171450">
              <a:buFont typeface="Arial" panose="020B0604020202020204" pitchFamily="34" charset="0"/>
              <a:buChar char="•"/>
            </a:pPr>
            <a:r>
              <a:rPr lang="en-US" sz="1200" dirty="0"/>
              <a:t>infants born to HBsAg-positive women and infants born to women whose HBsAg status remains unknown (e.g., infants safely surrendered shortly after birth). Postvaccination serologic testing should consist of testing for anti-HBs and HBsAg;</a:t>
            </a:r>
          </a:p>
          <a:p>
            <a:pPr marL="171450" indent="-171450">
              <a:buFont typeface="Arial" panose="020B0604020202020204" pitchFamily="34" charset="0"/>
              <a:buChar char="•"/>
            </a:pPr>
            <a:r>
              <a:rPr lang="en-US" sz="1200" dirty="0"/>
              <a:t>HCP and public safety workers at risk for blood or body fluid exposure;</a:t>
            </a:r>
          </a:p>
          <a:p>
            <a:pPr marL="171450" indent="-171450">
              <a:buFont typeface="Arial" panose="020B0604020202020204" pitchFamily="34" charset="0"/>
              <a:buChar char="•"/>
            </a:pPr>
            <a:r>
              <a:rPr lang="en-US" sz="1200" dirty="0"/>
              <a:t>hemodialysis patients (and other persons who might require outpatient hemodialysis), HIV-infected persons, and other immunocompromised persons (e.g., hematopoietic stem-cell transplant recipients or persons receiving chemotherapy), to determine the need for revaccination and the type of follow-up testing; and</a:t>
            </a:r>
          </a:p>
          <a:p>
            <a:pPr marL="171450" indent="-171450">
              <a:buFont typeface="Arial" panose="020B0604020202020204" pitchFamily="34" charset="0"/>
              <a:buChar char="•"/>
            </a:pPr>
            <a:r>
              <a:rPr lang="en-US" sz="1200" dirty="0"/>
              <a:t>sex partners of HBsAg-positive persons, to determine the need for revaccination and for other methods of protection against HBV infection.</a:t>
            </a:r>
          </a:p>
          <a:p>
            <a:endParaRPr lang="en-US" sz="1200" dirty="0"/>
          </a:p>
          <a:p>
            <a:endParaRPr lang="en-US" sz="1200" dirty="0"/>
          </a:p>
          <a:p>
            <a:endParaRPr lang="en-US" dirty="0"/>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60</a:t>
            </a:fld>
            <a:endParaRPr lang="en-US"/>
          </a:p>
        </p:txBody>
      </p:sp>
    </p:spTree>
    <p:extLst>
      <p:ext uri="{BB962C8B-B14F-4D97-AF65-F5344CB8AC3E}">
        <p14:creationId xmlns:p14="http://schemas.microsoft.com/office/powerpoint/2010/main" val="314120938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bg2"/>
                </a:solidFill>
              </a:rPr>
              <a:t>If an adult finishes a </a:t>
            </a:r>
            <a:r>
              <a:rPr lang="en-US" dirty="0" err="1">
                <a:solidFill>
                  <a:schemeClr val="bg2"/>
                </a:solidFill>
              </a:rPr>
              <a:t>HepB</a:t>
            </a:r>
            <a:r>
              <a:rPr lang="en-US" dirty="0">
                <a:solidFill>
                  <a:schemeClr val="bg2"/>
                </a:solidFill>
              </a:rPr>
              <a:t> vaccine series, do they still need to be screened if they haven’t been before? </a:t>
            </a:r>
            <a:endParaRPr lang="en-US" dirty="0"/>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61</a:t>
            </a:fld>
            <a:endParaRPr lang="en-US"/>
          </a:p>
        </p:txBody>
      </p:sp>
    </p:spTree>
    <p:extLst>
      <p:ext uri="{BB962C8B-B14F-4D97-AF65-F5344CB8AC3E}">
        <p14:creationId xmlns:p14="http://schemas.microsoft.com/office/powerpoint/2010/main" val="209402908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62</a:t>
            </a:fld>
            <a:endParaRPr lang="en-US"/>
          </a:p>
        </p:txBody>
      </p:sp>
    </p:spTree>
    <p:extLst>
      <p:ext uri="{BB962C8B-B14F-4D97-AF65-F5344CB8AC3E}">
        <p14:creationId xmlns:p14="http://schemas.microsoft.com/office/powerpoint/2010/main" val="252530090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Here are tables that explain what screening, testing, or vaccination to offer by population. This can also be found by searching “title” on our webpage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In the guidance </a:t>
            </a:r>
            <a:r>
              <a:rPr lang="en-US" sz="1200" dirty="0">
                <a:effectLst/>
                <a:latin typeface="Times New Roman" panose="02020603050405020304" pitchFamily="18" charset="0"/>
                <a:ea typeface="Calibri" panose="020F0502020204030204" pitchFamily="34" charset="0"/>
              </a:rPr>
              <a:t>“screening” refers to testing asymptomatic people not known to be at increased risk whereas “testing” refers to testing people with symptoms or who are at increased risk</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Here is the list of </a:t>
            </a:r>
            <a:r>
              <a:rPr lang="en-US" sz="1200" b="0" dirty="0">
                <a:effectLst/>
                <a:latin typeface="Calibri" panose="020F0502020204030204" pitchFamily="34" charset="0"/>
                <a:ea typeface="Calibri" panose="020F0502020204030204" pitchFamily="34" charset="0"/>
                <a:cs typeface="Times New Roman" panose="02020603050405020304" pitchFamily="18" charset="0"/>
              </a:rPr>
              <a:t>people with an increased risk for HBV infection. Categories that are added to the 2008 guideline list are</a:t>
            </a:r>
          </a:p>
          <a:p>
            <a:pPr marL="342900" marR="0" lvl="0" indent="-342900">
              <a:lnSpc>
                <a:spcPct val="107000"/>
              </a:lnSpc>
              <a:spcBef>
                <a:spcPts val="0"/>
              </a:spcBef>
              <a:spcAft>
                <a:spcPts val="0"/>
              </a:spcAft>
              <a:buFont typeface="Calibri" panose="020F0502020204030204" pitchFamily="34" charset="0"/>
              <a:buChar char="•"/>
            </a:pPr>
            <a:r>
              <a:rPr lang="en-US" sz="1200" b="0" dirty="0">
                <a:effectLst/>
                <a:latin typeface="Calibri" panose="020F0502020204030204" pitchFamily="34" charset="0"/>
                <a:ea typeface="Calibri" panose="020F0502020204030204" pitchFamily="34" charset="0"/>
                <a:cs typeface="Times New Roman" panose="02020603050405020304" pitchFamily="18" charset="0"/>
              </a:rPr>
              <a:t>People currently or formerly incarcerated in a jail, prison, or other detention setting </a:t>
            </a:r>
            <a:endParaRPr lang="en-US" sz="1200" b="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Calibri" panose="020F0502020204030204" pitchFamily="34" charset="0"/>
              <a:buChar char="•"/>
            </a:pPr>
            <a:r>
              <a:rPr lang="en-US" sz="1200" b="0" dirty="0">
                <a:effectLst/>
                <a:latin typeface="Calibri" panose="020F0502020204030204" pitchFamily="34" charset="0"/>
                <a:ea typeface="Calibri" panose="020F0502020204030204" pitchFamily="34" charset="0"/>
                <a:cs typeface="Times New Roman" panose="02020603050405020304" pitchFamily="18" charset="0"/>
              </a:rPr>
              <a:t>People with a history of sexually transmitted infections or multiple sex partners</a:t>
            </a:r>
            <a:endParaRPr lang="en-US" sz="1200" b="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Calibri" panose="020F0502020204030204" pitchFamily="34" charset="0"/>
              <a:buChar char="•"/>
            </a:pPr>
            <a:r>
              <a:rPr lang="en-US" sz="1200" b="0" dirty="0">
                <a:ea typeface="Calibri" panose="020F0502020204030204" pitchFamily="34" charset="0"/>
                <a:cs typeface="Times New Roman" panose="02020603050405020304" pitchFamily="18" charset="0"/>
              </a:rPr>
              <a:t>People with a history of </a:t>
            </a:r>
            <a:r>
              <a:rPr lang="en-US" sz="1200" b="0" dirty="0">
                <a:effectLst/>
                <a:latin typeface="Calibri" panose="020F0502020204030204" pitchFamily="34" charset="0"/>
                <a:ea typeface="Calibri" panose="020F0502020204030204" pitchFamily="34" charset="0"/>
                <a:cs typeface="Times New Roman" panose="02020603050405020304" pitchFamily="18" charset="0"/>
              </a:rPr>
              <a:t>hepatitis C virus infection </a:t>
            </a:r>
            <a:endParaRPr lang="en-US" sz="1200" b="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63</a:t>
            </a:fld>
            <a:endParaRPr lang="en-US"/>
          </a:p>
        </p:txBody>
      </p:sp>
    </p:spTree>
    <p:extLst>
      <p:ext uri="{BB962C8B-B14F-4D97-AF65-F5344CB8AC3E}">
        <p14:creationId xmlns:p14="http://schemas.microsoft.com/office/powerpoint/2010/main" val="31302969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Here is a summary of what screening, testing, and vaccination to offer by activities, exposures, or conditions associated with an increased risk for HBV infection.</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In the guidance </a:t>
            </a:r>
            <a:r>
              <a:rPr lang="en-US" sz="1200" dirty="0">
                <a:effectLst/>
                <a:latin typeface="Times New Roman" panose="02020603050405020304" pitchFamily="18" charset="0"/>
                <a:ea typeface="Calibri" panose="020F0502020204030204" pitchFamily="34" charset="0"/>
              </a:rPr>
              <a:t>“screening” refers to testing asymptomatic people not known to be at increased risk whereas “testing” refers to testing people with symptoms or who are at increased risk</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Here is the list of </a:t>
            </a:r>
            <a:r>
              <a:rPr lang="en-US" sz="1200" b="0" dirty="0">
                <a:effectLst/>
                <a:latin typeface="Calibri" panose="020F0502020204030204" pitchFamily="34" charset="0"/>
                <a:ea typeface="Calibri" panose="020F0502020204030204" pitchFamily="34" charset="0"/>
                <a:cs typeface="Times New Roman" panose="02020603050405020304" pitchFamily="18" charset="0"/>
              </a:rPr>
              <a:t>people with an increased risk for HBV infection. Categories that are added to the 2008 guideline list are</a:t>
            </a:r>
          </a:p>
          <a:p>
            <a:pPr marL="342900" marR="0" lvl="0" indent="-342900">
              <a:lnSpc>
                <a:spcPct val="107000"/>
              </a:lnSpc>
              <a:spcBef>
                <a:spcPts val="0"/>
              </a:spcBef>
              <a:spcAft>
                <a:spcPts val="0"/>
              </a:spcAft>
              <a:buFont typeface="Calibri" panose="020F0502020204030204" pitchFamily="34" charset="0"/>
              <a:buChar char="•"/>
            </a:pPr>
            <a:r>
              <a:rPr lang="en-US" sz="1200" b="0" dirty="0">
                <a:effectLst/>
                <a:latin typeface="Calibri" panose="020F0502020204030204" pitchFamily="34" charset="0"/>
                <a:ea typeface="Calibri" panose="020F0502020204030204" pitchFamily="34" charset="0"/>
                <a:cs typeface="Times New Roman" panose="02020603050405020304" pitchFamily="18" charset="0"/>
              </a:rPr>
              <a:t>People currently or formerly incarcerated in a jail, prison, or other detention setting </a:t>
            </a:r>
            <a:endParaRPr lang="en-US" sz="1200" b="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Calibri" panose="020F0502020204030204" pitchFamily="34" charset="0"/>
              <a:buChar char="•"/>
            </a:pPr>
            <a:r>
              <a:rPr lang="en-US" sz="1200" b="0" dirty="0">
                <a:effectLst/>
                <a:latin typeface="Calibri" panose="020F0502020204030204" pitchFamily="34" charset="0"/>
                <a:ea typeface="Calibri" panose="020F0502020204030204" pitchFamily="34" charset="0"/>
                <a:cs typeface="Times New Roman" panose="02020603050405020304" pitchFamily="18" charset="0"/>
              </a:rPr>
              <a:t>People with a history of sexually transmitted infections or multiple sex partners</a:t>
            </a:r>
            <a:endParaRPr lang="en-US" sz="1200" b="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Calibri" panose="020F0502020204030204" pitchFamily="34" charset="0"/>
              <a:buChar char="•"/>
            </a:pPr>
            <a:r>
              <a:rPr lang="en-US" sz="1200" b="0" dirty="0">
                <a:ea typeface="Calibri" panose="020F0502020204030204" pitchFamily="34" charset="0"/>
                <a:cs typeface="Times New Roman" panose="02020603050405020304" pitchFamily="18" charset="0"/>
              </a:rPr>
              <a:t>People with a history of </a:t>
            </a:r>
            <a:r>
              <a:rPr lang="en-US" sz="1200" b="0" dirty="0">
                <a:effectLst/>
                <a:latin typeface="Calibri" panose="020F0502020204030204" pitchFamily="34" charset="0"/>
                <a:ea typeface="Calibri" panose="020F0502020204030204" pitchFamily="34" charset="0"/>
                <a:cs typeface="Times New Roman" panose="02020603050405020304" pitchFamily="18" charset="0"/>
              </a:rPr>
              <a:t>hepatitis C virus infection </a:t>
            </a:r>
            <a:endParaRPr lang="en-US" sz="1200" b="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64</a:t>
            </a:fld>
            <a:endParaRPr lang="en-US"/>
          </a:p>
        </p:txBody>
      </p:sp>
    </p:spTree>
    <p:extLst>
      <p:ext uri="{BB962C8B-B14F-4D97-AF65-F5344CB8AC3E}">
        <p14:creationId xmlns:p14="http://schemas.microsoft.com/office/powerpoint/2010/main" val="5121246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I like to say that Hepatitis B in the United States is a tale of two </a:t>
            </a:r>
            <a:r>
              <a:rPr lang="en-US" err="1"/>
              <a:t>epidemiologies</a:t>
            </a:r>
            <a:endParaRPr lang="en-US"/>
          </a:p>
          <a:p>
            <a:r>
              <a:rPr lang="en-US"/>
              <a:t>The largest proportion of people living with chronic hepatitis B were born outside the US and have had the infection since childhood. [CLICK]</a:t>
            </a:r>
          </a:p>
          <a:p>
            <a:endParaRPr lang="en-US"/>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7</a:t>
            </a:fld>
            <a:endParaRPr lang="en-US"/>
          </a:p>
        </p:txBody>
      </p:sp>
    </p:spTree>
    <p:extLst>
      <p:ext uri="{BB962C8B-B14F-4D97-AF65-F5344CB8AC3E}">
        <p14:creationId xmlns:p14="http://schemas.microsoft.com/office/powerpoint/2010/main" val="183257200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Here is the list of </a:t>
            </a:r>
            <a:r>
              <a:rPr lang="en-US" sz="1200" b="0" dirty="0">
                <a:effectLst/>
                <a:latin typeface="Calibri" panose="020F0502020204030204" pitchFamily="34" charset="0"/>
                <a:ea typeface="Calibri" panose="020F0502020204030204" pitchFamily="34" charset="0"/>
                <a:cs typeface="Times New Roman" panose="02020603050405020304" pitchFamily="18" charset="0"/>
              </a:rPr>
              <a:t>people with an increased risk for HBV infection recommended for periodic testing. Categories that are added to the 2008 guideline list are</a:t>
            </a:r>
          </a:p>
          <a:p>
            <a:pPr marL="342900" marR="0" lvl="0" indent="-342900">
              <a:lnSpc>
                <a:spcPct val="107000"/>
              </a:lnSpc>
              <a:spcBef>
                <a:spcPts val="0"/>
              </a:spcBef>
              <a:spcAft>
                <a:spcPts val="0"/>
              </a:spcAft>
              <a:buFont typeface="Calibri" panose="020F0502020204030204" pitchFamily="34" charset="0"/>
              <a:buChar char="•"/>
            </a:pPr>
            <a:r>
              <a:rPr lang="en-US" sz="1200" b="0" dirty="0">
                <a:effectLst/>
                <a:latin typeface="Calibri" panose="020F0502020204030204" pitchFamily="34" charset="0"/>
                <a:ea typeface="Calibri" panose="020F0502020204030204" pitchFamily="34" charset="0"/>
                <a:cs typeface="Times New Roman" panose="02020603050405020304" pitchFamily="18" charset="0"/>
              </a:rPr>
              <a:t>People currently or formerly incarcerated in a jail, prison, or other detention setting </a:t>
            </a:r>
            <a:endParaRPr lang="en-US" sz="1200" b="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Calibri" panose="020F0502020204030204" pitchFamily="34" charset="0"/>
              <a:buChar char="•"/>
            </a:pPr>
            <a:r>
              <a:rPr lang="en-US" sz="1200" b="0" dirty="0">
                <a:effectLst/>
                <a:latin typeface="Calibri" panose="020F0502020204030204" pitchFamily="34" charset="0"/>
                <a:ea typeface="Calibri" panose="020F0502020204030204" pitchFamily="34" charset="0"/>
                <a:cs typeface="Times New Roman" panose="02020603050405020304" pitchFamily="18" charset="0"/>
              </a:rPr>
              <a:t>People with a history of sexually transmitted infections or multiple sex partners</a:t>
            </a:r>
            <a:endParaRPr lang="en-US" sz="1200" b="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Calibri" panose="020F0502020204030204" pitchFamily="34" charset="0"/>
              <a:buChar char="•"/>
            </a:pPr>
            <a:r>
              <a:rPr lang="en-US" sz="1200" b="0" dirty="0">
                <a:ea typeface="Calibri" panose="020F0502020204030204" pitchFamily="34" charset="0"/>
                <a:cs typeface="Times New Roman" panose="02020603050405020304" pitchFamily="18" charset="0"/>
              </a:rPr>
              <a:t>People with a history of </a:t>
            </a:r>
            <a:r>
              <a:rPr lang="en-US" sz="1200" b="0" dirty="0">
                <a:effectLst/>
                <a:latin typeface="Calibri" panose="020F0502020204030204" pitchFamily="34" charset="0"/>
                <a:ea typeface="Calibri" panose="020F0502020204030204" pitchFamily="34" charset="0"/>
                <a:cs typeface="Times New Roman" panose="02020603050405020304" pitchFamily="18" charset="0"/>
              </a:rPr>
              <a:t>hepatitis C virus infection </a:t>
            </a:r>
            <a:endParaRPr lang="en-US" sz="1200" b="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65</a:t>
            </a:fld>
            <a:endParaRPr lang="en-US"/>
          </a:p>
        </p:txBody>
      </p:sp>
    </p:spTree>
    <p:extLst>
      <p:ext uri="{BB962C8B-B14F-4D97-AF65-F5344CB8AC3E}">
        <p14:creationId xmlns:p14="http://schemas.microsoft.com/office/powerpoint/2010/main" val="12520184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These individuals were not specifically assessed for offering periodic testing. However they’d all be eligible for screening under the adult screening recommendation and all are recommended for vaccination.</a:t>
            </a:r>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66</a:t>
            </a:fld>
            <a:endParaRPr lang="en-US"/>
          </a:p>
        </p:txBody>
      </p:sp>
    </p:spTree>
    <p:extLst>
      <p:ext uri="{BB962C8B-B14F-4D97-AF65-F5344CB8AC3E}">
        <p14:creationId xmlns:p14="http://schemas.microsoft.com/office/powerpoint/2010/main" val="251297471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67</a:t>
            </a:fld>
            <a:endParaRPr lang="en-US"/>
          </a:p>
        </p:txBody>
      </p:sp>
    </p:spTree>
    <p:extLst>
      <p:ext uri="{BB962C8B-B14F-4D97-AF65-F5344CB8AC3E}">
        <p14:creationId xmlns:p14="http://schemas.microsoft.com/office/powerpoint/2010/main" val="269013587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a:effectLst/>
                <a:latin typeface="Segoe UI" panose="020B0502040204020203" pitchFamily="34" charset="0"/>
              </a:rPr>
              <a:t>- </a:t>
            </a:r>
            <a:r>
              <a:rPr lang="en-US" sz="1200" err="1">
                <a:effectLst/>
                <a:latin typeface="Segoe UI" panose="020B0502040204020203" pitchFamily="34" charset="0"/>
              </a:rPr>
              <a:t>Heplisav</a:t>
            </a:r>
            <a:r>
              <a:rPr lang="en-US" sz="1200">
                <a:effectLst/>
                <a:latin typeface="Segoe UI" panose="020B0502040204020203" pitchFamily="34" charset="0"/>
              </a:rPr>
              <a:t> and </a:t>
            </a:r>
            <a:r>
              <a:rPr lang="en-US" sz="1200" err="1">
                <a:effectLst/>
                <a:latin typeface="Segoe UI" panose="020B0502040204020203" pitchFamily="34" charset="0"/>
              </a:rPr>
              <a:t>prehevbrio</a:t>
            </a:r>
            <a:r>
              <a:rPr lang="en-US" sz="1200">
                <a:effectLst/>
                <a:latin typeface="Segoe UI" panose="020B0502040204020203" pitchFamily="34" charset="0"/>
              </a:rPr>
              <a:t> are not recommended during pregnancy due to lack of safety data, so any unvaccinated pregnant people should receive </a:t>
            </a:r>
            <a:r>
              <a:rPr lang="en-US" sz="1200" err="1">
                <a:effectLst/>
                <a:latin typeface="Segoe UI" panose="020B0502040204020203" pitchFamily="34" charset="0"/>
              </a:rPr>
              <a:t>engerix</a:t>
            </a:r>
            <a:r>
              <a:rPr lang="en-US" sz="1200">
                <a:effectLst/>
                <a:latin typeface="Segoe UI" panose="020B0502040204020203" pitchFamily="34" charset="0"/>
              </a:rPr>
              <a:t>-B, </a:t>
            </a:r>
            <a:r>
              <a:rPr lang="en-US" sz="1200" err="1">
                <a:effectLst/>
                <a:latin typeface="Segoe UI" panose="020B0502040204020203" pitchFamily="34" charset="0"/>
              </a:rPr>
              <a:t>recombivax</a:t>
            </a:r>
            <a:r>
              <a:rPr lang="en-US" sz="1200">
                <a:effectLst/>
                <a:latin typeface="Segoe UI" panose="020B0502040204020203" pitchFamily="34" charset="0"/>
              </a:rPr>
              <a:t> HB, or </a:t>
            </a:r>
            <a:r>
              <a:rPr lang="en-US" sz="1200" err="1">
                <a:effectLst/>
                <a:latin typeface="Segoe UI" panose="020B0502040204020203" pitchFamily="34" charset="0"/>
              </a:rPr>
              <a:t>Twinrix</a:t>
            </a:r>
            <a:r>
              <a:rPr lang="en-US" sz="1200">
                <a:effectLst/>
                <a:latin typeface="Segoe UI" panose="020B0502040204020203" pitchFamily="34" charset="0"/>
              </a:rPr>
              <a:t> </a:t>
            </a:r>
            <a:endParaRPr lang="en-US" sz="1200">
              <a:effectLst/>
              <a:latin typeface="Arial" panose="020B0604020202020204" pitchFamily="34" charset="0"/>
            </a:endParaRPr>
          </a:p>
          <a:p>
            <a:endParaRPr lang="en-US"/>
          </a:p>
          <a:p>
            <a:endParaRPr lang="en-US"/>
          </a:p>
          <a:p>
            <a:endParaRPr lang="en-US"/>
          </a:p>
          <a:p>
            <a:r>
              <a:rPr lang="en-US"/>
              <a:t>Icon created by Gan </a:t>
            </a:r>
            <a:r>
              <a:rPr lang="en-US" err="1"/>
              <a:t>Khoon</a:t>
            </a:r>
            <a:r>
              <a:rPr lang="en-US"/>
              <a:t> Lay from the Noun Project </a:t>
            </a:r>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68</a:t>
            </a:fld>
            <a:endParaRPr lang="en-US"/>
          </a:p>
        </p:txBody>
      </p:sp>
    </p:spTree>
    <p:extLst>
      <p:ext uri="{BB962C8B-B14F-4D97-AF65-F5344CB8AC3E}">
        <p14:creationId xmlns:p14="http://schemas.microsoft.com/office/powerpoint/2010/main" val="314252996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70</a:t>
            </a:fld>
            <a:endParaRPr lang="en-US"/>
          </a:p>
        </p:txBody>
      </p:sp>
    </p:spTree>
    <p:extLst>
      <p:ext uri="{BB962C8B-B14F-4D97-AF65-F5344CB8AC3E}">
        <p14:creationId xmlns:p14="http://schemas.microsoft.com/office/powerpoint/2010/main" val="72168461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I’ll briefly give a high level summary of the methods used to update the recommendations </a:t>
            </a:r>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71</a:t>
            </a:fld>
            <a:endParaRPr lang="en-US"/>
          </a:p>
        </p:txBody>
      </p:sp>
    </p:spTree>
    <p:extLst>
      <p:ext uri="{BB962C8B-B14F-4D97-AF65-F5344CB8AC3E}">
        <p14:creationId xmlns:p14="http://schemas.microsoft.com/office/powerpoint/2010/main" val="197864003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The CDC Guidelines Work Group first developed the research questions then we conducted three different systematic reviews on</a:t>
            </a:r>
          </a:p>
          <a:p>
            <a:pPr marL="800100" lvl="1" indent="-342900">
              <a:buClr>
                <a:schemeClr val="accent4">
                  <a:lumMod val="50000"/>
                </a:schemeClr>
              </a:buClr>
              <a:buFont typeface="+mj-lt"/>
              <a:buAutoNum type="arabicParenR"/>
            </a:pPr>
            <a:r>
              <a:rPr lang="en-US" sz="1600">
                <a:effectLst/>
                <a:ea typeface="Calibri" panose="020F0502020204030204" pitchFamily="34" charset="0"/>
                <a:cs typeface="Calibri" panose="020F0502020204030204" pitchFamily="34" charset="0"/>
              </a:rPr>
              <a:t>expanding screening to all adults </a:t>
            </a:r>
          </a:p>
          <a:p>
            <a:pPr marL="800100" lvl="1" indent="-342900">
              <a:buClr>
                <a:schemeClr val="accent4">
                  <a:lumMod val="50000"/>
                </a:schemeClr>
              </a:buClr>
              <a:buFont typeface="+mj-lt"/>
              <a:buAutoNum type="arabicParenR"/>
            </a:pPr>
            <a:r>
              <a:rPr lang="en-US" sz="1600">
                <a:effectLst/>
                <a:ea typeface="Calibri" panose="020F0502020204030204" pitchFamily="34" charset="0"/>
                <a:cs typeface="Calibri" panose="020F0502020204030204" pitchFamily="34" charset="0"/>
              </a:rPr>
              <a:t>And conducting periodic testing for HBV infection among people with: </a:t>
            </a:r>
          </a:p>
          <a:p>
            <a:pPr marL="1200150" lvl="2" indent="-342900"/>
            <a:r>
              <a:rPr lang="en-US" sz="1600">
                <a:effectLst/>
                <a:ea typeface="Calibri" panose="020F0502020204030204" pitchFamily="34" charset="0"/>
                <a:cs typeface="Calibri" panose="020F0502020204030204" pitchFamily="34" charset="0"/>
              </a:rPr>
              <a:t>a history of HCV infection or </a:t>
            </a:r>
          </a:p>
          <a:p>
            <a:pPr marL="1200150" lvl="2" indent="-342900"/>
            <a:r>
              <a:rPr lang="en-US" sz="1600">
                <a:effectLst/>
                <a:ea typeface="Calibri" panose="020F0502020204030204" pitchFamily="34" charset="0"/>
                <a:cs typeface="Calibri" panose="020F0502020204030204" pitchFamily="34" charset="0"/>
              </a:rPr>
              <a:t>a history of incarceration. </a:t>
            </a:r>
          </a:p>
          <a:p>
            <a:pPr marL="285750" lvl="0" indent="-342900">
              <a:buFont typeface="Arial" panose="020B0604020202020204" pitchFamily="34" charset="0"/>
              <a:buChar char="•"/>
            </a:pPr>
            <a:r>
              <a:rPr lang="en-US"/>
              <a:t>We were able to utilize a new, published systematic review for the recommendation to screen people with a history of STIs</a:t>
            </a:r>
          </a:p>
          <a:p>
            <a:pPr marL="171450" indent="-171450">
              <a:buFont typeface="Arial" panose="020B0604020202020204" pitchFamily="34" charset="0"/>
              <a:buChar char="•"/>
            </a:pPr>
            <a:r>
              <a:rPr lang="en-US"/>
              <a:t>We then assessed the quality of the evidence and considered this evidence in conjuncture with </a:t>
            </a:r>
            <a:r>
              <a:rPr lang="en-US" sz="1200">
                <a:ea typeface="Calibri" panose="020F0502020204030204" pitchFamily="34" charset="0"/>
                <a:cs typeface="Calibri" panose="020F0502020204030204" pitchFamily="34" charset="0"/>
              </a:rPr>
              <a:t>existing guidelines, systematic reviews, cost-effectiveness analyses, epidemiologic data, ease of implementation, and potential harms. </a:t>
            </a:r>
            <a:endParaRPr lang="en-US"/>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72</a:t>
            </a:fld>
            <a:endParaRPr lang="en-US"/>
          </a:p>
        </p:txBody>
      </p:sp>
    </p:spTree>
    <p:extLst>
      <p:ext uri="{BB962C8B-B14F-4D97-AF65-F5344CB8AC3E}">
        <p14:creationId xmlns:p14="http://schemas.microsoft.com/office/powerpoint/2010/main" val="213567386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I’ll just be sharing the first key question of the review which was </a:t>
            </a:r>
            <a:r>
              <a:rPr lang="en-US" b="0">
                <a:effectLst/>
                <a:ea typeface="Calibri" panose="020F0502020204030204" pitchFamily="34" charset="0"/>
                <a:cs typeface="Calibri" panose="020F0502020204030204" pitchFamily="34" charset="0"/>
              </a:rPr>
              <a:t>How would adult universal screening for hepatitis B affect the number (and composition) of people who screen positive for HBV infection? </a:t>
            </a:r>
          </a:p>
          <a:p>
            <a:endParaRPr lang="en-US" b="0">
              <a:effectLst/>
              <a:ea typeface="Calibri" panose="020F0502020204030204" pitchFamily="34" charset="0"/>
              <a:cs typeface="Calibri" panose="020F0502020204030204" pitchFamily="34"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a:effectLst/>
                <a:ea typeface="Calibri" panose="020F0502020204030204" pitchFamily="34" charset="0"/>
                <a:cs typeface="Calibri" panose="020F0502020204030204" pitchFamily="34" charset="0"/>
              </a:rPr>
              <a:t>To get at this question, we looked at </a:t>
            </a:r>
            <a:r>
              <a:rPr lang="en-US" sz="1200">
                <a:solidFill>
                  <a:srgbClr val="000000"/>
                </a:solidFill>
                <a:effectLst/>
                <a:ea typeface="Calibri" panose="020F0502020204030204" pitchFamily="34" charset="0"/>
                <a:cs typeface="Calibri" panose="020F0502020204030204" pitchFamily="34" charset="0"/>
              </a:rPr>
              <a:t>the prevalence of chronic HBV infection in the United States by age groups.</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0">
                <a:solidFill>
                  <a:srgbClr val="000000"/>
                </a:solidFill>
                <a:effectLst/>
                <a:ea typeface="Calibri" panose="020F0502020204030204" pitchFamily="34" charset="0"/>
                <a:cs typeface="Calibri" panose="020F0502020204030204" pitchFamily="34" charset="0"/>
              </a:rPr>
              <a:t>We did not directly assess this second question on the yield and sensitivity of different screening strategies as this was already recently assessed by the US Preventive Services Taskforce </a:t>
            </a:r>
            <a:endParaRPr lang="en-US" sz="1200" b="0">
              <a:solidFill>
                <a:srgbClr val="000000"/>
              </a:solidFill>
              <a:ea typeface="Calibri" panose="020F0502020204030204" pitchFamily="34" charset="0"/>
              <a:cs typeface="Calibri" panose="020F0502020204030204" pitchFamily="34" charset="0"/>
            </a:endParaRPr>
          </a:p>
          <a:p>
            <a:endParaRPr lang="en-US" b="0">
              <a:effectLst/>
              <a:ea typeface="Calibri" panose="020F0502020204030204" pitchFamily="34" charset="0"/>
              <a:cs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73</a:t>
            </a:fld>
            <a:endParaRPr lang="en-US"/>
          </a:p>
        </p:txBody>
      </p:sp>
    </p:spTree>
    <p:extLst>
      <p:ext uri="{BB962C8B-B14F-4D97-AF65-F5344CB8AC3E}">
        <p14:creationId xmlns:p14="http://schemas.microsoft.com/office/powerpoint/2010/main" val="162709805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b="0">
                <a:effectLst/>
                <a:latin typeface="Calibri" panose="020F0502020204030204" pitchFamily="34" charset="0"/>
              </a:rPr>
              <a:t>In calculating the prevalence, we restricted articles to those screening among people not suspected or known to be at increased risk of infection and found 17 articles </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a:effectLst/>
                <a:latin typeface="Calibri" panose="020F0502020204030204" pitchFamily="34" charset="0"/>
              </a:rPr>
              <a:t>These included studies among </a:t>
            </a:r>
            <a:r>
              <a:rPr lang="en-US"/>
              <a:t>first-time blood donors, organ donors, pregnant people (who already have a universal screening recommendation), NHANES enrollees, and patients seeking care for a condition other than HBV</a:t>
            </a:r>
          </a:p>
          <a:p>
            <a:endParaRPr lang="en-US"/>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74</a:t>
            </a:fld>
            <a:endParaRPr lang="en-US"/>
          </a:p>
        </p:txBody>
      </p:sp>
    </p:spTree>
    <p:extLst>
      <p:ext uri="{BB962C8B-B14F-4D97-AF65-F5344CB8AC3E}">
        <p14:creationId xmlns:p14="http://schemas.microsoft.com/office/powerpoint/2010/main" val="200747989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a:t>The guidelines underwent peer review from experts nominated by the American Association for the Study of Liver Diseases, Infectious Disease Society of America, and American College of Physicians. </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a:p>
          <a:p>
            <a:pPr marL="0" marR="0" lvl="0" indent="0" algn="l" defTabSz="914400" rtl="0" eaLnBrk="1" fontAlgn="base" latinLnBrk="0" hangingPunct="1">
              <a:lnSpc>
                <a:spcPct val="100000"/>
              </a:lnSpc>
              <a:spcBef>
                <a:spcPts val="0"/>
              </a:spcBef>
              <a:spcAft>
                <a:spcPts val="0"/>
              </a:spcAft>
              <a:buClrTx/>
              <a:buSzTx/>
              <a:buFontTx/>
              <a:buNone/>
              <a:tabLst/>
              <a:defRPr/>
            </a:pPr>
            <a:r>
              <a:rPr lang="en-US"/>
              <a:t>We also solicited public feedback through a federal register notice; we received 28 comments with 26 of the 28 in support of the recommendations</a:t>
            </a:r>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75</a:t>
            </a:fld>
            <a:endParaRPr lang="en-US"/>
          </a:p>
        </p:txBody>
      </p:sp>
    </p:spTree>
    <p:extLst>
      <p:ext uri="{BB962C8B-B14F-4D97-AF65-F5344CB8AC3E}">
        <p14:creationId xmlns:p14="http://schemas.microsoft.com/office/powerpoint/2010/main" val="19745271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t>The other groups affected are unvaccinated people with behavioral risk factors, such as injection drug use or unprotected sex, who become infected as adults. People who are infected as adults have a lower risk of going on to develop chronic infection.</a:t>
            </a:r>
          </a:p>
          <a:p>
            <a:endParaRPr lang="en-US"/>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8</a:t>
            </a:fld>
            <a:endParaRPr lang="en-US"/>
          </a:p>
        </p:txBody>
      </p:sp>
    </p:spTree>
    <p:extLst>
      <p:ext uri="{BB962C8B-B14F-4D97-AF65-F5344CB8AC3E}">
        <p14:creationId xmlns:p14="http://schemas.microsoft.com/office/powerpoint/2010/main" val="358490068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America’s Health Insurance Plans citing concerns that they’re discordant with USPSTF and thus would not be </a:t>
            </a:r>
            <a:r>
              <a:rPr lang="en-US" err="1"/>
              <a:t>reimburseable</a:t>
            </a:r>
            <a:endParaRPr lang="en-US"/>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76</a:t>
            </a:fld>
            <a:endParaRPr lang="en-US"/>
          </a:p>
        </p:txBody>
      </p:sp>
    </p:spTree>
    <p:extLst>
      <p:ext uri="{BB962C8B-B14F-4D97-AF65-F5344CB8AC3E}">
        <p14:creationId xmlns:p14="http://schemas.microsoft.com/office/powerpoint/2010/main" val="112167507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77</a:t>
            </a:fld>
            <a:endParaRPr lang="en-US"/>
          </a:p>
        </p:txBody>
      </p:sp>
    </p:spTree>
    <p:extLst>
      <p:ext uri="{BB962C8B-B14F-4D97-AF65-F5344CB8AC3E}">
        <p14:creationId xmlns:p14="http://schemas.microsoft.com/office/powerpoint/2010/main" val="255669260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I’ll briefly give a high level summary of the methods used to update the recommendations </a:t>
            </a:r>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80</a:t>
            </a:fld>
            <a:endParaRPr lang="en-US"/>
          </a:p>
        </p:txBody>
      </p:sp>
    </p:spTree>
    <p:extLst>
      <p:ext uri="{BB962C8B-B14F-4D97-AF65-F5344CB8AC3E}">
        <p14:creationId xmlns:p14="http://schemas.microsoft.com/office/powerpoint/2010/main" val="190886736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2800">
                <a:solidFill>
                  <a:schemeClr val="bg2"/>
                </a:solidFill>
              </a:rPr>
              <a:t>The analysis of the cost-effectiveness of universal screening in adults compared current practice to current practice </a:t>
            </a:r>
            <a:r>
              <a:rPr lang="en-US" sz="2800" i="1">
                <a:solidFill>
                  <a:schemeClr val="bg2"/>
                </a:solidFill>
              </a:rPr>
              <a:t>plus</a:t>
            </a:r>
            <a:r>
              <a:rPr lang="en-US" sz="2800">
                <a:solidFill>
                  <a:schemeClr val="bg2"/>
                </a:solidFill>
              </a:rPr>
              <a:t> a one-time adult screening test.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kern="1200">
              <a:solidFill>
                <a:schemeClr val="tx1"/>
              </a:solidFill>
              <a:effectLst/>
              <a:latin typeface="Calibri" panose="020F0502020204030204" pitchFamily="34"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a:solidFill>
                  <a:schemeClr val="tx1"/>
                </a:solidFill>
                <a:effectLst/>
                <a:latin typeface="Calibri" panose="020F0502020204030204" pitchFamily="34" charset="0"/>
                <a:ea typeface="+mn-ea"/>
                <a:cs typeface="+mn-cs"/>
              </a:rPr>
              <a:t>Under current practice, it was assumed a third of people with HBV are diagnosed, 36% of these patients go on to be linked to care and 18% receive treatment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kern="1200">
              <a:solidFill>
                <a:schemeClr val="tx1"/>
              </a:solidFill>
              <a:effectLst/>
              <a:latin typeface="Calibri" panose="020F0502020204030204" pitchFamily="34"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a:solidFill>
                  <a:schemeClr val="tx1"/>
                </a:solidFill>
                <a:effectLst/>
                <a:latin typeface="Calibri" panose="020F0502020204030204" pitchFamily="34" charset="0"/>
                <a:ea typeface="+mn-ea"/>
                <a:cs typeface="+mn-cs"/>
              </a:rPr>
              <a:t>For this hypothetical population of adults being screened, they assumed the prevalence of undiagnosed chronic infection was 0.24%, that testing occurred as part of routine healthcare visits, that they were screened using a surface antigen test and that </a:t>
            </a:r>
            <a:r>
              <a:rPr lang="en-US" sz="1000" kern="1200">
                <a:solidFill>
                  <a:schemeClr val="tx1"/>
                </a:solidFill>
                <a:effectLst/>
                <a:latin typeface="+mn-lt"/>
                <a:ea typeface="+mn-ea"/>
                <a:cs typeface="+mn-cs"/>
              </a:rPr>
              <a:t>patients eligible for treatment were prescribed generic drugs</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000" kern="1200">
              <a:solidFill>
                <a:schemeClr val="tx1"/>
              </a:solidFill>
              <a:effectLst/>
              <a:latin typeface="+mn-lt"/>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000" kern="1200">
                <a:solidFill>
                  <a:schemeClr val="tx1"/>
                </a:solidFill>
                <a:effectLst/>
                <a:latin typeface="+mn-lt"/>
                <a:ea typeface="+mn-ea"/>
                <a:cs typeface="+mn-cs"/>
              </a:rPr>
              <a:t>[The undiagnosed prevalence was obtained using 2011-2016 NHANES data and multiplying the estimated prevalence of 0.36% by the percentage unaware (~66%) to get 0.24% undiagnosed CHB]</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000" kern="1200">
              <a:solidFill>
                <a:schemeClr val="tx1"/>
              </a:solidFill>
              <a:effectLst/>
              <a:latin typeface="+mn-lt"/>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000"/>
          </a:p>
          <a:p>
            <a:endParaRPr lang="en-US"/>
          </a:p>
          <a:p>
            <a:endParaRPr lang="en-US"/>
          </a:p>
          <a:p>
            <a:endParaRPr lang="en-US"/>
          </a:p>
          <a:p>
            <a:endParaRPr lang="en-US"/>
          </a:p>
          <a:p>
            <a:endParaRPr lang="en-US"/>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81</a:t>
            </a:fld>
            <a:endParaRPr lang="en-US"/>
          </a:p>
        </p:txBody>
      </p:sp>
    </p:spTree>
    <p:extLst>
      <p:ext uri="{BB962C8B-B14F-4D97-AF65-F5344CB8AC3E}">
        <p14:creationId xmlns:p14="http://schemas.microsoft.com/office/powerpoint/2010/main" val="246815052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authors also conducted a sensitivity analysis looking at the cost of screening with the three-test panel rather than a surface antigen test alone</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t>For this they used the </a:t>
            </a:r>
            <a:r>
              <a:rPr lang="en-US" err="1"/>
              <a:t>medicare</a:t>
            </a:r>
            <a:r>
              <a:rPr lang="en-US"/>
              <a:t> reimbursement rate of $28 for a 3-panel test  and found that the incremental cost-effectiveness ratio per quality adjusted life year was $11,000. At a cost-effectiveness threshold of $50,000 per QALY, screening with a three-test panel was found to be cost-effective </a:t>
            </a:r>
          </a:p>
          <a:p>
            <a:endParaRPr lang="en-US"/>
          </a:p>
          <a:p>
            <a:endParaRPr lang="en-US"/>
          </a:p>
          <a:p>
            <a:r>
              <a:rPr lang="en-US"/>
              <a:t>ICER is the value of an intervention compared with an alternative </a:t>
            </a:r>
          </a:p>
          <a:p>
            <a:r>
              <a:rPr lang="en-US"/>
              <a:t>Extra cost per extra unit of health effect </a:t>
            </a:r>
          </a:p>
          <a:p>
            <a:endParaRPr lang="en-US"/>
          </a:p>
          <a:p>
            <a:endParaRPr lang="en-US"/>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82</a:t>
            </a:fld>
            <a:endParaRPr lang="en-US"/>
          </a:p>
        </p:txBody>
      </p:sp>
    </p:spTree>
    <p:extLst>
      <p:ext uri="{BB962C8B-B14F-4D97-AF65-F5344CB8AC3E}">
        <p14:creationId xmlns:p14="http://schemas.microsoft.com/office/powerpoint/2010/main" val="395607698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a:t>Based on the systematic review, the median prevalence of chronic HBV in the general population in US states and territories was 0.4%. And ranged from 0 to 2%. </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b="0">
                <a:effectLst/>
                <a:latin typeface="Calibri" panose="020F0502020204030204" pitchFamily="34" charset="0"/>
              </a:rPr>
              <a:t>In calculating the prevalence, we restricted articles to those screening among people not suspected or known to be at increased risk of infection and found 17 articles </a:t>
            </a:r>
            <a:endParaRPr lang="en-US"/>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a:t>Just looking at the 50 states, the median prevalence was 0.38 with a range of 0 to 0.7%</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a:t>This is similar to the NHANES estimate of 0.36% that was used for the cost-effectiveness analysis.</a:t>
            </a:r>
          </a:p>
          <a:p>
            <a:endParaRPr lang="en-US"/>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83</a:t>
            </a:fld>
            <a:endParaRPr lang="en-US"/>
          </a:p>
        </p:txBody>
      </p:sp>
    </p:spTree>
    <p:extLst>
      <p:ext uri="{BB962C8B-B14F-4D97-AF65-F5344CB8AC3E}">
        <p14:creationId xmlns:p14="http://schemas.microsoft.com/office/powerpoint/2010/main" val="41358218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97063" y="520700"/>
            <a:ext cx="5807075" cy="3267075"/>
          </a:xfrm>
        </p:spPr>
      </p:sp>
      <p:sp>
        <p:nvSpPr>
          <p:cNvPr id="3" name="Notes Placeholder 2"/>
          <p:cNvSpPr>
            <a:spLocks noGrp="1"/>
          </p:cNvSpPr>
          <p:nvPr>
            <p:ph type="body" idx="1"/>
          </p:nvPr>
        </p:nvSpPr>
        <p:spPr/>
        <p:txBody>
          <a:bodyPr>
            <a:normAutofit/>
          </a:bodyPr>
          <a:lstStyle/>
          <a:p>
            <a:r>
              <a:rPr lang="en-US"/>
              <a:t>The rationale behind recommending the three screening tests is that it allows for a more complete clinical picture.</a:t>
            </a:r>
          </a:p>
          <a:p>
            <a:endParaRPr lang="en-US"/>
          </a:p>
          <a:p>
            <a:r>
              <a:rPr lang="en-US"/>
              <a:t>Shown here is a table of the combination of results, with the associated clinical interpretation and action.</a:t>
            </a:r>
          </a:p>
          <a:p>
            <a:endParaRPr lang="en-US"/>
          </a:p>
          <a:p>
            <a:r>
              <a:rPr lang="en-US"/>
              <a:t>The three tests can allow the provider to establish whether the patient has an acute or chronic infection, whether they had past resolved infection, if they show evidence of current immunity due to vaccination, whether they may be susceptible and should be vaccinated, or if they may need additional follow-up with a specialist to determine their status.  </a:t>
            </a:r>
          </a:p>
          <a:p>
            <a:endParaRPr lang="en-US"/>
          </a:p>
        </p:txBody>
      </p:sp>
      <p:sp>
        <p:nvSpPr>
          <p:cNvPr id="6" name="Slide Number Placeholder 5">
            <a:extLst>
              <a:ext uri="{FF2B5EF4-FFF2-40B4-BE49-F238E27FC236}">
                <a16:creationId xmlns:a16="http://schemas.microsoft.com/office/drawing/2014/main" id="{C8510BEE-B259-480F-BAB2-6A0A37A1F9C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366116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a:t>From surveillance data we see that new hepatitis B virus infections are in adults 19 years of age and up. </a:t>
            </a:r>
          </a:p>
          <a:p>
            <a:pPr marL="570865" marR="0" lvl="0" indent="-342900" algn="l" defTabSz="914400" rtl="0" eaLnBrk="1" fontAlgn="base" latinLnBrk="0" hangingPunct="1">
              <a:lnSpc>
                <a:spcPct val="107000"/>
              </a:lnSpc>
              <a:spcBef>
                <a:spcPts val="0"/>
              </a:spcBef>
              <a:spcAft>
                <a:spcPct val="0"/>
              </a:spcAft>
              <a:buClrTx/>
              <a:buSzTx/>
              <a:buFont typeface="Arial" panose="020B0604020202020204" pitchFamily="34" charset="0"/>
              <a:buChar char="•"/>
              <a:tabLst/>
              <a:defRPr/>
            </a:pPr>
            <a:r>
              <a:rPr lang="en-US" sz="1200">
                <a:effectLst/>
                <a:latin typeface="Calibri" panose="020F0502020204030204" pitchFamily="34" charset="0"/>
                <a:ea typeface="Times New Roman" panose="02020603050405020304" pitchFamily="18" charset="0"/>
              </a:rPr>
              <a:t>Although more recent data are available, the 2019 data were considered when developing the guidance and conducting the CEA. </a:t>
            </a:r>
            <a:endParaRPr lang="en-US" sz="1200">
              <a:solidFill>
                <a:schemeClr val="tx1"/>
              </a:solidFill>
              <a:effectLst/>
              <a:latin typeface="Calibri"/>
              <a:ea typeface="Calibri" panose="020F0502020204030204" pitchFamily="34" charset="0"/>
              <a:cs typeface="Times New Roman"/>
            </a:endParaRPr>
          </a:p>
          <a:p>
            <a:pPr marL="570865" marR="0" lvl="0" indent="-342900" algn="l" defTabSz="914400" rtl="0" eaLnBrk="1" fontAlgn="base" latinLnBrk="0" hangingPunct="1">
              <a:lnSpc>
                <a:spcPct val="107000"/>
              </a:lnSpc>
              <a:spcBef>
                <a:spcPts val="0"/>
              </a:spcBef>
              <a:spcAft>
                <a:spcPct val="0"/>
              </a:spcAft>
              <a:buClrTx/>
              <a:buSzTx/>
              <a:buFont typeface="Arial" panose="020B0604020202020204" pitchFamily="34" charset="0"/>
              <a:buChar char="•"/>
              <a:tabLst/>
              <a:defRPr/>
            </a:pPr>
            <a:r>
              <a:rPr lang="en-US" sz="1200">
                <a:solidFill>
                  <a:schemeClr val="tx1"/>
                </a:solidFill>
                <a:effectLst/>
                <a:latin typeface="Calibri"/>
                <a:ea typeface="Calibri" panose="020F0502020204030204" pitchFamily="34" charset="0"/>
                <a:cs typeface="Times New Roman"/>
              </a:rPr>
              <a:t>Rates of infection are highest in adults 30-59</a:t>
            </a:r>
          </a:p>
          <a:p>
            <a:pPr marL="570865" marR="0" lvl="0" indent="-342900" algn="l" defTabSz="914400" rtl="0" eaLnBrk="1" fontAlgn="base" latinLnBrk="0" hangingPunct="1">
              <a:lnSpc>
                <a:spcPct val="107000"/>
              </a:lnSpc>
              <a:spcBef>
                <a:spcPts val="0"/>
              </a:spcBef>
              <a:spcAft>
                <a:spcPct val="0"/>
              </a:spcAft>
              <a:buClrTx/>
              <a:buSzTx/>
              <a:buFont typeface="Arial" panose="020B0604020202020204" pitchFamily="34" charset="0"/>
              <a:buChar char="•"/>
              <a:tabLst/>
              <a:defRPr/>
            </a:pPr>
            <a:r>
              <a:rPr lang="en-US"/>
              <a:t>In comparison, among kids and adolescents 0-19, the rate of acute infection has been about 0/100,000 since 2011, which is likely due to the success of childhood vaccination efforts.</a:t>
            </a:r>
          </a:p>
          <a:p>
            <a:pPr marL="570865" marR="0" lvl="0" indent="-342900" algn="l" defTabSz="914400" rtl="0" eaLnBrk="1" fontAlgn="base" latinLnBrk="0" hangingPunct="1">
              <a:lnSpc>
                <a:spcPct val="107000"/>
              </a:lnSpc>
              <a:spcBef>
                <a:spcPts val="0"/>
              </a:spcBef>
              <a:spcAft>
                <a:spcPct val="0"/>
              </a:spcAft>
              <a:buClrTx/>
              <a:buSzTx/>
              <a:buFont typeface="Arial" panose="020B0604020202020204" pitchFamily="34" charset="0"/>
              <a:buChar char="•"/>
              <a:tabLst/>
              <a:defRPr/>
            </a:pPr>
            <a:endParaRPr lang="en-US"/>
          </a:p>
          <a:p>
            <a:pPr marL="570865" marR="0" lvl="0" indent="-342900" algn="l" defTabSz="914400" rtl="0" eaLnBrk="1" fontAlgn="base" latinLnBrk="0" hangingPunct="1">
              <a:lnSpc>
                <a:spcPct val="107000"/>
              </a:lnSpc>
              <a:spcBef>
                <a:spcPts val="0"/>
              </a:spcBef>
              <a:spcAft>
                <a:spcPct val="0"/>
              </a:spcAft>
              <a:buClrTx/>
              <a:buSzTx/>
              <a:buFont typeface="Arial" panose="020B0604020202020204" pitchFamily="34" charset="0"/>
              <a:buChar char="•"/>
              <a:tabLst/>
              <a:defRPr/>
            </a:pPr>
            <a:endParaRPr lang="en-US"/>
          </a:p>
          <a:p>
            <a:pPr marL="570865" marR="0" lvl="0" indent="-342900" algn="l" defTabSz="914400" rtl="0" eaLnBrk="1" fontAlgn="base" latinLnBrk="0" hangingPunct="1">
              <a:lnSpc>
                <a:spcPct val="107000"/>
              </a:lnSpc>
              <a:spcBef>
                <a:spcPts val="0"/>
              </a:spcBef>
              <a:spcAft>
                <a:spcPct val="0"/>
              </a:spcAft>
              <a:buClrTx/>
              <a:buSzTx/>
              <a:buFont typeface="Arial" panose="020B0604020202020204" pitchFamily="34" charset="0"/>
              <a:buChar char="•"/>
              <a:tabLst/>
              <a:defRPr/>
            </a:pPr>
            <a:endParaRPr lang="en-US"/>
          </a:p>
          <a:p>
            <a:pPr algn="l"/>
            <a:r>
              <a:rPr lang="en-US" b="0" i="0">
                <a:solidFill>
                  <a:srgbClr val="000000"/>
                </a:solidFill>
                <a:effectLst/>
                <a:latin typeface="Open Sans" panose="020B0606030504020204" pitchFamily="34" charset="0"/>
              </a:rPr>
              <a:t>[As the cohort of persons vaccinated as children has grown older, rates of acute hepatitis B among persons aged 30–39 years began to consistently decrease beginning in 2015.</a:t>
            </a:r>
          </a:p>
          <a:p>
            <a:pPr algn="l"/>
            <a:r>
              <a:rPr lang="en-US" b="0" i="0">
                <a:solidFill>
                  <a:srgbClr val="000000"/>
                </a:solidFill>
                <a:effectLst/>
                <a:latin typeface="Open Sans" panose="020B0606030504020204" pitchFamily="34" charset="0"/>
              </a:rPr>
              <a:t>Conversely, between 2011 and 2019 rates of reported cases of acute hepatitis B steadily increased among persons aged 40–49 and 50–59 years. </a:t>
            </a:r>
          </a:p>
          <a:p>
            <a:pPr algn="l"/>
            <a:endParaRPr lang="en-US" b="0" i="0">
              <a:solidFill>
                <a:srgbClr val="000000"/>
              </a:solidFill>
              <a:effectLst/>
              <a:latin typeface="Open Sans" panose="020B0606030504020204" pitchFamily="34" charset="0"/>
            </a:endParaRPr>
          </a:p>
          <a:p>
            <a:pPr algn="l"/>
            <a:r>
              <a:rPr lang="en-US" b="0" i="0">
                <a:solidFill>
                  <a:srgbClr val="000000"/>
                </a:solidFill>
                <a:effectLst/>
                <a:latin typeface="Open Sans" panose="020B0606030504020204" pitchFamily="34" charset="0"/>
              </a:rPr>
              <a:t>In 2020, rates declined in all adult age groups and remained at 0.0 cases per 100,000 population among those 0-19 years of age.  In 2020, the highest rates were among persons 40-49 years (1.7 cases per 100,000 population), 50-59-years (1.2 cases per 100,000 population), and 30-39 years (1.0 cases per 100,000 population).]</a:t>
            </a:r>
          </a:p>
          <a:p>
            <a:pPr marL="570865" marR="0" lvl="0" indent="-342900" algn="l" defTabSz="914400" rtl="0" eaLnBrk="1" fontAlgn="base" latinLnBrk="0" hangingPunct="1">
              <a:lnSpc>
                <a:spcPct val="107000"/>
              </a:lnSpc>
              <a:spcBef>
                <a:spcPts val="0"/>
              </a:spcBef>
              <a:spcAft>
                <a:spcPct val="0"/>
              </a:spcAft>
              <a:buClrTx/>
              <a:buSzTx/>
              <a:buFont typeface="Arial" panose="020B0604020202020204" pitchFamily="34" charset="0"/>
              <a:buChar char="•"/>
              <a:tabLst/>
              <a:defRPr/>
            </a:pPr>
            <a:endParaRPr lang="en-US"/>
          </a:p>
          <a:p>
            <a:pPr marL="227965" indent="0">
              <a:lnSpc>
                <a:spcPct val="107000"/>
              </a:lnSpc>
              <a:spcBef>
                <a:spcPts val="0"/>
              </a:spcBef>
              <a:buFont typeface="Arial" panose="020B0604020202020204" pitchFamily="34" charset="0"/>
              <a:buNone/>
            </a:pPr>
            <a:endParaRPr lang="en-US" sz="1200">
              <a:solidFill>
                <a:schemeClr val="tx1"/>
              </a:solidFill>
              <a:effectLst/>
              <a:latin typeface="Calibri"/>
              <a:ea typeface="Calibri" panose="020F0502020204030204" pitchFamily="34" charset="0"/>
              <a:cs typeface="Times New Roman"/>
            </a:endParaRPr>
          </a:p>
          <a:p>
            <a:endParaRPr lang="en-US"/>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9</a:t>
            </a:fld>
            <a:endParaRPr lang="en-US"/>
          </a:p>
        </p:txBody>
      </p:sp>
    </p:spTree>
    <p:extLst>
      <p:ext uri="{BB962C8B-B14F-4D97-AF65-F5344CB8AC3E}">
        <p14:creationId xmlns:p14="http://schemas.microsoft.com/office/powerpoint/2010/main" val="41808896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t>While childhood vaccination has been a success, for adults born before universal infant vaccination it’s a different picture. Self-reported National Health Interview Survey data show that a large proportion of at-risk adults remain unvaccinated, with rates of vaccination decreasing by age. This means a large proportion of the at-risk population remains vulnerable to disease.</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a:p>
          <a:p>
            <a:pPr marL="0" marR="0" lvl="0" indent="0" algn="l" defTabSz="914400" rtl="0" eaLnBrk="1" fontAlgn="base" latinLnBrk="0" hangingPunct="1">
              <a:lnSpc>
                <a:spcPct val="100000"/>
              </a:lnSpc>
              <a:spcBef>
                <a:spcPct val="30000"/>
              </a:spcBef>
              <a:spcAft>
                <a:spcPct val="0"/>
              </a:spcAft>
              <a:buClrTx/>
              <a:buSzTx/>
              <a:buFontTx/>
              <a:buNone/>
              <a:tabLst/>
              <a:defRPr/>
            </a:pPr>
            <a:r>
              <a:rPr lang="en-US"/>
              <a:t>(1991 childhood vax)</a:t>
            </a: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2C77BC-6EBF-486C-9F8C-DA714F64B351}"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7270618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_NCHHSTP">
    <p:bg>
      <p:bgPr>
        <a:solidFill>
          <a:schemeClr val="bg2"/>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888596"/>
          </a:xfrm>
          <a:prstGeom prst="rect">
            <a:avLst/>
          </a:prstGeom>
        </p:spPr>
      </p:pic>
      <p:sp>
        <p:nvSpPr>
          <p:cNvPr id="7" name="Title 1"/>
          <p:cNvSpPr>
            <a:spLocks noGrp="1"/>
          </p:cNvSpPr>
          <p:nvPr>
            <p:ph type="title" hasCustomPrompt="1"/>
          </p:nvPr>
        </p:nvSpPr>
        <p:spPr>
          <a:xfrm>
            <a:off x="457199" y="1039553"/>
            <a:ext cx="8408977" cy="885728"/>
          </a:xfrm>
          <a:prstGeom prst="rect">
            <a:avLst/>
          </a:prstGeom>
        </p:spPr>
        <p:txBody>
          <a:bodyPr/>
          <a:lstStyle>
            <a:lvl1pPr algn="l">
              <a:lnSpc>
                <a:spcPts val="3000"/>
              </a:lnSpc>
              <a:defRPr sz="2800" b="1" baseline="0">
                <a:solidFill>
                  <a:srgbClr val="00788A"/>
                </a:solidFill>
                <a:effectLst/>
                <a:latin typeface="Calibri" pitchFamily="34" charset="0"/>
              </a:defRPr>
            </a:lvl1pPr>
          </a:lstStyle>
          <a:p>
            <a:r>
              <a:rPr lang="en-US"/>
              <a:t> </a:t>
            </a:r>
          </a:p>
        </p:txBody>
      </p:sp>
      <p:sp>
        <p:nvSpPr>
          <p:cNvPr id="8" name="Subtitle 2"/>
          <p:cNvSpPr>
            <a:spLocks noGrp="1"/>
          </p:cNvSpPr>
          <p:nvPr>
            <p:ph type="subTitle" idx="1"/>
          </p:nvPr>
        </p:nvSpPr>
        <p:spPr>
          <a:xfrm>
            <a:off x="457200" y="2144512"/>
            <a:ext cx="6400800" cy="342900"/>
          </a:xfrm>
          <a:prstGeom prst="rect">
            <a:avLst/>
          </a:prstGeom>
        </p:spPr>
        <p:txBody>
          <a:bodyPr/>
          <a:lstStyle>
            <a:lvl1pPr marL="0" indent="0" algn="l">
              <a:buNone/>
              <a:defRPr sz="2000" b="1" baseline="0">
                <a:solidFill>
                  <a:srgbClr val="00788A"/>
                </a:solidFill>
                <a:effectLst/>
                <a:latin typeface="Calibr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a:p>
        </p:txBody>
      </p:sp>
      <p:sp>
        <p:nvSpPr>
          <p:cNvPr id="10" name="Text Placeholder 8"/>
          <p:cNvSpPr>
            <a:spLocks noGrp="1"/>
          </p:cNvSpPr>
          <p:nvPr>
            <p:ph type="body" sz="quarter" idx="10"/>
          </p:nvPr>
        </p:nvSpPr>
        <p:spPr>
          <a:xfrm>
            <a:off x="457200" y="2959514"/>
            <a:ext cx="6400800" cy="971550"/>
          </a:xfrm>
          <a:prstGeom prst="rect">
            <a:avLst/>
          </a:prstGeom>
        </p:spPr>
        <p:txBody>
          <a:bodyPr/>
          <a:lstStyle>
            <a:lvl1pPr marL="0" indent="0" algn="l">
              <a:lnSpc>
                <a:spcPts val="2000"/>
              </a:lnSpc>
              <a:buNone/>
              <a:defRPr sz="1800" baseline="0">
                <a:solidFill>
                  <a:srgbClr val="00788A"/>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a:p>
        </p:txBody>
      </p:sp>
      <p:sp>
        <p:nvSpPr>
          <p:cNvPr id="6" name="TextBox 5"/>
          <p:cNvSpPr txBox="1"/>
          <p:nvPr userDrawn="1"/>
        </p:nvSpPr>
        <p:spPr>
          <a:xfrm>
            <a:off x="457200" y="90152"/>
            <a:ext cx="6903076" cy="369332"/>
          </a:xfrm>
          <a:prstGeom prst="rect">
            <a:avLst/>
          </a:prstGeom>
          <a:noFill/>
        </p:spPr>
        <p:txBody>
          <a:bodyPr wrap="square" rtlCol="0">
            <a:spAutoFit/>
          </a:bodyPr>
          <a:lstStyle/>
          <a:p>
            <a:r>
              <a:rPr lang="en-US" b="1">
                <a:solidFill>
                  <a:schemeClr val="tx2">
                    <a:lumMod val="95000"/>
                  </a:schemeClr>
                </a:solidFill>
                <a:latin typeface="Calibri" panose="020F0502020204030204" pitchFamily="34" charset="0"/>
              </a:rPr>
              <a:t>National Center for HIV, Viral Hepatitis, STD, and TB Prevention</a:t>
            </a:r>
          </a:p>
        </p:txBody>
      </p:sp>
    </p:spTree>
    <p:extLst>
      <p:ext uri="{BB962C8B-B14F-4D97-AF65-F5344CB8AC3E}">
        <p14:creationId xmlns:p14="http://schemas.microsoft.com/office/powerpoint/2010/main" val="660902087"/>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CLOSING_OD">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b="18140"/>
          <a:stretch/>
        </p:blipFill>
        <p:spPr>
          <a:xfrm>
            <a:off x="0" y="4259855"/>
            <a:ext cx="9148928" cy="883645"/>
          </a:xfrm>
          <a:prstGeom prst="rect">
            <a:avLst/>
          </a:prstGeom>
        </p:spPr>
      </p:pic>
      <p:sp>
        <p:nvSpPr>
          <p:cNvPr id="3" name="TextBox 2"/>
          <p:cNvSpPr txBox="1"/>
          <p:nvPr userDrawn="1"/>
        </p:nvSpPr>
        <p:spPr>
          <a:xfrm>
            <a:off x="127218" y="2746824"/>
            <a:ext cx="6639341" cy="1384995"/>
          </a:xfrm>
          <a:prstGeom prst="rect">
            <a:avLst/>
          </a:prstGeom>
          <a:noFill/>
        </p:spPr>
        <p:txBody>
          <a:bodyPr wrap="square" rtlCol="0">
            <a:spAutoFit/>
          </a:bodyPr>
          <a:lstStyle/>
          <a:p>
            <a:r>
              <a:rPr lang="en-US" sz="1200">
                <a:solidFill>
                  <a:srgbClr val="695E4A"/>
                </a:solidFill>
                <a:latin typeface="Calibri" panose="020F0502020204030204" pitchFamily="34" charset="0"/>
              </a:rPr>
              <a:t>For more information, contact CDC</a:t>
            </a:r>
            <a:br>
              <a:rPr lang="en-US" sz="1200">
                <a:solidFill>
                  <a:srgbClr val="695E4A"/>
                </a:solidFill>
                <a:latin typeface="Calibri" panose="020F0502020204030204" pitchFamily="34" charset="0"/>
              </a:rPr>
            </a:br>
            <a:r>
              <a:rPr lang="en-US" sz="1200">
                <a:solidFill>
                  <a:srgbClr val="695E4A"/>
                </a:solidFill>
                <a:latin typeface="Calibri" panose="020F0502020204030204" pitchFamily="34" charset="0"/>
              </a:rPr>
              <a:t>1-800-CDC-INFO (232-4636)</a:t>
            </a:r>
            <a:br>
              <a:rPr lang="en-US" sz="1200">
                <a:solidFill>
                  <a:srgbClr val="695E4A"/>
                </a:solidFill>
                <a:latin typeface="Calibri" panose="020F0502020204030204" pitchFamily="34" charset="0"/>
              </a:rPr>
            </a:br>
            <a:r>
              <a:rPr lang="en-US" sz="1200">
                <a:solidFill>
                  <a:srgbClr val="695E4A"/>
                </a:solidFill>
                <a:latin typeface="Calibri" panose="020F0502020204030204" pitchFamily="34" charset="0"/>
              </a:rPr>
              <a:t>TTY:  1-888-232-6348    www.cdc.gov</a:t>
            </a:r>
            <a:br>
              <a:rPr lang="en-US" sz="1200">
                <a:solidFill>
                  <a:srgbClr val="695E4A"/>
                </a:solidFill>
                <a:latin typeface="Calibri" panose="020F0502020204030204" pitchFamily="34" charset="0"/>
              </a:rPr>
            </a:br>
            <a:br>
              <a:rPr lang="en-US" sz="1200">
                <a:solidFill>
                  <a:srgbClr val="695E4A"/>
                </a:solidFill>
                <a:latin typeface="Calibri" panose="020F0502020204030204" pitchFamily="34" charset="0"/>
              </a:rPr>
            </a:br>
            <a:br>
              <a:rPr lang="en-US" sz="1200">
                <a:solidFill>
                  <a:srgbClr val="695E4A"/>
                </a:solidFill>
                <a:latin typeface="Calibri" panose="020F0502020204030204" pitchFamily="34" charset="0"/>
              </a:rPr>
            </a:br>
            <a:r>
              <a:rPr lang="en-US" sz="1200">
                <a:solidFill>
                  <a:srgbClr val="695E4A"/>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spTree>
    <p:extLst>
      <p:ext uri="{BB962C8B-B14F-4D97-AF65-F5344CB8AC3E}">
        <p14:creationId xmlns:p14="http://schemas.microsoft.com/office/powerpoint/2010/main" val="502853613"/>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9_Data Slide (for content heavy tables and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05979"/>
            <a:ext cx="8229600" cy="857250"/>
          </a:xfrm>
          <a:prstGeom prst="rect">
            <a:avLst/>
          </a:prstGeom>
        </p:spPr>
        <p:txBody>
          <a:bodyPr anchor="b" anchorCtr="0"/>
          <a:lstStyle>
            <a:lvl1pPr algn="l">
              <a:lnSpc>
                <a:spcPts val="3000"/>
              </a:lnSpc>
              <a:defRPr sz="2800" b="1" baseline="0">
                <a:solidFill>
                  <a:srgbClr val="00788A"/>
                </a:solidFill>
                <a:effectLst/>
                <a:latin typeface="Calibri" pitchFamily="34" charset="0"/>
              </a:defRPr>
            </a:lvl1pPr>
          </a:lstStyle>
          <a:p>
            <a:r>
              <a:rPr lang="en-US"/>
              <a:t>Bottom band: NCHHSTP</a:t>
            </a:r>
          </a:p>
        </p:txBody>
      </p:sp>
      <p:sp>
        <p:nvSpPr>
          <p:cNvPr id="6" name="Text Placeholder 7"/>
          <p:cNvSpPr>
            <a:spLocks noGrp="1"/>
          </p:cNvSpPr>
          <p:nvPr>
            <p:ph type="body" sz="quarter" idx="10"/>
          </p:nvPr>
        </p:nvSpPr>
        <p:spPr>
          <a:xfrm>
            <a:off x="457200" y="1158875"/>
            <a:ext cx="8229600" cy="3341688"/>
          </a:xfrm>
        </p:spPr>
        <p:txBody>
          <a:bodyPr/>
          <a:lstStyle>
            <a:lvl1pPr marL="342900" indent="-342900">
              <a:buClr>
                <a:srgbClr val="00788A"/>
              </a:buClr>
              <a:buFont typeface="Wingdings" panose="05000000000000000000" pitchFamily="2" charset="2"/>
              <a:buChar char="§"/>
              <a:defRPr sz="2400" b="1">
                <a:solidFill>
                  <a:srgbClr val="00788A"/>
                </a:solidFill>
              </a:defRPr>
            </a:lvl1pPr>
            <a:lvl2pPr>
              <a:buClr>
                <a:srgbClr val="9A4E9E"/>
              </a:buClr>
              <a:defRPr sz="2000">
                <a:solidFill>
                  <a:schemeClr val="accent4">
                    <a:lumMod val="75000"/>
                  </a:schemeClr>
                </a:solidFill>
              </a:defRPr>
            </a:lvl2pPr>
            <a:lvl3pPr>
              <a:buClr>
                <a:srgbClr val="C00000"/>
              </a:buClr>
              <a:defRPr sz="2000">
                <a:solidFill>
                  <a:schemeClr val="accent4">
                    <a:lumMod val="75000"/>
                  </a:schemeClr>
                </a:solidFill>
              </a:defRPr>
            </a:lvl3pPr>
            <a:lvl4pPr>
              <a:defRPr sz="2000">
                <a:solidFill>
                  <a:schemeClr val="accent4">
                    <a:lumMod val="75000"/>
                  </a:schemeClr>
                </a:solidFill>
              </a:defRPr>
            </a:lvl4pPr>
            <a:lvl5pPr>
              <a:defRPr sz="2000">
                <a:solidFill>
                  <a:schemeClr val="accent4">
                    <a:lumMod val="75000"/>
                  </a:schemeClr>
                </a:solidFill>
              </a:defRPr>
            </a:lvl5pPr>
          </a:lstStyle>
          <a:p>
            <a:pPr lvl="0"/>
            <a:r>
              <a:rPr lang="en-US"/>
              <a:t>Click to edit Master text styles</a:t>
            </a:r>
          </a:p>
          <a:p>
            <a:pPr lvl="1"/>
            <a:r>
              <a:rPr lang="en-US"/>
              <a:t>Second level</a:t>
            </a:r>
          </a:p>
          <a:p>
            <a:pPr lvl="2"/>
            <a:r>
              <a:rPr lang="en-US"/>
              <a:t>Third level</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052959"/>
            <a:ext cx="9144000" cy="90541"/>
          </a:xfrm>
          <a:prstGeom prst="rect">
            <a:avLst/>
          </a:prstGeom>
        </p:spPr>
      </p:pic>
    </p:spTree>
    <p:extLst>
      <p:ext uri="{BB962C8B-B14F-4D97-AF65-F5344CB8AC3E}">
        <p14:creationId xmlns:p14="http://schemas.microsoft.com/office/powerpoint/2010/main" val="187376256"/>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BULLETS/DATA_2sides">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nchor="b" anchorCtr="0"/>
          <a:lstStyle>
            <a:lvl1pPr algn="l">
              <a:lnSpc>
                <a:spcPts val="3000"/>
              </a:lnSpc>
              <a:defRPr sz="2800" b="1" baseline="0">
                <a:solidFill>
                  <a:srgbClr val="00788A"/>
                </a:solidFill>
                <a:effectLst/>
                <a:latin typeface="Calibri" pitchFamily="34" charset="0"/>
              </a:defRPr>
            </a:lvl1pPr>
          </a:lstStyle>
          <a:p>
            <a:endParaRPr lang="en-US"/>
          </a:p>
        </p:txBody>
      </p:sp>
      <p:sp>
        <p:nvSpPr>
          <p:cNvPr id="3" name="Content Placeholder 2"/>
          <p:cNvSpPr>
            <a:spLocks noGrp="1"/>
          </p:cNvSpPr>
          <p:nvPr>
            <p:ph idx="1"/>
          </p:nvPr>
        </p:nvSpPr>
        <p:spPr>
          <a:xfrm>
            <a:off x="457200" y="1200151"/>
            <a:ext cx="3879669" cy="3143250"/>
          </a:xfrm>
          <a:prstGeom prst="rect">
            <a:avLst/>
          </a:prstGeom>
        </p:spPr>
        <p:txBody>
          <a:bodyPr/>
          <a:lstStyle>
            <a:lvl1pPr marL="342900" indent="-342900">
              <a:buClr>
                <a:srgbClr val="541900"/>
              </a:buClr>
              <a:buSzPct val="70000"/>
              <a:buFont typeface="Wingdings" panose="05000000000000000000" pitchFamily="2" charset="2"/>
              <a:buChar char="§"/>
              <a:defRPr sz="2400" b="1" baseline="0">
                <a:solidFill>
                  <a:srgbClr val="5F5F5F"/>
                </a:solidFill>
                <a:latin typeface="Calibri" pitchFamily="34" charset="0"/>
              </a:defRPr>
            </a:lvl1pPr>
            <a:lvl2pPr marL="742950" indent="-285750">
              <a:buClr>
                <a:srgbClr val="005984"/>
              </a:buClr>
              <a:buSzPct val="100000"/>
              <a:buFont typeface="Arial" panose="020B0604020202020204" pitchFamily="34" charset="0"/>
              <a:buChar char="•"/>
              <a:defRPr sz="2000">
                <a:solidFill>
                  <a:srgbClr val="5F5F5F"/>
                </a:solidFill>
              </a:defRPr>
            </a:lvl2pPr>
            <a:lvl3pPr>
              <a:buClrTx/>
              <a:buSzPct val="100000"/>
              <a:buFont typeface="Arial" pitchFamily="34" charset="0"/>
              <a:buChar char="•"/>
              <a:defRPr sz="1800">
                <a:solidFill>
                  <a:srgbClr val="5F5F5F"/>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sp>
        <p:nvSpPr>
          <p:cNvPr id="13" name="Content Placeholder 2"/>
          <p:cNvSpPr>
            <a:spLocks noGrp="1"/>
          </p:cNvSpPr>
          <p:nvPr userDrawn="1">
            <p:ph idx="10"/>
          </p:nvPr>
        </p:nvSpPr>
        <p:spPr>
          <a:xfrm>
            <a:off x="4807131" y="1200151"/>
            <a:ext cx="3879669" cy="3143250"/>
          </a:xfrm>
          <a:prstGeom prst="rect">
            <a:avLst/>
          </a:prstGeom>
        </p:spPr>
        <p:txBody>
          <a:bodyPr/>
          <a:lstStyle>
            <a:lvl1pPr marL="342900" indent="-342900">
              <a:buClr>
                <a:srgbClr val="541900"/>
              </a:buClr>
              <a:buSzPct val="70000"/>
              <a:buFont typeface="Wingdings" panose="05000000000000000000" pitchFamily="2" charset="2"/>
              <a:buChar char="§"/>
              <a:defRPr sz="2400" b="1" baseline="0">
                <a:solidFill>
                  <a:srgbClr val="5F5F5F"/>
                </a:solidFill>
                <a:latin typeface="Calibri" pitchFamily="34" charset="0"/>
              </a:defRPr>
            </a:lvl1pPr>
            <a:lvl2pPr marL="742950" indent="-285750">
              <a:buClr>
                <a:srgbClr val="005984"/>
              </a:buClr>
              <a:buSzPct val="100000"/>
              <a:buFont typeface="Arial" panose="020B0604020202020204" pitchFamily="34" charset="0"/>
              <a:buChar char="•"/>
              <a:defRPr sz="2000">
                <a:solidFill>
                  <a:srgbClr val="5F5F5F"/>
                </a:solidFill>
              </a:defRPr>
            </a:lvl2pPr>
            <a:lvl3pPr>
              <a:buClrTx/>
              <a:buSzPct val="100000"/>
              <a:buFont typeface="Arial" pitchFamily="34" charset="0"/>
              <a:buChar char="•"/>
              <a:defRPr sz="1800">
                <a:solidFill>
                  <a:srgbClr val="5F5F5F"/>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052959"/>
            <a:ext cx="9144000" cy="90541"/>
          </a:xfrm>
          <a:prstGeom prst="rect">
            <a:avLst/>
          </a:prstGeom>
        </p:spPr>
      </p:pic>
    </p:spTree>
    <p:extLst>
      <p:ext uri="{BB962C8B-B14F-4D97-AF65-F5344CB8AC3E}">
        <p14:creationId xmlns:p14="http://schemas.microsoft.com/office/powerpoint/2010/main" val="3584413729"/>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_NCHHSTP">
    <p:bg>
      <p:bgPr>
        <a:solidFill>
          <a:schemeClr val="bg2"/>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b="15561"/>
          <a:stretch/>
        </p:blipFill>
        <p:spPr>
          <a:xfrm>
            <a:off x="0" y="0"/>
            <a:ext cx="9144000" cy="907961"/>
          </a:xfrm>
          <a:prstGeom prst="rect">
            <a:avLst/>
          </a:prstGeom>
        </p:spPr>
      </p:pic>
      <p:sp>
        <p:nvSpPr>
          <p:cNvPr id="7" name="Title 1"/>
          <p:cNvSpPr>
            <a:spLocks noGrp="1"/>
          </p:cNvSpPr>
          <p:nvPr>
            <p:ph type="title"/>
          </p:nvPr>
        </p:nvSpPr>
        <p:spPr>
          <a:xfrm>
            <a:off x="457199" y="1039553"/>
            <a:ext cx="8408977" cy="885728"/>
          </a:xfrm>
          <a:prstGeom prst="rect">
            <a:avLst/>
          </a:prstGeom>
        </p:spPr>
        <p:txBody>
          <a:bodyPr/>
          <a:lstStyle>
            <a:lvl1pPr algn="l">
              <a:lnSpc>
                <a:spcPts val="3000"/>
              </a:lnSpc>
              <a:defRPr sz="2800" b="1" baseline="0">
                <a:solidFill>
                  <a:srgbClr val="00788A"/>
                </a:solidFill>
                <a:effectLst/>
                <a:latin typeface="Calibri" pitchFamily="34" charset="0"/>
              </a:defRPr>
            </a:lvl1pPr>
          </a:lstStyle>
          <a:p>
            <a:endParaRPr lang="en-US"/>
          </a:p>
        </p:txBody>
      </p:sp>
      <p:sp>
        <p:nvSpPr>
          <p:cNvPr id="8" name="Subtitle 2"/>
          <p:cNvSpPr>
            <a:spLocks noGrp="1"/>
          </p:cNvSpPr>
          <p:nvPr>
            <p:ph type="subTitle" idx="1"/>
          </p:nvPr>
        </p:nvSpPr>
        <p:spPr>
          <a:xfrm>
            <a:off x="457200" y="2144512"/>
            <a:ext cx="6400800" cy="342900"/>
          </a:xfrm>
          <a:prstGeom prst="rect">
            <a:avLst/>
          </a:prstGeom>
        </p:spPr>
        <p:txBody>
          <a:bodyPr/>
          <a:lstStyle>
            <a:lvl1pPr marL="0" indent="0" algn="l">
              <a:buNone/>
              <a:defRPr sz="2000" b="1" baseline="0">
                <a:solidFill>
                  <a:srgbClr val="00788A"/>
                </a:solidFill>
                <a:effectLst/>
                <a:latin typeface="Calibr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a:p>
        </p:txBody>
      </p:sp>
      <p:sp>
        <p:nvSpPr>
          <p:cNvPr id="10" name="Text Placeholder 8"/>
          <p:cNvSpPr>
            <a:spLocks noGrp="1"/>
          </p:cNvSpPr>
          <p:nvPr>
            <p:ph type="body" sz="quarter" idx="10"/>
          </p:nvPr>
        </p:nvSpPr>
        <p:spPr>
          <a:xfrm>
            <a:off x="457200" y="2959514"/>
            <a:ext cx="6400800" cy="971550"/>
          </a:xfrm>
          <a:prstGeom prst="rect">
            <a:avLst/>
          </a:prstGeom>
        </p:spPr>
        <p:txBody>
          <a:bodyPr/>
          <a:lstStyle>
            <a:lvl1pPr marL="0" indent="0" algn="l">
              <a:lnSpc>
                <a:spcPts val="2000"/>
              </a:lnSpc>
              <a:buNone/>
              <a:defRPr sz="1800" baseline="0">
                <a:solidFill>
                  <a:srgbClr val="00788A"/>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a:p>
        </p:txBody>
      </p:sp>
      <p:sp>
        <p:nvSpPr>
          <p:cNvPr id="6" name="TextBox 5"/>
          <p:cNvSpPr txBox="1"/>
          <p:nvPr userDrawn="1"/>
        </p:nvSpPr>
        <p:spPr>
          <a:xfrm>
            <a:off x="457200" y="90152"/>
            <a:ext cx="6903076" cy="369332"/>
          </a:xfrm>
          <a:prstGeom prst="rect">
            <a:avLst/>
          </a:prstGeom>
          <a:noFill/>
        </p:spPr>
        <p:txBody>
          <a:bodyPr wrap="square" rtlCol="0">
            <a:spAutoFit/>
          </a:bodyPr>
          <a:lstStyle/>
          <a:p>
            <a:r>
              <a:rPr lang="en-US" b="1">
                <a:solidFill>
                  <a:schemeClr val="tx2">
                    <a:lumMod val="95000"/>
                  </a:schemeClr>
                </a:solidFill>
                <a:latin typeface="Calibri" panose="020F0502020204030204" pitchFamily="34" charset="0"/>
              </a:rPr>
              <a:t>National Center for HIV/AIDS, Viral Hepatitis, STD, and TB Prevention</a:t>
            </a:r>
          </a:p>
        </p:txBody>
      </p:sp>
    </p:spTree>
    <p:extLst>
      <p:ext uri="{BB962C8B-B14F-4D97-AF65-F5344CB8AC3E}">
        <p14:creationId xmlns:p14="http://schemas.microsoft.com/office/powerpoint/2010/main" val="660902087"/>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9_Data Slide (for content heavy tables and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05979"/>
            <a:ext cx="8229600" cy="857250"/>
          </a:xfrm>
          <a:prstGeom prst="rect">
            <a:avLst/>
          </a:prstGeom>
        </p:spPr>
        <p:txBody>
          <a:bodyPr anchor="b" anchorCtr="0"/>
          <a:lstStyle>
            <a:lvl1pPr algn="l">
              <a:lnSpc>
                <a:spcPts val="3000"/>
              </a:lnSpc>
              <a:defRPr sz="2800" b="1" baseline="0">
                <a:solidFill>
                  <a:srgbClr val="00788A"/>
                </a:solidFill>
                <a:effectLst/>
                <a:latin typeface="Calibri" pitchFamily="34" charset="0"/>
              </a:defRPr>
            </a:lvl1pPr>
          </a:lstStyle>
          <a:p>
            <a:r>
              <a:rPr lang="en-US"/>
              <a:t>Bottom band: NCHHSTP</a:t>
            </a:r>
          </a:p>
        </p:txBody>
      </p:sp>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t="87503"/>
          <a:stretch/>
        </p:blipFill>
        <p:spPr>
          <a:xfrm>
            <a:off x="0" y="5015564"/>
            <a:ext cx="9144000" cy="134374"/>
          </a:xfrm>
          <a:prstGeom prst="rect">
            <a:avLst/>
          </a:prstGeom>
        </p:spPr>
      </p:pic>
      <p:sp>
        <p:nvSpPr>
          <p:cNvPr id="6" name="Text Placeholder 7"/>
          <p:cNvSpPr>
            <a:spLocks noGrp="1"/>
          </p:cNvSpPr>
          <p:nvPr>
            <p:ph type="body" sz="quarter" idx="10"/>
          </p:nvPr>
        </p:nvSpPr>
        <p:spPr>
          <a:xfrm>
            <a:off x="457200" y="1158875"/>
            <a:ext cx="8229600" cy="3341688"/>
          </a:xfrm>
        </p:spPr>
        <p:txBody>
          <a:bodyPr/>
          <a:lstStyle>
            <a:lvl1pPr marL="342900" indent="-342900">
              <a:buClr>
                <a:srgbClr val="00788A"/>
              </a:buClr>
              <a:buFont typeface="Wingdings" panose="05000000000000000000" pitchFamily="2" charset="2"/>
              <a:buChar char="§"/>
              <a:defRPr sz="2400" b="1">
                <a:solidFill>
                  <a:srgbClr val="00788A"/>
                </a:solidFill>
              </a:defRPr>
            </a:lvl1pPr>
            <a:lvl2pPr>
              <a:buClr>
                <a:srgbClr val="9A4E9E"/>
              </a:buClr>
              <a:defRPr sz="2000">
                <a:solidFill>
                  <a:schemeClr val="accent4">
                    <a:lumMod val="75000"/>
                  </a:schemeClr>
                </a:solidFill>
              </a:defRPr>
            </a:lvl2pPr>
            <a:lvl3pPr>
              <a:buClr>
                <a:srgbClr val="C00000"/>
              </a:buClr>
              <a:defRPr sz="2000">
                <a:solidFill>
                  <a:schemeClr val="accent4">
                    <a:lumMod val="75000"/>
                  </a:schemeClr>
                </a:solidFill>
              </a:defRPr>
            </a:lvl3pPr>
            <a:lvl4pPr>
              <a:defRPr sz="2000">
                <a:solidFill>
                  <a:schemeClr val="accent4">
                    <a:lumMod val="75000"/>
                  </a:schemeClr>
                </a:solidFill>
              </a:defRPr>
            </a:lvl4pPr>
            <a:lvl5pPr>
              <a:defRPr sz="2000">
                <a:solidFill>
                  <a:schemeClr val="accent4">
                    <a:lumMod val="75000"/>
                  </a:schemeClr>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87376256"/>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BULLETS/DATA_2sides">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nchor="b" anchorCtr="0"/>
          <a:lstStyle>
            <a:lvl1pPr algn="l">
              <a:lnSpc>
                <a:spcPts val="3000"/>
              </a:lnSpc>
              <a:defRPr sz="2800" b="1" baseline="0">
                <a:solidFill>
                  <a:srgbClr val="00788A"/>
                </a:solidFill>
                <a:effectLst/>
                <a:latin typeface="Calibri" pitchFamily="34" charset="0"/>
              </a:defRPr>
            </a:lvl1pPr>
          </a:lstStyle>
          <a:p>
            <a:endParaRPr lang="en-US"/>
          </a:p>
        </p:txBody>
      </p:sp>
      <p:sp>
        <p:nvSpPr>
          <p:cNvPr id="3" name="Content Placeholder 2"/>
          <p:cNvSpPr>
            <a:spLocks noGrp="1"/>
          </p:cNvSpPr>
          <p:nvPr>
            <p:ph idx="1"/>
          </p:nvPr>
        </p:nvSpPr>
        <p:spPr>
          <a:xfrm>
            <a:off x="457200" y="1200151"/>
            <a:ext cx="3879669" cy="3143250"/>
          </a:xfrm>
          <a:prstGeom prst="rect">
            <a:avLst/>
          </a:prstGeom>
        </p:spPr>
        <p:txBody>
          <a:bodyPr/>
          <a:lstStyle>
            <a:lvl1pPr marL="342900" indent="-342900">
              <a:buClr>
                <a:srgbClr val="541900"/>
              </a:buClr>
              <a:buSzPct val="70000"/>
              <a:buFont typeface="Wingdings" panose="05000000000000000000" pitchFamily="2" charset="2"/>
              <a:buChar char="§"/>
              <a:defRPr sz="2400" b="1" baseline="0">
                <a:solidFill>
                  <a:srgbClr val="5F5F5F"/>
                </a:solidFill>
                <a:latin typeface="Calibri" pitchFamily="34" charset="0"/>
              </a:defRPr>
            </a:lvl1pPr>
            <a:lvl2pPr marL="742950" indent="-285750">
              <a:buClr>
                <a:srgbClr val="005984"/>
              </a:buClr>
              <a:buSzPct val="100000"/>
              <a:buFont typeface="Arial" panose="020B0604020202020204" pitchFamily="34" charset="0"/>
              <a:buChar char="•"/>
              <a:defRPr sz="2000">
                <a:solidFill>
                  <a:srgbClr val="5F5F5F"/>
                </a:solidFill>
              </a:defRPr>
            </a:lvl2pPr>
            <a:lvl3pPr>
              <a:buClrTx/>
              <a:buSzPct val="100000"/>
              <a:buFont typeface="Arial" pitchFamily="34" charset="0"/>
              <a:buChar char="•"/>
              <a:defRPr sz="1800">
                <a:solidFill>
                  <a:srgbClr val="5F5F5F"/>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sp>
        <p:nvSpPr>
          <p:cNvPr id="13" name="Content Placeholder 2"/>
          <p:cNvSpPr>
            <a:spLocks noGrp="1"/>
          </p:cNvSpPr>
          <p:nvPr userDrawn="1">
            <p:ph idx="10"/>
          </p:nvPr>
        </p:nvSpPr>
        <p:spPr>
          <a:xfrm>
            <a:off x="4807131" y="1200151"/>
            <a:ext cx="3879669" cy="3143250"/>
          </a:xfrm>
          <a:prstGeom prst="rect">
            <a:avLst/>
          </a:prstGeom>
        </p:spPr>
        <p:txBody>
          <a:bodyPr/>
          <a:lstStyle>
            <a:lvl1pPr marL="342900" indent="-342900">
              <a:buClr>
                <a:srgbClr val="541900"/>
              </a:buClr>
              <a:buSzPct val="70000"/>
              <a:buFont typeface="Wingdings" panose="05000000000000000000" pitchFamily="2" charset="2"/>
              <a:buChar char="§"/>
              <a:defRPr sz="2400" b="1" baseline="0">
                <a:solidFill>
                  <a:srgbClr val="5F5F5F"/>
                </a:solidFill>
                <a:latin typeface="Calibri" pitchFamily="34" charset="0"/>
              </a:defRPr>
            </a:lvl1pPr>
            <a:lvl2pPr marL="742950" indent="-285750">
              <a:buClr>
                <a:srgbClr val="005984"/>
              </a:buClr>
              <a:buSzPct val="100000"/>
              <a:buFont typeface="Arial" panose="020B0604020202020204" pitchFamily="34" charset="0"/>
              <a:buChar char="•"/>
              <a:defRPr sz="2000">
                <a:solidFill>
                  <a:srgbClr val="5F5F5F"/>
                </a:solidFill>
              </a:defRPr>
            </a:lvl2pPr>
            <a:lvl3pPr>
              <a:buClrTx/>
              <a:buSzPct val="100000"/>
              <a:buFont typeface="Arial" pitchFamily="34" charset="0"/>
              <a:buChar char="•"/>
              <a:defRPr sz="1800">
                <a:solidFill>
                  <a:srgbClr val="5F5F5F"/>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pic>
        <p:nvPicPr>
          <p:cNvPr id="14" name="Picture 13"/>
          <p:cNvPicPr>
            <a:picLocks noChangeAspect="1"/>
          </p:cNvPicPr>
          <p:nvPr userDrawn="1"/>
        </p:nvPicPr>
        <p:blipFill rotWithShape="1">
          <a:blip r:embed="rId2" cstate="print">
            <a:extLst>
              <a:ext uri="{28A0092B-C50C-407E-A947-70E740481C1C}">
                <a14:useLocalDpi xmlns:a14="http://schemas.microsoft.com/office/drawing/2010/main" val="0"/>
              </a:ext>
            </a:extLst>
          </a:blip>
          <a:srcRect t="88649"/>
          <a:stretch/>
        </p:blipFill>
        <p:spPr>
          <a:xfrm>
            <a:off x="0" y="5029200"/>
            <a:ext cx="9143196" cy="122049"/>
          </a:xfrm>
          <a:prstGeom prst="rect">
            <a:avLst/>
          </a:prstGeom>
        </p:spPr>
      </p:pic>
    </p:spTree>
    <p:extLst>
      <p:ext uri="{BB962C8B-B14F-4D97-AF65-F5344CB8AC3E}">
        <p14:creationId xmlns:p14="http://schemas.microsoft.com/office/powerpoint/2010/main" val="3584413729"/>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olor_background">
    <p:bg>
      <p:bgPr>
        <a:solidFill>
          <a:srgbClr val="00616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1" y="3350323"/>
            <a:ext cx="8294913" cy="871538"/>
          </a:xfrm>
          <a:prstGeom prst="rect">
            <a:avLst/>
          </a:prstGeom>
        </p:spPr>
        <p:txBody>
          <a:bodyPr anchor="b"/>
          <a:lstStyle>
            <a:lvl1pPr algn="l">
              <a:defRPr sz="3600" b="1" baseline="0">
                <a:solidFill>
                  <a:schemeClr val="bg2"/>
                </a:solidFill>
                <a:effectLst/>
                <a:latin typeface="Calibri" pitchFamily="34" charset="0"/>
              </a:defRPr>
            </a:lvl1pPr>
          </a:lstStyle>
          <a:p>
            <a:r>
              <a:rPr lang="en-US"/>
              <a:t>Click to edit Master title style</a:t>
            </a:r>
          </a:p>
        </p:txBody>
      </p:sp>
      <p:sp>
        <p:nvSpPr>
          <p:cNvPr id="5" name="Text Placeholder 2"/>
          <p:cNvSpPr>
            <a:spLocks noGrp="1"/>
          </p:cNvSpPr>
          <p:nvPr>
            <p:ph type="body" idx="1"/>
          </p:nvPr>
        </p:nvSpPr>
        <p:spPr>
          <a:xfrm>
            <a:off x="457201" y="4425696"/>
            <a:ext cx="7772400" cy="426244"/>
          </a:xfrm>
          <a:prstGeom prst="rect">
            <a:avLst/>
          </a:prstGeom>
        </p:spPr>
        <p:txBody>
          <a:bodyPr anchor="b"/>
          <a:lstStyle>
            <a:lvl1pPr marL="0" indent="0" algn="l">
              <a:lnSpc>
                <a:spcPts val="2200"/>
              </a:lnSpc>
              <a:buNone/>
              <a:defRPr sz="2000" baseline="0">
                <a:solidFill>
                  <a:schemeClr val="bg2"/>
                </a:solidFill>
                <a:latin typeface="Calibri"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43067970"/>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CLOSING_OD">
    <p:spTree>
      <p:nvGrpSpPr>
        <p:cNvPr id="1" name=""/>
        <p:cNvGrpSpPr/>
        <p:nvPr/>
      </p:nvGrpSpPr>
      <p:grpSpPr>
        <a:xfrm>
          <a:off x="0" y="0"/>
          <a:ext cx="0" cy="0"/>
          <a:chOff x="0" y="0"/>
          <a:chExt cx="0" cy="0"/>
        </a:xfrm>
      </p:grpSpPr>
      <p:sp>
        <p:nvSpPr>
          <p:cNvPr id="3" name="TextBox 2"/>
          <p:cNvSpPr txBox="1"/>
          <p:nvPr userDrawn="1"/>
        </p:nvSpPr>
        <p:spPr>
          <a:xfrm>
            <a:off x="127218" y="2746824"/>
            <a:ext cx="6639341" cy="1384995"/>
          </a:xfrm>
          <a:prstGeom prst="rect">
            <a:avLst/>
          </a:prstGeom>
          <a:noFill/>
        </p:spPr>
        <p:txBody>
          <a:bodyPr wrap="square" rtlCol="0">
            <a:spAutoFit/>
          </a:bodyPr>
          <a:lstStyle/>
          <a:p>
            <a:r>
              <a:rPr lang="en-US" sz="1200">
                <a:solidFill>
                  <a:srgbClr val="695E4A"/>
                </a:solidFill>
                <a:latin typeface="Calibri" panose="020F0502020204030204" pitchFamily="34" charset="0"/>
              </a:rPr>
              <a:t>For more information, contact CDC</a:t>
            </a:r>
            <a:br>
              <a:rPr lang="en-US" sz="1200">
                <a:solidFill>
                  <a:srgbClr val="695E4A"/>
                </a:solidFill>
                <a:latin typeface="Calibri" panose="020F0502020204030204" pitchFamily="34" charset="0"/>
              </a:rPr>
            </a:br>
            <a:r>
              <a:rPr lang="en-US" sz="1200">
                <a:solidFill>
                  <a:srgbClr val="695E4A"/>
                </a:solidFill>
                <a:latin typeface="Calibri" panose="020F0502020204030204" pitchFamily="34" charset="0"/>
              </a:rPr>
              <a:t>1-800-CDC-INFO (232-4636)</a:t>
            </a:r>
            <a:br>
              <a:rPr lang="en-US" sz="1200">
                <a:solidFill>
                  <a:srgbClr val="695E4A"/>
                </a:solidFill>
                <a:latin typeface="Calibri" panose="020F0502020204030204" pitchFamily="34" charset="0"/>
              </a:rPr>
            </a:br>
            <a:r>
              <a:rPr lang="en-US" sz="1200">
                <a:solidFill>
                  <a:srgbClr val="695E4A"/>
                </a:solidFill>
                <a:latin typeface="Calibri" panose="020F0502020204030204" pitchFamily="34" charset="0"/>
              </a:rPr>
              <a:t>TTY:  1-888-232-6348    www.cdc.gov</a:t>
            </a:r>
            <a:br>
              <a:rPr lang="en-US" sz="1200">
                <a:solidFill>
                  <a:srgbClr val="695E4A"/>
                </a:solidFill>
                <a:latin typeface="Calibri" panose="020F0502020204030204" pitchFamily="34" charset="0"/>
              </a:rPr>
            </a:br>
            <a:br>
              <a:rPr lang="en-US" sz="1200">
                <a:solidFill>
                  <a:srgbClr val="695E4A"/>
                </a:solidFill>
                <a:latin typeface="Calibri" panose="020F0502020204030204" pitchFamily="34" charset="0"/>
              </a:rPr>
            </a:br>
            <a:br>
              <a:rPr lang="en-US" sz="1200">
                <a:solidFill>
                  <a:srgbClr val="695E4A"/>
                </a:solidFill>
                <a:latin typeface="Calibri" panose="020F0502020204030204" pitchFamily="34" charset="0"/>
              </a:rPr>
            </a:br>
            <a:r>
              <a:rPr lang="en-US" sz="1200">
                <a:solidFill>
                  <a:srgbClr val="695E4A"/>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4255632"/>
            <a:ext cx="9144000" cy="887868"/>
          </a:xfrm>
          <a:prstGeom prst="rect">
            <a:avLst/>
          </a:prstGeom>
        </p:spPr>
      </p:pic>
    </p:spTree>
    <p:extLst>
      <p:ext uri="{BB962C8B-B14F-4D97-AF65-F5344CB8AC3E}">
        <p14:creationId xmlns:p14="http://schemas.microsoft.com/office/powerpoint/2010/main" val="502853613"/>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871ED0-A202-4C89-AA9E-C9C3B6BDF86F}"/>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950FC357-C2DC-4E91-8392-B7C1B7CD03D9}"/>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3F5FD2C7-B8F4-466E-9FDF-5362CF357821}"/>
              </a:ext>
            </a:extLst>
          </p:cNvPr>
          <p:cNvSpPr>
            <a:spLocks noGrp="1"/>
          </p:cNvSpPr>
          <p:nvPr>
            <p:ph type="dt" sz="half" idx="10"/>
          </p:nvPr>
        </p:nvSpPr>
        <p:spPr/>
        <p:txBody>
          <a:bodyPr/>
          <a:lstStyle/>
          <a:p>
            <a:fld id="{85E36097-8957-4C2F-B319-8AD92BEC7552}" type="datetimeFigureOut">
              <a:rPr lang="en-US" smtClean="0"/>
              <a:t>6/13/23</a:t>
            </a:fld>
            <a:endParaRPr lang="en-US"/>
          </a:p>
        </p:txBody>
      </p:sp>
      <p:sp>
        <p:nvSpPr>
          <p:cNvPr id="5" name="Footer Placeholder 4">
            <a:extLst>
              <a:ext uri="{FF2B5EF4-FFF2-40B4-BE49-F238E27FC236}">
                <a16:creationId xmlns:a16="http://schemas.microsoft.com/office/drawing/2014/main" id="{997A2A1A-1DB6-4F1C-B2B1-2062C527E4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6C37FD-8A31-4922-863F-0ACCB3F529AD}"/>
              </a:ext>
            </a:extLst>
          </p:cNvPr>
          <p:cNvSpPr>
            <a:spLocks noGrp="1"/>
          </p:cNvSpPr>
          <p:nvPr>
            <p:ph type="sldNum" sz="quarter" idx="12"/>
          </p:nvPr>
        </p:nvSpPr>
        <p:spPr/>
        <p:txBody>
          <a:bodyPr/>
          <a:lstStyle/>
          <a:p>
            <a:fld id="{73FF3949-022A-4B44-BA30-4FC7816FABE1}" type="slidenum">
              <a:rPr lang="en-US" smtClean="0"/>
              <a:t>‹#›</a:t>
            </a:fld>
            <a:endParaRPr lang="en-US"/>
          </a:p>
        </p:txBody>
      </p:sp>
    </p:spTree>
    <p:extLst>
      <p:ext uri="{BB962C8B-B14F-4D97-AF65-F5344CB8AC3E}">
        <p14:creationId xmlns:p14="http://schemas.microsoft.com/office/powerpoint/2010/main" val="10154713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7" name="Text Placeholder 2"/>
          <p:cNvSpPr>
            <a:spLocks noGrp="1"/>
          </p:cNvSpPr>
          <p:nvPr>
            <p:ph type="body" idx="1"/>
          </p:nvPr>
        </p:nvSpPr>
        <p:spPr bwMode="auto">
          <a:xfrm>
            <a:off x="628650" y="1370013"/>
            <a:ext cx="7886700" cy="326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2969961348"/>
      </p:ext>
    </p:extLst>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55" r:id="rId4"/>
    <p:sldLayoutId id="2147483856" r:id="rId5"/>
    <p:sldLayoutId id="2147483852" r:id="rId6"/>
    <p:sldLayoutId id="2147483823" r:id="rId7"/>
    <p:sldLayoutId id="2147483861" r:id="rId8"/>
    <p:sldLayoutId id="2147483857" r:id="rId9"/>
    <p:sldLayoutId id="2147483849" r:id="rId10"/>
  </p:sldLayoutIdLst>
  <p:transition>
    <p:fade/>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Myriad Web Pro" panose="020B0503030403020204" pitchFamily="34" charset="0"/>
        </a:defRPr>
      </a:lvl2pPr>
      <a:lvl3pPr algn="ctr" rtl="0" eaLnBrk="0" fontAlgn="base" hangingPunct="0">
        <a:spcBef>
          <a:spcPct val="0"/>
        </a:spcBef>
        <a:spcAft>
          <a:spcPct val="0"/>
        </a:spcAft>
        <a:defRPr sz="4400">
          <a:solidFill>
            <a:schemeClr val="tx1"/>
          </a:solidFill>
          <a:latin typeface="Myriad Web Pro" panose="020B0503030403020204" pitchFamily="34" charset="0"/>
        </a:defRPr>
      </a:lvl3pPr>
      <a:lvl4pPr algn="ctr" rtl="0" eaLnBrk="0" fontAlgn="base" hangingPunct="0">
        <a:spcBef>
          <a:spcPct val="0"/>
        </a:spcBef>
        <a:spcAft>
          <a:spcPct val="0"/>
        </a:spcAft>
        <a:defRPr sz="4400">
          <a:solidFill>
            <a:schemeClr val="tx1"/>
          </a:solidFill>
          <a:latin typeface="Myriad Web Pro" panose="020B0503030403020204" pitchFamily="34" charset="0"/>
        </a:defRPr>
      </a:lvl4pPr>
      <a:lvl5pPr algn="ctr" rtl="0" eaLnBrk="0" fontAlgn="base" hangingPunct="0">
        <a:spcBef>
          <a:spcPct val="0"/>
        </a:spcBef>
        <a:spcAft>
          <a:spcPct val="0"/>
        </a:spcAft>
        <a:defRPr sz="4400">
          <a:solidFill>
            <a:schemeClr val="tx1"/>
          </a:solidFill>
          <a:latin typeface="Myriad Web Pro" panose="020B0503030403020204" pitchFamily="34" charset="0"/>
        </a:defRPr>
      </a:lvl5pPr>
      <a:lvl6pPr marL="457200" algn="ctr" rtl="0" fontAlgn="base">
        <a:spcBef>
          <a:spcPct val="0"/>
        </a:spcBef>
        <a:spcAft>
          <a:spcPct val="0"/>
        </a:spcAft>
        <a:defRPr sz="4400">
          <a:solidFill>
            <a:schemeClr val="tx1"/>
          </a:solidFill>
          <a:latin typeface="Myriad Web Pro" panose="020B0503030403020204" pitchFamily="34" charset="0"/>
        </a:defRPr>
      </a:lvl6pPr>
      <a:lvl7pPr marL="914400" algn="ctr" rtl="0" fontAlgn="base">
        <a:spcBef>
          <a:spcPct val="0"/>
        </a:spcBef>
        <a:spcAft>
          <a:spcPct val="0"/>
        </a:spcAft>
        <a:defRPr sz="4400">
          <a:solidFill>
            <a:schemeClr val="tx1"/>
          </a:solidFill>
          <a:latin typeface="Myriad Web Pro" panose="020B0503030403020204" pitchFamily="34" charset="0"/>
        </a:defRPr>
      </a:lvl7pPr>
      <a:lvl8pPr marL="1371600" algn="ctr" rtl="0" fontAlgn="base">
        <a:spcBef>
          <a:spcPct val="0"/>
        </a:spcBef>
        <a:spcAft>
          <a:spcPct val="0"/>
        </a:spcAft>
        <a:defRPr sz="4400">
          <a:solidFill>
            <a:schemeClr val="tx1"/>
          </a:solidFill>
          <a:latin typeface="Myriad Web Pro" panose="020B0503030403020204" pitchFamily="34" charset="0"/>
        </a:defRPr>
      </a:lvl8pPr>
      <a:lvl9pPr marL="1828800" algn="ctr" rtl="0" fontAlgn="base">
        <a:spcBef>
          <a:spcPct val="0"/>
        </a:spcBef>
        <a:spcAft>
          <a:spcPct val="0"/>
        </a:spcAft>
        <a:defRPr sz="4400">
          <a:solidFill>
            <a:schemeClr val="tx1"/>
          </a:solidFill>
          <a:latin typeface="Myriad Web Pro" panose="020B050303040302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rgbClr val="7F7F7F"/>
          </a:solidFill>
          <a:latin typeface="Calibri" panose="020F0502020204030204" pitchFamily="34" charset="0"/>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rgbClr val="7F7F7F"/>
          </a:solidFill>
          <a:latin typeface="Calibri" panose="020F0502020204030204" pitchFamily="34" charset="0"/>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rgbClr val="7F7F7F"/>
          </a:solidFill>
          <a:latin typeface="Calibri" panose="020F0502020204030204" pitchFamily="34" charset="0"/>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rgbClr val="7F7F7F"/>
          </a:solidFill>
          <a:latin typeface="Calibri" panose="020F0502020204030204" pitchFamily="34" charset="0"/>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rgbClr val="7F7F7F"/>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18.svg"/></Relationships>
</file>

<file path=ppt/slides/_rels/slide3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18.svg"/></Relationships>
</file>

<file path=ppt/slides/_rels/slide3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18.svg"/></Relationships>
</file>

<file path=ppt/slides/_rels/slide3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18.svg"/></Relationships>
</file>

<file path=ppt/slides/_rels/slide3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18.sv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18.svg"/></Relationships>
</file>

<file path=ppt/slides/_rels/slide4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18.svg"/></Relationships>
</file>

<file path=ppt/slides/_rels/slide4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18.sv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s://www.hepatitisb.uw.edu/" TargetMode="External"/><Relationship Id="rId7" Type="http://schemas.openxmlformats.org/officeDocument/2006/relationships/hyperlink" Target="https://www.immunize.org/askexperts/experts_hepb.asp" TargetMode="External"/><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hyperlink" Target="https://www.hepatitisb.uw.edu/page/primary-care-workgroup/guidance" TargetMode="External"/><Relationship Id="rId5" Type="http://schemas.openxmlformats.org/officeDocument/2006/relationships/hyperlink" Target="https://www.medscape.org/viewarticle/972018?src=acdmpart_cdc_972018" TargetMode="External"/><Relationship Id="rId4" Type="http://schemas.openxmlformats.org/officeDocument/2006/relationships/hyperlink" Target="https://www.hepb.org/" TargetMode="Externa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hyperlink" Target="https://www.cdc.gov/mmwr/volumes/72/rr/rr7201a1.htm?s_cid=rr7201a1_w" TargetMode="External"/><Relationship Id="rId2" Type="http://schemas.openxmlformats.org/officeDocument/2006/relationships/notesSlide" Target="../notesSlides/notesSlide49.xml"/><Relationship Id="rId1" Type="http://schemas.openxmlformats.org/officeDocument/2006/relationships/slideLayout" Target="../slideLayouts/slideLayout5.xml"/><Relationship Id="rId6" Type="http://schemas.openxmlformats.org/officeDocument/2006/relationships/image" Target="../media/image21.jpeg"/><Relationship Id="rId5" Type="http://schemas.openxmlformats.org/officeDocument/2006/relationships/image" Target="../media/image20.png"/><Relationship Id="rId4" Type="http://schemas.openxmlformats.org/officeDocument/2006/relationships/hyperlink" Target="https://www.cdc.gov/hepatitis/hbv/testingchronic.htm" TargetMode="External"/></Relationships>
</file>

<file path=ppt/slides/_rels/slide5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3" Type="http://schemas.microsoft.com/office/2018/10/relationships/comments" Target="../comments/modernComment_1947_2FA7045E.xml"/><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hyperlink" Target="https://www.cdc.gov/hepatitis/hbv/perinatalxmtn.htm" TargetMode="External"/><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hyperlink" Target="https://www.cdc.gov/mmwr/preview/mmwrhtml/rr5005a1.htm" TargetMode="External"/><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hyperlink" Target="https://www.cdc.gov/mmwr/volumes/67/rr/rr6701a1.htm" TargetMode="External"/><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24.svg"/></Relationships>
</file>

<file path=ppt/slides/_rels/slide6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26.svg"/></Relationships>
</file>

<file path=ppt/slides/_rels/slide69.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28.sv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31.svg"/></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170" name="Title 3"/>
          <p:cNvSpPr>
            <a:spLocks noGrp="1"/>
          </p:cNvSpPr>
          <p:nvPr>
            <p:ph type="title"/>
          </p:nvPr>
        </p:nvSpPr>
        <p:spPr>
          <a:xfrm>
            <a:off x="342900" y="1441448"/>
            <a:ext cx="8408977" cy="1287791"/>
          </a:xfrm>
        </p:spPr>
        <p:txBody>
          <a:bodyPr lIns="91440" tIns="45720" rIns="91440" bIns="45720" anchor="t"/>
          <a:lstStyle/>
          <a:p>
            <a:br>
              <a:rPr lang="en-US" sz="2000" b="0" i="1" dirty="0">
                <a:solidFill>
                  <a:srgbClr val="000000"/>
                </a:solidFill>
                <a:effectLst/>
                <a:latin typeface="Avenir Next LT Pro" panose="020B0504020202020204" pitchFamily="34" charset="0"/>
              </a:rPr>
            </a:br>
            <a:r>
              <a:rPr lang="en-US" sz="3600" dirty="0">
                <a:latin typeface="Calibri"/>
                <a:cs typeface="Calibri"/>
              </a:rPr>
              <a:t>Screening and Testing for Hepatitis B Virus Infection:  CDC Recommendations – United States, 2023 </a:t>
            </a:r>
            <a:endParaRPr lang="en-US" altLang="en-US" sz="3600" dirty="0">
              <a:latin typeface="Calibri"/>
              <a:cs typeface="Calibri"/>
            </a:endParaRPr>
          </a:p>
        </p:txBody>
      </p:sp>
      <p:sp>
        <p:nvSpPr>
          <p:cNvPr id="7" name="TextBox 6"/>
          <p:cNvSpPr txBox="1"/>
          <p:nvPr/>
        </p:nvSpPr>
        <p:spPr>
          <a:xfrm>
            <a:off x="457200" y="362528"/>
            <a:ext cx="6903076" cy="369332"/>
          </a:xfrm>
          <a:prstGeom prst="rect">
            <a:avLst/>
          </a:prstGeom>
          <a:noFill/>
        </p:spPr>
        <p:txBody>
          <a:bodyPr wrap="square" rtlCol="0">
            <a:spAutoFit/>
          </a:bodyPr>
          <a:lstStyle/>
          <a:p>
            <a:r>
              <a:rPr lang="en-US" b="1">
                <a:solidFill>
                  <a:schemeClr val="tx2">
                    <a:lumMod val="95000"/>
                  </a:schemeClr>
                </a:solidFill>
                <a:latin typeface="Calibri" panose="020F0502020204030204" pitchFamily="34" charset="0"/>
              </a:rPr>
              <a:t>Division of Viral Hepatitis</a:t>
            </a:r>
          </a:p>
        </p:txBody>
      </p:sp>
      <p:sp>
        <p:nvSpPr>
          <p:cNvPr id="6" name="Text Placeholder 5"/>
          <p:cNvSpPr>
            <a:spLocks noGrp="1"/>
          </p:cNvSpPr>
          <p:nvPr>
            <p:ph type="body" sz="quarter" idx="10"/>
          </p:nvPr>
        </p:nvSpPr>
        <p:spPr>
          <a:xfrm>
            <a:off x="349180" y="3654156"/>
            <a:ext cx="4904464" cy="1287791"/>
          </a:xfrm>
        </p:spPr>
        <p:txBody>
          <a:bodyPr/>
          <a:lstStyle/>
          <a:p>
            <a:endParaRPr lang="en-US">
              <a:cs typeface="Calibri" pitchFamily="34" charset="0"/>
            </a:endParaRPr>
          </a:p>
          <a:p>
            <a:r>
              <a:rPr lang="en-US" sz="2000" b="1"/>
              <a:t>Webinar</a:t>
            </a:r>
            <a:endParaRPr lang="en-US" sz="2000" b="1">
              <a:latin typeface="Calibri"/>
              <a:cs typeface="Calibri"/>
            </a:endParaRPr>
          </a:p>
          <a:p>
            <a:r>
              <a:rPr lang="en-US" sz="2000" b="1">
                <a:latin typeface="Calibri"/>
                <a:cs typeface="Calibri"/>
              </a:rPr>
              <a:t>March 15, 2023</a:t>
            </a:r>
            <a:endParaRPr lang="en-US" sz="2000" b="1">
              <a:cs typeface="Calibri"/>
            </a:endParaRPr>
          </a:p>
          <a:p>
            <a:endParaRPr lang="en-US"/>
          </a:p>
        </p:txBody>
      </p:sp>
    </p:spTree>
    <p:extLst>
      <p:ext uri="{BB962C8B-B14F-4D97-AF65-F5344CB8AC3E}">
        <p14:creationId xmlns:p14="http://schemas.microsoft.com/office/powerpoint/2010/main" val="35227826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3"/>
          <p:cNvSpPr>
            <a:spLocks noGrp="1"/>
          </p:cNvSpPr>
          <p:nvPr>
            <p:ph type="title"/>
          </p:nvPr>
        </p:nvSpPr>
        <p:spPr bwMode="auto">
          <a:xfrm>
            <a:off x="321641" y="329657"/>
            <a:ext cx="8564880" cy="64452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1" rIns="68580" bIns="34291" numCol="1" rtlCol="0" anchor="b" anchorCtr="0" compatLnSpc="1">
            <a:prstTxWarp prst="textNoShape">
              <a:avLst/>
            </a:prstTxWarp>
            <a:noAutofit/>
          </a:bodyPr>
          <a:lstStyle/>
          <a:p>
            <a:pPr algn="l" fontAlgn="ctr"/>
            <a:r>
              <a:rPr lang="en-US" sz="2400">
                <a:solidFill>
                  <a:srgbClr val="007889"/>
                </a:solidFill>
                <a:latin typeface="+mn-lt"/>
              </a:rPr>
              <a:t>Hepatitis B vaccination coverage in adults with ≥1 risk factor decreases by age.</a:t>
            </a:r>
          </a:p>
        </p:txBody>
      </p:sp>
      <p:sp>
        <p:nvSpPr>
          <p:cNvPr id="14" name="Text Placeholder 3"/>
          <p:cNvSpPr txBox="1">
            <a:spLocks/>
          </p:cNvSpPr>
          <p:nvPr/>
        </p:nvSpPr>
        <p:spPr>
          <a:xfrm rot="16200000">
            <a:off x="-946482" y="2343150"/>
            <a:ext cx="2865122" cy="457200"/>
          </a:xfrm>
          <a:prstGeom prst="rect">
            <a:avLst/>
          </a:prstGeom>
        </p:spPr>
        <p:txBody>
          <a:bodyPr anchor="b" anchorCtr="0"/>
          <a:lstStyle>
            <a:lvl1pPr marL="342900" indent="-342900" algn="l" rtl="0" eaLnBrk="0" fontAlgn="base" hangingPunct="0">
              <a:lnSpc>
                <a:spcPts val="1100"/>
              </a:lnSpc>
              <a:spcBef>
                <a:spcPct val="20000"/>
              </a:spcBef>
              <a:spcAft>
                <a:spcPct val="0"/>
              </a:spcAft>
              <a:buFont typeface="Arial" charset="0"/>
              <a:buNone/>
              <a:defRPr sz="1100" kern="1200" baseline="0">
                <a:solidFill>
                  <a:schemeClr val="tx2"/>
                </a:solidFill>
                <a:latin typeface="+mn-lt"/>
                <a:ea typeface="+mn-ea"/>
                <a:cs typeface="+mn-cs"/>
              </a:defRPr>
            </a:lvl1pPr>
            <a:lvl2pPr marL="742950" indent="-285750" algn="ctr" rtl="0" eaLnBrk="0" fontAlgn="base" hangingPunct="0">
              <a:spcBef>
                <a:spcPct val="20000"/>
              </a:spcBef>
              <a:spcAft>
                <a:spcPct val="0"/>
              </a:spcAft>
              <a:buFont typeface="Arial" charset="0"/>
              <a:buChar char="–"/>
              <a:defRPr sz="2800" kern="1200">
                <a:solidFill>
                  <a:schemeClr val="tx2"/>
                </a:solidFill>
                <a:latin typeface="+mn-lt"/>
                <a:ea typeface="+mn-ea"/>
                <a:cs typeface="+mn-cs"/>
              </a:defRPr>
            </a:lvl2pPr>
            <a:lvl3pPr marL="1143000" indent="-228600" algn="ctr" rtl="0" eaLnBrk="0" fontAlgn="base" hangingPunct="0">
              <a:spcBef>
                <a:spcPct val="20000"/>
              </a:spcBef>
              <a:spcAft>
                <a:spcPct val="0"/>
              </a:spcAft>
              <a:buFont typeface="Arial" charset="0"/>
              <a:buChar char="•"/>
              <a:defRPr sz="2400" kern="1200">
                <a:solidFill>
                  <a:schemeClr val="tx2"/>
                </a:solidFill>
                <a:latin typeface="+mn-lt"/>
                <a:ea typeface="+mn-ea"/>
                <a:cs typeface="+mn-cs"/>
              </a:defRPr>
            </a:lvl3pPr>
            <a:lvl4pPr marL="1600200" indent="-228600" algn="ctr" rtl="0" eaLnBrk="0" fontAlgn="base" hangingPunct="0">
              <a:spcBef>
                <a:spcPct val="20000"/>
              </a:spcBef>
              <a:spcAft>
                <a:spcPct val="0"/>
              </a:spcAft>
              <a:buFont typeface="Arial" charset="0"/>
              <a:buChar char="–"/>
              <a:defRPr sz="2000" kern="1200">
                <a:solidFill>
                  <a:schemeClr val="tx2"/>
                </a:solidFill>
                <a:latin typeface="+mn-lt"/>
                <a:ea typeface="+mn-ea"/>
                <a:cs typeface="+mn-cs"/>
              </a:defRPr>
            </a:lvl4pPr>
            <a:lvl5pPr marL="2057400" indent="-228600" algn="ctr" rtl="0" eaLnBrk="0" fontAlgn="base" hangingPunct="0">
              <a:spcBef>
                <a:spcPct val="20000"/>
              </a:spcBef>
              <a:spcAft>
                <a:spcPct val="0"/>
              </a:spcAft>
              <a:buFont typeface="Arial" charset="0"/>
              <a:buChar char="»"/>
              <a:defRPr sz="20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857" indent="-342857" algn="ctr" defTabSz="914288">
              <a:lnSpc>
                <a:spcPts val="825"/>
              </a:lnSpc>
              <a:defRPr/>
            </a:pPr>
            <a:r>
              <a:rPr lang="en-US" sz="1500">
                <a:solidFill>
                  <a:srgbClr val="000000"/>
                </a:solidFill>
                <a:latin typeface="Calibri" panose="020F0502020204030204"/>
              </a:rPr>
              <a:t>Percentage</a:t>
            </a:r>
          </a:p>
        </p:txBody>
      </p:sp>
      <p:graphicFrame>
        <p:nvGraphicFramePr>
          <p:cNvPr id="9" name="Content Placeholder 10" descr="Bar graph with ages on x-axis and percentage of hepatitis B vaccination coverage on y-axis "/>
          <p:cNvGraphicFramePr>
            <a:graphicFrameLocks noGrp="1"/>
          </p:cNvGraphicFramePr>
          <p:nvPr>
            <p:ph idx="4294967295"/>
            <p:extLst>
              <p:ext uri="{D42A27DB-BD31-4B8C-83A1-F6EECF244321}">
                <p14:modId xmlns:p14="http://schemas.microsoft.com/office/powerpoint/2010/main" val="1969193267"/>
              </p:ext>
            </p:extLst>
          </p:nvPr>
        </p:nvGraphicFramePr>
        <p:xfrm>
          <a:off x="885521" y="1081061"/>
          <a:ext cx="8001000" cy="3430587"/>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a:extLst>
              <a:ext uri="{FF2B5EF4-FFF2-40B4-BE49-F238E27FC236}">
                <a16:creationId xmlns:a16="http://schemas.microsoft.com/office/drawing/2014/main" id="{3EDF9670-658D-4F37-9C48-82AC5076909E}"/>
              </a:ext>
            </a:extLst>
          </p:cNvPr>
          <p:cNvSpPr txBox="1"/>
          <p:nvPr/>
        </p:nvSpPr>
        <p:spPr>
          <a:xfrm>
            <a:off x="1297577" y="4490678"/>
            <a:ext cx="7588944" cy="323165"/>
          </a:xfrm>
          <a:prstGeom prst="rect">
            <a:avLst/>
          </a:prstGeom>
          <a:noFill/>
        </p:spPr>
        <p:txBody>
          <a:bodyPr wrap="square" rtlCol="0">
            <a:spAutoFit/>
          </a:bodyPr>
          <a:lstStyle/>
          <a:p>
            <a:pPr algn="ctr"/>
            <a:r>
              <a:rPr lang="en-US" sz="1500">
                <a:solidFill>
                  <a:srgbClr val="000000"/>
                </a:solidFill>
                <a:latin typeface="Calibri" panose="020F0502020204030204" pitchFamily="34" charset="0"/>
              </a:rPr>
              <a:t>Age (years)</a:t>
            </a:r>
          </a:p>
        </p:txBody>
      </p:sp>
      <p:sp>
        <p:nvSpPr>
          <p:cNvPr id="4" name="Rectangle 3"/>
          <p:cNvSpPr/>
          <p:nvPr/>
        </p:nvSpPr>
        <p:spPr>
          <a:xfrm>
            <a:off x="5829820" y="4860010"/>
            <a:ext cx="3999981" cy="230832"/>
          </a:xfrm>
          <a:prstGeom prst="rect">
            <a:avLst/>
          </a:prstGeom>
        </p:spPr>
        <p:txBody>
          <a:bodyPr wrap="square">
            <a:spAutoFit/>
          </a:bodyPr>
          <a:lstStyle/>
          <a:p>
            <a:pPr defTabSz="685800" eaLnBrk="1" fontAlgn="auto" hangingPunct="1">
              <a:spcBef>
                <a:spcPts val="0"/>
              </a:spcBef>
              <a:spcAft>
                <a:spcPts val="0"/>
              </a:spcAft>
              <a:defRPr/>
            </a:pPr>
            <a:r>
              <a:rPr lang="en-US" sz="900">
                <a:solidFill>
                  <a:srgbClr val="000000"/>
                </a:solidFill>
                <a:latin typeface="Calibri" panose="020F0502020204030204" pitchFamily="34" charset="0"/>
                <a:cs typeface="Calibri" panose="020F0502020204030204" pitchFamily="34" charset="0"/>
              </a:rPr>
              <a:t>Lu et al. National Health Interview Survey, 2018. Unpublished 2021.</a:t>
            </a:r>
            <a:endParaRPr lang="en-US" sz="900">
              <a:solidFill>
                <a:prstClr val="black"/>
              </a:solidFill>
              <a:latin typeface="Calibri" panose="020F0502020204030204"/>
            </a:endParaRPr>
          </a:p>
        </p:txBody>
      </p:sp>
    </p:spTree>
    <p:extLst>
      <p:ext uri="{BB962C8B-B14F-4D97-AF65-F5344CB8AC3E}">
        <p14:creationId xmlns:p14="http://schemas.microsoft.com/office/powerpoint/2010/main" val="11288034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1DA2773-71C9-4A83-B463-9CB147D28C94}"/>
              </a:ext>
            </a:extLst>
          </p:cNvPr>
          <p:cNvSpPr>
            <a:spLocks noGrp="1"/>
          </p:cNvSpPr>
          <p:nvPr>
            <p:ph type="title"/>
          </p:nvPr>
        </p:nvSpPr>
        <p:spPr/>
        <p:txBody>
          <a:bodyPr lIns="91440" tIns="45720" rIns="91440" bIns="45720" anchor="b" anchorCtr="0"/>
          <a:lstStyle/>
          <a:p>
            <a:r>
              <a:rPr lang="en-US" dirty="0">
                <a:latin typeface="Calibri"/>
                <a:cs typeface="Calibri"/>
              </a:rPr>
              <a:t>Limitations of current risk-based testing approach</a:t>
            </a:r>
            <a:endParaRPr lang="en-US" dirty="0"/>
          </a:p>
        </p:txBody>
      </p:sp>
      <p:sp>
        <p:nvSpPr>
          <p:cNvPr id="2" name="Right Brace 1">
            <a:extLst>
              <a:ext uri="{FF2B5EF4-FFF2-40B4-BE49-F238E27FC236}">
                <a16:creationId xmlns:a16="http://schemas.microsoft.com/office/drawing/2014/main" id="{329DC688-248E-C841-57A8-F6D59802BC29}"/>
              </a:ext>
              <a:ext uri="{C183D7F6-B498-43B3-948B-1728B52AA6E4}">
                <adec:decorative xmlns:adec="http://schemas.microsoft.com/office/drawing/2017/decorative" val="1"/>
              </a:ext>
            </a:extLst>
          </p:cNvPr>
          <p:cNvSpPr/>
          <p:nvPr/>
        </p:nvSpPr>
        <p:spPr>
          <a:xfrm>
            <a:off x="4092822" y="1449659"/>
            <a:ext cx="958358" cy="3111477"/>
          </a:xfrm>
          <a:prstGeom prst="rightBrace">
            <a:avLst/>
          </a:prstGeom>
          <a:ln w="19050">
            <a:solidFill>
              <a:srgbClr val="00788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8" name="Group 7" descr="Pie chart  with 30% of people with a hepatitis B risk identified, 41% with risk data missing, and 29% with no risk identified">
            <a:extLst>
              <a:ext uri="{FF2B5EF4-FFF2-40B4-BE49-F238E27FC236}">
                <a16:creationId xmlns:a16="http://schemas.microsoft.com/office/drawing/2014/main" id="{6F739943-ED22-4784-A091-E0B08EB1FF89}"/>
              </a:ext>
            </a:extLst>
          </p:cNvPr>
          <p:cNvGrpSpPr/>
          <p:nvPr/>
        </p:nvGrpSpPr>
        <p:grpSpPr>
          <a:xfrm>
            <a:off x="202829" y="1024576"/>
            <a:ext cx="4914104" cy="3653827"/>
            <a:chOff x="400053" y="1348978"/>
            <a:chExt cx="4914104" cy="3653827"/>
          </a:xfrm>
        </p:grpSpPr>
        <p:graphicFrame>
          <p:nvGraphicFramePr>
            <p:cNvPr id="15" name="Chart 14">
              <a:extLst>
                <a:ext uri="{FF2B5EF4-FFF2-40B4-BE49-F238E27FC236}">
                  <a16:creationId xmlns:a16="http://schemas.microsoft.com/office/drawing/2014/main" id="{6DAB5AD3-D264-4F67-BCA9-FF09730F1612}"/>
                </a:ext>
              </a:extLst>
            </p:cNvPr>
            <p:cNvGraphicFramePr/>
            <p:nvPr/>
          </p:nvGraphicFramePr>
          <p:xfrm>
            <a:off x="400053" y="1348978"/>
            <a:ext cx="4914104" cy="3653827"/>
          </p:xfrm>
          <a:graphic>
            <a:graphicData uri="http://schemas.openxmlformats.org/drawingml/2006/chart">
              <c:chart xmlns:c="http://schemas.openxmlformats.org/drawingml/2006/chart" xmlns:r="http://schemas.openxmlformats.org/officeDocument/2006/relationships" r:id="rId3"/>
            </a:graphicData>
          </a:graphic>
        </p:graphicFrame>
        <p:grpSp>
          <p:nvGrpSpPr>
            <p:cNvPr id="24" name="Group 23">
              <a:extLst>
                <a:ext uri="{FF2B5EF4-FFF2-40B4-BE49-F238E27FC236}">
                  <a16:creationId xmlns:a16="http://schemas.microsoft.com/office/drawing/2014/main" id="{0E3D283C-9BE4-4FD6-A5F3-6E56658E7B84}"/>
                </a:ext>
              </a:extLst>
            </p:cNvPr>
            <p:cNvGrpSpPr/>
            <p:nvPr/>
          </p:nvGrpSpPr>
          <p:grpSpPr>
            <a:xfrm>
              <a:off x="1534720" y="2600278"/>
              <a:ext cx="2755325" cy="1745143"/>
              <a:chOff x="1562830" y="2411693"/>
              <a:chExt cx="2755325" cy="1745143"/>
            </a:xfrm>
          </p:grpSpPr>
          <p:sp>
            <p:nvSpPr>
              <p:cNvPr id="16" name="TextBox 15">
                <a:extLst>
                  <a:ext uri="{FF2B5EF4-FFF2-40B4-BE49-F238E27FC236}">
                    <a16:creationId xmlns:a16="http://schemas.microsoft.com/office/drawing/2014/main" id="{89DF4EE9-9DB9-4F3A-9770-30C67F76C91A}"/>
                  </a:ext>
                </a:extLst>
              </p:cNvPr>
              <p:cNvSpPr txBox="1"/>
              <p:nvPr/>
            </p:nvSpPr>
            <p:spPr>
              <a:xfrm>
                <a:off x="1562830" y="2411693"/>
                <a:ext cx="1248996" cy="523220"/>
              </a:xfrm>
              <a:prstGeom prst="rect">
                <a:avLst/>
              </a:prstGeom>
              <a:noFill/>
            </p:spPr>
            <p:txBody>
              <a:bodyPr wrap="none" rtlCol="0">
                <a:spAutoFit/>
              </a:bodyPr>
              <a:lstStyle/>
              <a:p>
                <a:pPr algn="ctr"/>
                <a:r>
                  <a:rPr lang="en-US" sz="1400" b="1">
                    <a:solidFill>
                      <a:schemeClr val="bg2"/>
                    </a:solidFill>
                    <a:latin typeface="Calibri" panose="020F0502020204030204" pitchFamily="34" charset="0"/>
                  </a:rPr>
                  <a:t>Risk identified</a:t>
                </a:r>
              </a:p>
              <a:p>
                <a:pPr algn="ctr"/>
                <a:r>
                  <a:rPr lang="en-US" sz="1400" b="1">
                    <a:solidFill>
                      <a:schemeClr val="bg2"/>
                    </a:solidFill>
                    <a:latin typeface="Calibri" panose="020F0502020204030204" pitchFamily="34" charset="0"/>
                  </a:rPr>
                  <a:t>30%</a:t>
                </a:r>
              </a:p>
            </p:txBody>
          </p:sp>
          <p:sp>
            <p:nvSpPr>
              <p:cNvPr id="17" name="TextBox 16">
                <a:extLst>
                  <a:ext uri="{FF2B5EF4-FFF2-40B4-BE49-F238E27FC236}">
                    <a16:creationId xmlns:a16="http://schemas.microsoft.com/office/drawing/2014/main" id="{A4F05039-608A-4494-A921-7D7C32B4E110}"/>
                  </a:ext>
                </a:extLst>
              </p:cNvPr>
              <p:cNvSpPr txBox="1"/>
              <p:nvPr/>
            </p:nvSpPr>
            <p:spPr>
              <a:xfrm>
                <a:off x="2856088" y="2411693"/>
                <a:ext cx="1462067" cy="523220"/>
              </a:xfrm>
              <a:prstGeom prst="rect">
                <a:avLst/>
              </a:prstGeom>
              <a:noFill/>
            </p:spPr>
            <p:txBody>
              <a:bodyPr wrap="none" rtlCol="0">
                <a:spAutoFit/>
              </a:bodyPr>
              <a:lstStyle/>
              <a:p>
                <a:pPr algn="ctr"/>
                <a:r>
                  <a:rPr lang="en-US" sz="1400" b="1">
                    <a:solidFill>
                      <a:srgbClr val="007889"/>
                    </a:solidFill>
                    <a:latin typeface="Calibri" panose="020F0502020204030204" pitchFamily="34" charset="0"/>
                  </a:rPr>
                  <a:t>Risk data missing</a:t>
                </a:r>
              </a:p>
              <a:p>
                <a:pPr algn="ctr"/>
                <a:r>
                  <a:rPr lang="en-US" sz="1400" b="1">
                    <a:solidFill>
                      <a:srgbClr val="007889"/>
                    </a:solidFill>
                    <a:latin typeface="Calibri" panose="020F0502020204030204" pitchFamily="34" charset="0"/>
                  </a:rPr>
                  <a:t>41%</a:t>
                </a:r>
              </a:p>
            </p:txBody>
          </p:sp>
          <p:sp>
            <p:nvSpPr>
              <p:cNvPr id="18" name="TextBox 17">
                <a:extLst>
                  <a:ext uri="{FF2B5EF4-FFF2-40B4-BE49-F238E27FC236}">
                    <a16:creationId xmlns:a16="http://schemas.microsoft.com/office/drawing/2014/main" id="{6C694AA6-E733-46C6-BAA6-CA221054A5BD}"/>
                  </a:ext>
                </a:extLst>
              </p:cNvPr>
              <p:cNvSpPr txBox="1"/>
              <p:nvPr/>
            </p:nvSpPr>
            <p:spPr>
              <a:xfrm>
                <a:off x="1959956" y="3633616"/>
                <a:ext cx="1467005" cy="523220"/>
              </a:xfrm>
              <a:prstGeom prst="rect">
                <a:avLst/>
              </a:prstGeom>
              <a:noFill/>
            </p:spPr>
            <p:txBody>
              <a:bodyPr wrap="none" rtlCol="0">
                <a:spAutoFit/>
              </a:bodyPr>
              <a:lstStyle/>
              <a:p>
                <a:pPr algn="ctr"/>
                <a:r>
                  <a:rPr lang="en-US" sz="1400" b="1">
                    <a:solidFill>
                      <a:srgbClr val="007889"/>
                    </a:solidFill>
                    <a:latin typeface="Calibri" panose="020F0502020204030204" pitchFamily="34" charset="0"/>
                  </a:rPr>
                  <a:t>No risk identified</a:t>
                </a:r>
              </a:p>
              <a:p>
                <a:pPr algn="ctr"/>
                <a:r>
                  <a:rPr lang="en-US" sz="1400" b="1">
                    <a:solidFill>
                      <a:srgbClr val="007889"/>
                    </a:solidFill>
                    <a:latin typeface="Calibri" panose="020F0502020204030204" pitchFamily="34" charset="0"/>
                  </a:rPr>
                  <a:t>29%</a:t>
                </a:r>
              </a:p>
            </p:txBody>
          </p:sp>
        </p:grpSp>
      </p:grpSp>
      <p:sp>
        <p:nvSpPr>
          <p:cNvPr id="9" name="TextBox 8">
            <a:extLst>
              <a:ext uri="{FF2B5EF4-FFF2-40B4-BE49-F238E27FC236}">
                <a16:creationId xmlns:a16="http://schemas.microsoft.com/office/drawing/2014/main" id="{32332D22-D2BA-4BD9-A622-A10F4CD59A43}"/>
              </a:ext>
            </a:extLst>
          </p:cNvPr>
          <p:cNvSpPr txBox="1"/>
          <p:nvPr/>
        </p:nvSpPr>
        <p:spPr>
          <a:xfrm>
            <a:off x="5205458" y="1748326"/>
            <a:ext cx="3575042" cy="2400657"/>
          </a:xfrm>
          <a:prstGeom prst="rect">
            <a:avLst/>
          </a:prstGeom>
          <a:noFill/>
        </p:spPr>
        <p:txBody>
          <a:bodyPr wrap="square" rtlCol="0">
            <a:spAutoFit/>
          </a:bodyPr>
          <a:lstStyle/>
          <a:p>
            <a:pPr defTabSz="685800" eaLnBrk="1" fontAlgn="auto" hangingPunct="1">
              <a:spcBef>
                <a:spcPts val="0"/>
              </a:spcBef>
              <a:spcAft>
                <a:spcPts val="0"/>
              </a:spcAft>
              <a:defRPr/>
            </a:pPr>
            <a:r>
              <a:rPr lang="en-US" sz="3000" b="1">
                <a:solidFill>
                  <a:prstClr val="black"/>
                </a:solidFill>
                <a:latin typeface="Calibri" panose="020F0502020204030204"/>
              </a:rPr>
              <a:t>Over 2/3 of reported acute cases were either missing risk data or reported no identified risk</a:t>
            </a:r>
          </a:p>
        </p:txBody>
      </p:sp>
      <p:sp>
        <p:nvSpPr>
          <p:cNvPr id="12" name="object 9">
            <a:extLst>
              <a:ext uri="{FF2B5EF4-FFF2-40B4-BE49-F238E27FC236}">
                <a16:creationId xmlns:a16="http://schemas.microsoft.com/office/drawing/2014/main" id="{9846F10D-03F6-4CDE-BCBD-10EC262A6608}"/>
              </a:ext>
            </a:extLst>
          </p:cNvPr>
          <p:cNvSpPr txBox="1"/>
          <p:nvPr/>
        </p:nvSpPr>
        <p:spPr>
          <a:xfrm>
            <a:off x="5242910" y="4892831"/>
            <a:ext cx="3811621" cy="149815"/>
          </a:xfrm>
          <a:prstGeom prst="rect">
            <a:avLst/>
          </a:prstGeom>
        </p:spPr>
        <p:txBody>
          <a:bodyPr vert="horz" wrap="square" lIns="0" tIns="11206" rIns="0" bIns="0" rtlCol="0">
            <a:spAutoFit/>
          </a:bodyPr>
          <a:lstStyle/>
          <a:p>
            <a:pPr marL="11206" algn="r" defTabSz="685800" eaLnBrk="1" fontAlgn="auto" hangingPunct="1">
              <a:spcBef>
                <a:spcPts val="89"/>
              </a:spcBef>
              <a:spcAft>
                <a:spcPts val="0"/>
              </a:spcAft>
              <a:defRPr/>
            </a:pPr>
            <a:r>
              <a:rPr lang="fr-FR" sz="900">
                <a:solidFill>
                  <a:srgbClr val="000000"/>
                </a:solidFill>
                <a:latin typeface="Calibri" panose="020F0502020204030204" pitchFamily="34" charset="0"/>
                <a:ea typeface="Times New Roman" panose="02020603050405020304" pitchFamily="18" charset="0"/>
                <a:cs typeface="Calibri" panose="020F0502020204030204" pitchFamily="34" charset="0"/>
              </a:rPr>
              <a:t>https://www.cdc.gov/hepatitis/statistics/2020surveillance/index.htm</a:t>
            </a:r>
            <a:endParaRPr sz="900">
              <a:solidFill>
                <a:srgbClr val="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94205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hidden="1">
            <a:extLst>
              <a:ext uri="{FF2B5EF4-FFF2-40B4-BE49-F238E27FC236}">
                <a16:creationId xmlns:a16="http://schemas.microsoft.com/office/drawing/2014/main" id="{1EC92C41-2FBB-8863-46E5-5FC3F99831F9}"/>
              </a:ext>
            </a:extLst>
          </p:cNvPr>
          <p:cNvSpPr>
            <a:spLocks noGrp="1"/>
          </p:cNvSpPr>
          <p:nvPr>
            <p:ph type="title"/>
          </p:nvPr>
        </p:nvSpPr>
        <p:spPr/>
        <p:txBody>
          <a:bodyPr/>
          <a:lstStyle/>
          <a:p>
            <a:r>
              <a:rPr lang="en-US" dirty="0">
                <a:solidFill>
                  <a:schemeClr val="bg2"/>
                </a:solidFill>
              </a:rPr>
              <a:t>Summary of findings</a:t>
            </a:r>
          </a:p>
        </p:txBody>
      </p:sp>
      <p:sp>
        <p:nvSpPr>
          <p:cNvPr id="4" name="Title 1">
            <a:extLst>
              <a:ext uri="{FF2B5EF4-FFF2-40B4-BE49-F238E27FC236}">
                <a16:creationId xmlns:a16="http://schemas.microsoft.com/office/drawing/2014/main" id="{9E444743-F397-F748-732D-E8CE62A3A76A}"/>
              </a:ext>
            </a:extLst>
          </p:cNvPr>
          <p:cNvSpPr>
            <a:spLocks noGrp="1"/>
          </p:cNvSpPr>
          <p:nvPr/>
        </p:nvSpPr>
        <p:spPr>
          <a:xfrm>
            <a:off x="424729" y="1674789"/>
            <a:ext cx="8294913" cy="871538"/>
          </a:xfrm>
          <a:prstGeom prst="rect">
            <a:avLst/>
          </a:prstGeom>
        </p:spPr>
        <p:txBody>
          <a:bodyPr lIns="91440" tIns="45720" rIns="91440" bIns="45720" anchor="b"/>
          <a:lstStyle>
            <a:lvl1pPr algn="l" rtl="0" eaLnBrk="0" fontAlgn="base" hangingPunct="0">
              <a:spcBef>
                <a:spcPct val="0"/>
              </a:spcBef>
              <a:spcAft>
                <a:spcPct val="0"/>
              </a:spcAft>
              <a:defRPr sz="3600" b="1" kern="1200" baseline="0">
                <a:solidFill>
                  <a:schemeClr val="bg2"/>
                </a:solidFill>
                <a:effectLst/>
                <a:latin typeface="Calibri" pitchFamily="34" charset="0"/>
                <a:ea typeface="+mj-ea"/>
                <a:cs typeface="+mj-cs"/>
              </a:defRPr>
            </a:lvl1pPr>
            <a:lvl2pPr algn="ctr" rtl="0" eaLnBrk="0" fontAlgn="base" hangingPunct="0">
              <a:spcBef>
                <a:spcPct val="0"/>
              </a:spcBef>
              <a:spcAft>
                <a:spcPct val="0"/>
              </a:spcAft>
              <a:defRPr sz="4400">
                <a:solidFill>
                  <a:schemeClr val="tx1"/>
                </a:solidFill>
                <a:latin typeface="Myriad Web Pro" panose="020B0503030403020204" pitchFamily="34" charset="0"/>
              </a:defRPr>
            </a:lvl2pPr>
            <a:lvl3pPr algn="ctr" rtl="0" eaLnBrk="0" fontAlgn="base" hangingPunct="0">
              <a:spcBef>
                <a:spcPct val="0"/>
              </a:spcBef>
              <a:spcAft>
                <a:spcPct val="0"/>
              </a:spcAft>
              <a:defRPr sz="4400">
                <a:solidFill>
                  <a:schemeClr val="tx1"/>
                </a:solidFill>
                <a:latin typeface="Myriad Web Pro" panose="020B0503030403020204" pitchFamily="34" charset="0"/>
              </a:defRPr>
            </a:lvl3pPr>
            <a:lvl4pPr algn="ctr" rtl="0" eaLnBrk="0" fontAlgn="base" hangingPunct="0">
              <a:spcBef>
                <a:spcPct val="0"/>
              </a:spcBef>
              <a:spcAft>
                <a:spcPct val="0"/>
              </a:spcAft>
              <a:defRPr sz="4400">
                <a:solidFill>
                  <a:schemeClr val="tx1"/>
                </a:solidFill>
                <a:latin typeface="Myriad Web Pro" panose="020B0503030403020204" pitchFamily="34" charset="0"/>
              </a:defRPr>
            </a:lvl4pPr>
            <a:lvl5pPr algn="ctr" rtl="0" eaLnBrk="0" fontAlgn="base" hangingPunct="0">
              <a:spcBef>
                <a:spcPct val="0"/>
              </a:spcBef>
              <a:spcAft>
                <a:spcPct val="0"/>
              </a:spcAft>
              <a:defRPr sz="4400">
                <a:solidFill>
                  <a:schemeClr val="tx1"/>
                </a:solidFill>
                <a:latin typeface="Myriad Web Pro" panose="020B0503030403020204" pitchFamily="34" charset="0"/>
              </a:defRPr>
            </a:lvl5pPr>
            <a:lvl6pPr marL="457200" algn="ctr" rtl="0" fontAlgn="base">
              <a:spcBef>
                <a:spcPct val="0"/>
              </a:spcBef>
              <a:spcAft>
                <a:spcPct val="0"/>
              </a:spcAft>
              <a:defRPr sz="4400">
                <a:solidFill>
                  <a:schemeClr val="tx1"/>
                </a:solidFill>
                <a:latin typeface="Myriad Web Pro" panose="020B0503030403020204" pitchFamily="34" charset="0"/>
              </a:defRPr>
            </a:lvl6pPr>
            <a:lvl7pPr marL="914400" algn="ctr" rtl="0" fontAlgn="base">
              <a:spcBef>
                <a:spcPct val="0"/>
              </a:spcBef>
              <a:spcAft>
                <a:spcPct val="0"/>
              </a:spcAft>
              <a:defRPr sz="4400">
                <a:solidFill>
                  <a:schemeClr val="tx1"/>
                </a:solidFill>
                <a:latin typeface="Myriad Web Pro" panose="020B0503030403020204" pitchFamily="34" charset="0"/>
              </a:defRPr>
            </a:lvl7pPr>
            <a:lvl8pPr marL="1371600" algn="ctr" rtl="0" fontAlgn="base">
              <a:spcBef>
                <a:spcPct val="0"/>
              </a:spcBef>
              <a:spcAft>
                <a:spcPct val="0"/>
              </a:spcAft>
              <a:defRPr sz="4400">
                <a:solidFill>
                  <a:schemeClr val="tx1"/>
                </a:solidFill>
                <a:latin typeface="Myriad Web Pro" panose="020B0503030403020204" pitchFamily="34" charset="0"/>
              </a:defRPr>
            </a:lvl8pPr>
            <a:lvl9pPr marL="1828800" algn="ctr" rtl="0" fontAlgn="base">
              <a:spcBef>
                <a:spcPct val="0"/>
              </a:spcBef>
              <a:spcAft>
                <a:spcPct val="0"/>
              </a:spcAft>
              <a:defRPr sz="4400">
                <a:solidFill>
                  <a:schemeClr val="tx1"/>
                </a:solidFill>
                <a:latin typeface="Myriad Web Pro" panose="020B0503030403020204" pitchFamily="34" charset="0"/>
              </a:defRPr>
            </a:lvl9pPr>
          </a:lstStyle>
          <a:p>
            <a:r>
              <a:rPr lang="en-US">
                <a:solidFill>
                  <a:srgbClr val="006166"/>
                </a:solidFill>
                <a:latin typeface="Calibri"/>
                <a:cs typeface="Calibri"/>
              </a:rPr>
              <a:t>Summary of findings </a:t>
            </a:r>
          </a:p>
        </p:txBody>
      </p:sp>
    </p:spTree>
    <p:extLst>
      <p:ext uri="{BB962C8B-B14F-4D97-AF65-F5344CB8AC3E}">
        <p14:creationId xmlns:p14="http://schemas.microsoft.com/office/powerpoint/2010/main" val="9582939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6883C-A637-49FF-9A45-821BE294CF89}"/>
              </a:ext>
            </a:extLst>
          </p:cNvPr>
          <p:cNvSpPr>
            <a:spLocks noGrp="1"/>
          </p:cNvSpPr>
          <p:nvPr>
            <p:ph type="title"/>
          </p:nvPr>
        </p:nvSpPr>
        <p:spPr/>
        <p:txBody>
          <a:bodyPr/>
          <a:lstStyle/>
          <a:p>
            <a:r>
              <a:rPr lang="en-US" sz="2800" dirty="0">
                <a:effectLst/>
                <a:ea typeface="DengXian" panose="02010600030101010101" pitchFamily="2" charset="-122"/>
                <a:cs typeface="Calibri" panose="020F0502020204030204" pitchFamily="34" charset="0"/>
              </a:rPr>
              <a:t>Compared with current practice, universal screening of adults aged 18-79 years would avert</a:t>
            </a:r>
            <a:endParaRPr lang="en-US" dirty="0">
              <a:cs typeface="Calibri" panose="020F0502020204030204" pitchFamily="34" charset="0"/>
            </a:endParaRPr>
          </a:p>
        </p:txBody>
      </p:sp>
      <p:sp>
        <p:nvSpPr>
          <p:cNvPr id="5" name="TextBox 4">
            <a:extLst>
              <a:ext uri="{FF2B5EF4-FFF2-40B4-BE49-F238E27FC236}">
                <a16:creationId xmlns:a16="http://schemas.microsoft.com/office/drawing/2014/main" id="{BC714AFE-6A97-4A74-97E6-F11FABCDB319}"/>
              </a:ext>
            </a:extLst>
          </p:cNvPr>
          <p:cNvSpPr txBox="1"/>
          <p:nvPr/>
        </p:nvSpPr>
        <p:spPr>
          <a:xfrm>
            <a:off x="6586545" y="4822105"/>
            <a:ext cx="2582758" cy="230832"/>
          </a:xfrm>
          <a:prstGeom prst="rect">
            <a:avLst/>
          </a:prstGeom>
          <a:noFill/>
        </p:spPr>
        <p:txBody>
          <a:bodyPr wrap="none" rtlCol="0">
            <a:spAutoFit/>
          </a:bodyPr>
          <a:lstStyle/>
          <a:p>
            <a:r>
              <a:rPr lang="en-US" sz="900">
                <a:solidFill>
                  <a:srgbClr val="000000"/>
                </a:solidFill>
                <a:latin typeface="Calibri" panose="020F0502020204030204" pitchFamily="34" charset="0"/>
                <a:cs typeface="Calibri" panose="020F0502020204030204" pitchFamily="34" charset="0"/>
              </a:rPr>
              <a:t>NEEMA, Unpublished Sensitivity Analysis; Toy 2021</a:t>
            </a:r>
          </a:p>
        </p:txBody>
      </p:sp>
      <p:grpSp>
        <p:nvGrpSpPr>
          <p:cNvPr id="3" name="Group 2">
            <a:extLst>
              <a:ext uri="{FF2B5EF4-FFF2-40B4-BE49-F238E27FC236}">
                <a16:creationId xmlns:a16="http://schemas.microsoft.com/office/drawing/2014/main" id="{8E2E51F7-6B98-EB52-BC44-71A777887ED1}"/>
              </a:ext>
              <a:ext uri="{C183D7F6-B498-43B3-948B-1728B52AA6E4}">
                <adec:decorative xmlns:adec="http://schemas.microsoft.com/office/drawing/2017/decorative" val="1"/>
              </a:ext>
            </a:extLst>
          </p:cNvPr>
          <p:cNvGrpSpPr/>
          <p:nvPr/>
        </p:nvGrpSpPr>
        <p:grpSpPr>
          <a:xfrm>
            <a:off x="0" y="1111184"/>
            <a:ext cx="9144001" cy="2560320"/>
            <a:chOff x="0" y="1111184"/>
            <a:chExt cx="9144001" cy="2560320"/>
          </a:xfrm>
        </p:grpSpPr>
        <p:pic>
          <p:nvPicPr>
            <p:cNvPr id="10" name="Picture 9">
              <a:extLst>
                <a:ext uri="{FF2B5EF4-FFF2-40B4-BE49-F238E27FC236}">
                  <a16:creationId xmlns:a16="http://schemas.microsoft.com/office/drawing/2014/main" id="{38138DB3-526A-4123-AC98-A0F75043E63C}"/>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r="27819"/>
            <a:stretch/>
          </p:blipFill>
          <p:spPr>
            <a:xfrm>
              <a:off x="2525487" y="1111365"/>
              <a:ext cx="6618514" cy="2559958"/>
            </a:xfrm>
            <a:prstGeom prst="rect">
              <a:avLst/>
            </a:prstGeom>
          </p:spPr>
        </p:pic>
        <p:sp>
          <p:nvSpPr>
            <p:cNvPr id="11" name="Rectangle 10">
              <a:extLst>
                <a:ext uri="{FF2B5EF4-FFF2-40B4-BE49-F238E27FC236}">
                  <a16:creationId xmlns:a16="http://schemas.microsoft.com/office/drawing/2014/main" id="{F460ED8D-6B26-45FA-87C8-373F80183388}"/>
                </a:ext>
                <a:ext uri="{C183D7F6-B498-43B3-948B-1728B52AA6E4}">
                  <adec:decorative xmlns:adec="http://schemas.microsoft.com/office/drawing/2017/decorative" val="1"/>
                </a:ext>
              </a:extLst>
            </p:cNvPr>
            <p:cNvSpPr/>
            <p:nvPr/>
          </p:nvSpPr>
          <p:spPr>
            <a:xfrm>
              <a:off x="0" y="1111184"/>
              <a:ext cx="3222171" cy="2560320"/>
            </a:xfrm>
            <a:prstGeom prst="rect">
              <a:avLst/>
            </a:prstGeom>
            <a:solidFill>
              <a:srgbClr val="1433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2636209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6883C-A637-49FF-9A45-821BE294CF89}"/>
              </a:ext>
            </a:extLst>
          </p:cNvPr>
          <p:cNvSpPr>
            <a:spLocks noGrp="1"/>
          </p:cNvSpPr>
          <p:nvPr>
            <p:ph type="title"/>
          </p:nvPr>
        </p:nvSpPr>
        <p:spPr/>
        <p:txBody>
          <a:bodyPr/>
          <a:lstStyle/>
          <a:p>
            <a:r>
              <a:rPr lang="en-US" sz="2800" dirty="0">
                <a:effectLst/>
                <a:ea typeface="DengXian" panose="02010600030101010101" pitchFamily="2" charset="-122"/>
                <a:cs typeface="Calibri" panose="020F0502020204030204" pitchFamily="34" charset="0"/>
              </a:rPr>
              <a:t>Compared with current practice, universal screening of adults aged 18-79 years would avert </a:t>
            </a:r>
            <a:endParaRPr lang="en-US" dirty="0">
              <a:cs typeface="Calibri" panose="020F0502020204030204" pitchFamily="34" charset="0"/>
            </a:endParaRPr>
          </a:p>
        </p:txBody>
      </p:sp>
      <p:pic>
        <p:nvPicPr>
          <p:cNvPr id="10" name="Picture 9">
            <a:extLst>
              <a:ext uri="{FF2B5EF4-FFF2-40B4-BE49-F238E27FC236}">
                <a16:creationId xmlns:a16="http://schemas.microsoft.com/office/drawing/2014/main" id="{38138DB3-526A-4123-AC98-A0F75043E63C}"/>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r="27819"/>
          <a:stretch/>
        </p:blipFill>
        <p:spPr>
          <a:xfrm>
            <a:off x="2525487" y="1111365"/>
            <a:ext cx="6618514" cy="2559958"/>
          </a:xfrm>
          <a:prstGeom prst="rect">
            <a:avLst/>
          </a:prstGeom>
        </p:spPr>
      </p:pic>
      <p:sp>
        <p:nvSpPr>
          <p:cNvPr id="11" name="Rectangle 10">
            <a:extLst>
              <a:ext uri="{FF2B5EF4-FFF2-40B4-BE49-F238E27FC236}">
                <a16:creationId xmlns:a16="http://schemas.microsoft.com/office/drawing/2014/main" id="{F460ED8D-6B26-45FA-87C8-373F80183388}"/>
              </a:ext>
              <a:ext uri="{C183D7F6-B498-43B3-948B-1728B52AA6E4}">
                <adec:decorative xmlns:adec="http://schemas.microsoft.com/office/drawing/2017/decorative" val="1"/>
              </a:ext>
            </a:extLst>
          </p:cNvPr>
          <p:cNvSpPr/>
          <p:nvPr/>
        </p:nvSpPr>
        <p:spPr>
          <a:xfrm>
            <a:off x="0" y="1111184"/>
            <a:ext cx="3222171" cy="2560320"/>
          </a:xfrm>
          <a:prstGeom prst="rect">
            <a:avLst/>
          </a:prstGeom>
          <a:solidFill>
            <a:srgbClr val="1433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7">
            <a:extLst>
              <a:ext uri="{FF2B5EF4-FFF2-40B4-BE49-F238E27FC236}">
                <a16:creationId xmlns:a16="http://schemas.microsoft.com/office/drawing/2014/main" id="{B1AE4344-3EAA-40B5-B852-5B80322B3868}"/>
              </a:ext>
            </a:extLst>
          </p:cNvPr>
          <p:cNvSpPr>
            <a:spLocks noGrp="1"/>
          </p:cNvSpPr>
          <p:nvPr>
            <p:ph type="body" sz="quarter" idx="10"/>
          </p:nvPr>
        </p:nvSpPr>
        <p:spPr/>
        <p:txBody>
          <a:bodyPr/>
          <a:lstStyle/>
          <a:p>
            <a:pPr>
              <a:buClr>
                <a:schemeClr val="bg2"/>
              </a:buClr>
            </a:pPr>
            <a:r>
              <a:rPr lang="en-US" sz="2400" dirty="0">
                <a:solidFill>
                  <a:schemeClr val="bg2"/>
                </a:solidFill>
                <a:effectLst/>
                <a:ea typeface="DengXian" panose="02010600030101010101" pitchFamily="2" charset="-122"/>
                <a:cs typeface="Calibri" panose="020F0502020204030204" pitchFamily="34" charset="0"/>
              </a:rPr>
              <a:t>7 cases of compensated cirrhosis</a:t>
            </a:r>
            <a:r>
              <a:rPr lang="en-US" sz="1600" dirty="0">
                <a:solidFill>
                  <a:schemeClr val="bg2"/>
                </a:solidFill>
                <a:effectLst/>
                <a:ea typeface="DengXian" panose="02010600030101010101" pitchFamily="2" charset="-122"/>
                <a:cs typeface="Calibri" panose="020F0502020204030204" pitchFamily="34" charset="0"/>
              </a:rPr>
              <a:t>*</a:t>
            </a:r>
            <a:endParaRPr lang="en-US" sz="2400" dirty="0">
              <a:solidFill>
                <a:schemeClr val="bg2"/>
              </a:solidFill>
              <a:effectLst/>
              <a:ea typeface="DengXian" panose="02010600030101010101" pitchFamily="2" charset="-122"/>
              <a:cs typeface="Calibri" panose="020F0502020204030204" pitchFamily="34" charset="0"/>
            </a:endParaRPr>
          </a:p>
          <a:p>
            <a:pPr>
              <a:buClr>
                <a:schemeClr val="bg2"/>
              </a:buClr>
            </a:pPr>
            <a:r>
              <a:rPr lang="en-US" sz="2400" dirty="0">
                <a:solidFill>
                  <a:schemeClr val="bg2"/>
                </a:solidFill>
                <a:effectLst/>
                <a:ea typeface="DengXian" panose="02010600030101010101" pitchFamily="2" charset="-122"/>
                <a:cs typeface="Calibri" panose="020F0502020204030204" pitchFamily="34" charset="0"/>
              </a:rPr>
              <a:t>3 cases of decompensated cirrhosis</a:t>
            </a:r>
            <a:r>
              <a:rPr lang="en-US" sz="1600" dirty="0">
                <a:solidFill>
                  <a:schemeClr val="bg2"/>
                </a:solidFill>
                <a:effectLst/>
                <a:ea typeface="DengXian" panose="02010600030101010101" pitchFamily="2" charset="-122"/>
                <a:cs typeface="Calibri" panose="020F0502020204030204" pitchFamily="34" charset="0"/>
              </a:rPr>
              <a:t>*</a:t>
            </a:r>
            <a:endParaRPr lang="en-US" sz="2400" dirty="0">
              <a:solidFill>
                <a:schemeClr val="bg2"/>
              </a:solidFill>
              <a:effectLst/>
              <a:ea typeface="DengXian" panose="02010600030101010101" pitchFamily="2" charset="-122"/>
              <a:cs typeface="Calibri" panose="020F0502020204030204" pitchFamily="34" charset="0"/>
            </a:endParaRPr>
          </a:p>
          <a:p>
            <a:pPr>
              <a:buClr>
                <a:schemeClr val="bg2"/>
              </a:buClr>
            </a:pPr>
            <a:r>
              <a:rPr lang="en-US" sz="2400" dirty="0">
                <a:solidFill>
                  <a:schemeClr val="bg2"/>
                </a:solidFill>
                <a:effectLst/>
                <a:ea typeface="DengXian" panose="02010600030101010101" pitchFamily="2" charset="-122"/>
                <a:cs typeface="Calibri" panose="020F0502020204030204" pitchFamily="34" charset="0"/>
              </a:rPr>
              <a:t>5 cases of hepatocellular carcinoma</a:t>
            </a:r>
            <a:r>
              <a:rPr lang="en-US" sz="1600" dirty="0">
                <a:solidFill>
                  <a:schemeClr val="bg2"/>
                </a:solidFill>
                <a:effectLst/>
                <a:ea typeface="DengXian" panose="02010600030101010101" pitchFamily="2" charset="-122"/>
                <a:cs typeface="Calibri" panose="020F0502020204030204" pitchFamily="34" charset="0"/>
              </a:rPr>
              <a:t>*</a:t>
            </a:r>
          </a:p>
          <a:p>
            <a:pPr>
              <a:buClr>
                <a:schemeClr val="bg2"/>
              </a:buClr>
            </a:pPr>
            <a:r>
              <a:rPr lang="en-US" sz="2400" dirty="0">
                <a:solidFill>
                  <a:schemeClr val="bg2"/>
                </a:solidFill>
                <a:effectLst/>
                <a:ea typeface="DengXian" panose="02010600030101010101" pitchFamily="2" charset="-122"/>
                <a:cs typeface="Calibri" panose="020F0502020204030204" pitchFamily="34" charset="0"/>
              </a:rPr>
              <a:t>2 liver transplants</a:t>
            </a:r>
            <a:r>
              <a:rPr lang="en-US" sz="1600" dirty="0">
                <a:solidFill>
                  <a:schemeClr val="bg2"/>
                </a:solidFill>
                <a:effectLst/>
                <a:ea typeface="DengXian" panose="02010600030101010101" pitchFamily="2" charset="-122"/>
                <a:cs typeface="Calibri" panose="020F0502020204030204" pitchFamily="34" charset="0"/>
              </a:rPr>
              <a:t>*</a:t>
            </a:r>
          </a:p>
          <a:p>
            <a:pPr>
              <a:buClr>
                <a:schemeClr val="bg2"/>
              </a:buClr>
            </a:pPr>
            <a:r>
              <a:rPr lang="en-US" sz="2400" dirty="0">
                <a:solidFill>
                  <a:schemeClr val="bg2"/>
                </a:solidFill>
                <a:effectLst/>
                <a:ea typeface="DengXian" panose="02010600030101010101" pitchFamily="2" charset="-122"/>
                <a:cs typeface="Calibri" panose="020F0502020204030204" pitchFamily="34" charset="0"/>
              </a:rPr>
              <a:t>10 hepatitis B related deaths</a:t>
            </a:r>
            <a:r>
              <a:rPr lang="en-US" sz="1600" dirty="0">
                <a:solidFill>
                  <a:schemeClr val="bg2"/>
                </a:solidFill>
                <a:effectLst/>
                <a:ea typeface="DengXian" panose="02010600030101010101" pitchFamily="2" charset="-122"/>
                <a:cs typeface="Calibri" panose="020F0502020204030204" pitchFamily="34" charset="0"/>
              </a:rPr>
              <a:t>*</a:t>
            </a:r>
            <a:r>
              <a:rPr lang="en-US" sz="2400" dirty="0">
                <a:solidFill>
                  <a:schemeClr val="bg2"/>
                </a:solidFill>
                <a:effectLst/>
                <a:ea typeface="DengXian" panose="02010600030101010101" pitchFamily="2" charset="-122"/>
                <a:cs typeface="Calibri" panose="020F0502020204030204" pitchFamily="34" charset="0"/>
              </a:rPr>
              <a:t> </a:t>
            </a:r>
          </a:p>
          <a:p>
            <a:endParaRPr lang="en-US" sz="2400" dirty="0">
              <a:effectLst/>
              <a:ea typeface="DengXian" panose="02010600030101010101" pitchFamily="2" charset="-122"/>
              <a:cs typeface="Calibri" panose="020F0502020204030204" pitchFamily="34" charset="0"/>
            </a:endParaRPr>
          </a:p>
          <a:p>
            <a:pPr marL="0" indent="0">
              <a:buNone/>
            </a:pPr>
            <a:r>
              <a:rPr lang="en-US" sz="2800" dirty="0">
                <a:effectLst/>
                <a:ea typeface="DengXian" panose="02010600030101010101" pitchFamily="2" charset="-122"/>
                <a:cs typeface="Calibri" panose="020F0502020204030204" pitchFamily="34" charset="0"/>
              </a:rPr>
              <a:t>at a savings of $200,334 per 100,000 adults screened.</a:t>
            </a:r>
            <a:endParaRPr lang="en-US" sz="2800" dirty="0"/>
          </a:p>
        </p:txBody>
      </p:sp>
      <p:sp>
        <p:nvSpPr>
          <p:cNvPr id="3" name="TextBox 2">
            <a:extLst>
              <a:ext uri="{FF2B5EF4-FFF2-40B4-BE49-F238E27FC236}">
                <a16:creationId xmlns:a16="http://schemas.microsoft.com/office/drawing/2014/main" id="{3C75A52F-F44E-46E7-B635-514D0BAA7428}"/>
              </a:ext>
            </a:extLst>
          </p:cNvPr>
          <p:cNvSpPr txBox="1"/>
          <p:nvPr/>
        </p:nvSpPr>
        <p:spPr>
          <a:xfrm>
            <a:off x="0" y="4822105"/>
            <a:ext cx="2037289" cy="276999"/>
          </a:xfrm>
          <a:prstGeom prst="rect">
            <a:avLst/>
          </a:prstGeom>
          <a:noFill/>
        </p:spPr>
        <p:txBody>
          <a:bodyPr wrap="none" rtlCol="0">
            <a:spAutoFit/>
          </a:bodyPr>
          <a:lstStyle/>
          <a:p>
            <a:r>
              <a:rPr lang="en-US" sz="1200">
                <a:solidFill>
                  <a:srgbClr val="000000"/>
                </a:solidFill>
                <a:latin typeface="Calibri" panose="020F0502020204030204" pitchFamily="34" charset="0"/>
              </a:rPr>
              <a:t>*per 100,000 adults screened</a:t>
            </a:r>
          </a:p>
        </p:txBody>
      </p:sp>
      <p:sp>
        <p:nvSpPr>
          <p:cNvPr id="5" name="TextBox 4">
            <a:extLst>
              <a:ext uri="{FF2B5EF4-FFF2-40B4-BE49-F238E27FC236}">
                <a16:creationId xmlns:a16="http://schemas.microsoft.com/office/drawing/2014/main" id="{BC714AFE-6A97-4A74-97E6-F11FABCDB319}"/>
              </a:ext>
            </a:extLst>
          </p:cNvPr>
          <p:cNvSpPr txBox="1"/>
          <p:nvPr/>
        </p:nvSpPr>
        <p:spPr>
          <a:xfrm>
            <a:off x="6586545" y="4822105"/>
            <a:ext cx="2582758" cy="230832"/>
          </a:xfrm>
          <a:prstGeom prst="rect">
            <a:avLst/>
          </a:prstGeom>
          <a:noFill/>
        </p:spPr>
        <p:txBody>
          <a:bodyPr wrap="none" rtlCol="0">
            <a:spAutoFit/>
          </a:bodyPr>
          <a:lstStyle/>
          <a:p>
            <a:r>
              <a:rPr lang="en-US" sz="900">
                <a:solidFill>
                  <a:srgbClr val="000000"/>
                </a:solidFill>
                <a:latin typeface="Calibri" panose="020F0502020204030204" pitchFamily="34" charset="0"/>
                <a:cs typeface="Calibri" panose="020F0502020204030204" pitchFamily="34" charset="0"/>
              </a:rPr>
              <a:t>NEEMA, Unpublished Sensitivity Analysis; Toy 2021</a:t>
            </a:r>
          </a:p>
        </p:txBody>
      </p:sp>
    </p:spTree>
    <p:extLst>
      <p:ext uri="{BB962C8B-B14F-4D97-AF65-F5344CB8AC3E}">
        <p14:creationId xmlns:p14="http://schemas.microsoft.com/office/powerpoint/2010/main" val="15628336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84A5F81-362A-40DF-B40C-504D666F4B91}"/>
              </a:ext>
            </a:extLst>
          </p:cNvPr>
          <p:cNvSpPr>
            <a:spLocks noGrp="1"/>
          </p:cNvSpPr>
          <p:nvPr>
            <p:ph type="title"/>
          </p:nvPr>
        </p:nvSpPr>
        <p:spPr>
          <a:xfrm>
            <a:off x="457200" y="205979"/>
            <a:ext cx="8229600" cy="857250"/>
          </a:xfrm>
        </p:spPr>
        <p:txBody>
          <a:bodyPr/>
          <a:lstStyle/>
          <a:p>
            <a:r>
              <a:rPr lang="en-US" dirty="0">
                <a:solidFill>
                  <a:srgbClr val="007889"/>
                </a:solidFill>
              </a:rPr>
              <a:t>Triple panel screening remains cost effective if HBV infection prevalence is above 0.15%.</a:t>
            </a:r>
            <a:endParaRPr lang="en-US" dirty="0"/>
          </a:p>
        </p:txBody>
      </p:sp>
    </p:spTree>
    <p:extLst>
      <p:ext uri="{BB962C8B-B14F-4D97-AF65-F5344CB8AC3E}">
        <p14:creationId xmlns:p14="http://schemas.microsoft.com/office/powerpoint/2010/main" val="17164941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84A5F81-362A-40DF-B40C-504D666F4B91}"/>
              </a:ext>
            </a:extLst>
          </p:cNvPr>
          <p:cNvSpPr>
            <a:spLocks noGrp="1"/>
          </p:cNvSpPr>
          <p:nvPr>
            <p:ph type="title"/>
          </p:nvPr>
        </p:nvSpPr>
        <p:spPr>
          <a:xfrm>
            <a:off x="457200" y="205979"/>
            <a:ext cx="8229600" cy="857250"/>
          </a:xfrm>
        </p:spPr>
        <p:txBody>
          <a:bodyPr/>
          <a:lstStyle/>
          <a:p>
            <a:r>
              <a:rPr lang="en-US" dirty="0">
                <a:solidFill>
                  <a:srgbClr val="007889"/>
                </a:solidFill>
              </a:rPr>
              <a:t>Triple panel screening remains cost effective if HBV infection prevalence is above 0.15%.  </a:t>
            </a:r>
            <a:endParaRPr lang="en-US" dirty="0"/>
          </a:p>
        </p:txBody>
      </p:sp>
      <p:graphicFrame>
        <p:nvGraphicFramePr>
          <p:cNvPr id="4" name="Chart 3" descr="Line graph with source of data on x-axis and prevalence percentage on y-axis ">
            <a:extLst>
              <a:ext uri="{FF2B5EF4-FFF2-40B4-BE49-F238E27FC236}">
                <a16:creationId xmlns:a16="http://schemas.microsoft.com/office/drawing/2014/main" id="{6B92B58E-F26B-42DA-B9BF-F533D88C90E7}"/>
              </a:ext>
            </a:extLst>
          </p:cNvPr>
          <p:cNvGraphicFramePr/>
          <p:nvPr>
            <p:extLst>
              <p:ext uri="{D42A27DB-BD31-4B8C-83A1-F6EECF244321}">
                <p14:modId xmlns:p14="http://schemas.microsoft.com/office/powerpoint/2010/main" val="1494796579"/>
              </p:ext>
            </p:extLst>
          </p:nvPr>
        </p:nvGraphicFramePr>
        <p:xfrm>
          <a:off x="1488007" y="1005250"/>
          <a:ext cx="5918421" cy="3932271"/>
        </p:xfrm>
        <a:graphic>
          <a:graphicData uri="http://schemas.openxmlformats.org/drawingml/2006/chart">
            <c:chart xmlns:c="http://schemas.openxmlformats.org/drawingml/2006/chart" xmlns:r="http://schemas.openxmlformats.org/officeDocument/2006/relationships" r:id="rId3"/>
          </a:graphicData>
        </a:graphic>
      </p:graphicFrame>
      <p:cxnSp>
        <p:nvCxnSpPr>
          <p:cNvPr id="10" name="Straight Connector 9">
            <a:extLst>
              <a:ext uri="{FF2B5EF4-FFF2-40B4-BE49-F238E27FC236}">
                <a16:creationId xmlns:a16="http://schemas.microsoft.com/office/drawing/2014/main" id="{29034572-FFC1-497D-B41B-CF831D7D6A15}"/>
              </a:ext>
              <a:ext uri="{C183D7F6-B498-43B3-948B-1728B52AA6E4}">
                <adec:decorative xmlns:adec="http://schemas.microsoft.com/office/drawing/2017/decorative" val="1"/>
              </a:ext>
            </a:extLst>
          </p:cNvPr>
          <p:cNvCxnSpPr>
            <a:cxnSpLocks/>
          </p:cNvCxnSpPr>
          <p:nvPr/>
        </p:nvCxnSpPr>
        <p:spPr>
          <a:xfrm>
            <a:off x="2218414" y="3935186"/>
            <a:ext cx="5057384" cy="0"/>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D1EF5DBA-0E98-4BFF-9789-3A2D731704EF}"/>
              </a:ext>
            </a:extLst>
          </p:cNvPr>
          <p:cNvSpPr txBox="1"/>
          <p:nvPr/>
        </p:nvSpPr>
        <p:spPr>
          <a:xfrm>
            <a:off x="3073106" y="3442320"/>
            <a:ext cx="758541" cy="369332"/>
          </a:xfrm>
          <a:prstGeom prst="rect">
            <a:avLst/>
          </a:prstGeom>
          <a:noFill/>
        </p:spPr>
        <p:txBody>
          <a:bodyPr wrap="none" rtlCol="0">
            <a:spAutoFit/>
          </a:bodyPr>
          <a:lstStyle/>
          <a:p>
            <a:r>
              <a:rPr lang="en-US">
                <a:solidFill>
                  <a:srgbClr val="000000"/>
                </a:solidFill>
                <a:latin typeface="Calibri" panose="020F0502020204030204" pitchFamily="34" charset="0"/>
              </a:rPr>
              <a:t>0.40%</a:t>
            </a:r>
          </a:p>
        </p:txBody>
      </p:sp>
      <p:sp>
        <p:nvSpPr>
          <p:cNvPr id="7" name="TextBox 6">
            <a:extLst>
              <a:ext uri="{FF2B5EF4-FFF2-40B4-BE49-F238E27FC236}">
                <a16:creationId xmlns:a16="http://schemas.microsoft.com/office/drawing/2014/main" id="{A355356A-5D2C-4375-9A51-733A2B10962B}"/>
              </a:ext>
            </a:extLst>
          </p:cNvPr>
          <p:cNvSpPr txBox="1"/>
          <p:nvPr/>
        </p:nvSpPr>
        <p:spPr>
          <a:xfrm>
            <a:off x="4855384" y="3490245"/>
            <a:ext cx="758541" cy="369332"/>
          </a:xfrm>
          <a:prstGeom prst="rect">
            <a:avLst/>
          </a:prstGeom>
          <a:noFill/>
        </p:spPr>
        <p:txBody>
          <a:bodyPr wrap="none" rtlCol="0">
            <a:spAutoFit/>
          </a:bodyPr>
          <a:lstStyle/>
          <a:p>
            <a:r>
              <a:rPr lang="en-US">
                <a:solidFill>
                  <a:srgbClr val="000000"/>
                </a:solidFill>
                <a:latin typeface="Calibri" panose="020F0502020204030204" pitchFamily="34" charset="0"/>
              </a:rPr>
              <a:t>0.38%</a:t>
            </a:r>
          </a:p>
        </p:txBody>
      </p:sp>
      <p:sp>
        <p:nvSpPr>
          <p:cNvPr id="8" name="TextBox 7">
            <a:extLst>
              <a:ext uri="{FF2B5EF4-FFF2-40B4-BE49-F238E27FC236}">
                <a16:creationId xmlns:a16="http://schemas.microsoft.com/office/drawing/2014/main" id="{5BBBFDD5-2D91-4659-8ED4-CE0C3FC78B67}"/>
              </a:ext>
            </a:extLst>
          </p:cNvPr>
          <p:cNvSpPr txBox="1"/>
          <p:nvPr/>
        </p:nvSpPr>
        <p:spPr>
          <a:xfrm>
            <a:off x="6517257" y="3516372"/>
            <a:ext cx="758541" cy="369332"/>
          </a:xfrm>
          <a:prstGeom prst="rect">
            <a:avLst/>
          </a:prstGeom>
          <a:noFill/>
        </p:spPr>
        <p:txBody>
          <a:bodyPr wrap="none" rtlCol="0">
            <a:spAutoFit/>
          </a:bodyPr>
          <a:lstStyle/>
          <a:p>
            <a:r>
              <a:rPr lang="en-US">
                <a:solidFill>
                  <a:srgbClr val="000000"/>
                </a:solidFill>
                <a:latin typeface="Calibri" panose="020F0502020204030204" pitchFamily="34" charset="0"/>
              </a:rPr>
              <a:t>0.36%</a:t>
            </a:r>
          </a:p>
        </p:txBody>
      </p:sp>
    </p:spTree>
    <p:extLst>
      <p:ext uri="{BB962C8B-B14F-4D97-AF65-F5344CB8AC3E}">
        <p14:creationId xmlns:p14="http://schemas.microsoft.com/office/powerpoint/2010/main" val="30089549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84A5F81-362A-40DF-B40C-504D666F4B91}"/>
              </a:ext>
            </a:extLst>
          </p:cNvPr>
          <p:cNvSpPr>
            <a:spLocks noGrp="1"/>
          </p:cNvSpPr>
          <p:nvPr>
            <p:ph type="title"/>
          </p:nvPr>
        </p:nvSpPr>
        <p:spPr>
          <a:xfrm>
            <a:off x="457200" y="205979"/>
            <a:ext cx="8229600" cy="857250"/>
          </a:xfrm>
        </p:spPr>
        <p:txBody>
          <a:bodyPr/>
          <a:lstStyle/>
          <a:p>
            <a:r>
              <a:rPr lang="en-US" dirty="0"/>
              <a:t>The median prevalence of history of HBV infection (anti-HBc+) in the general population was 6.2%.</a:t>
            </a:r>
          </a:p>
        </p:txBody>
      </p:sp>
      <p:graphicFrame>
        <p:nvGraphicFramePr>
          <p:cNvPr id="4" name="Chart 3" descr="Line graph with data from review of 50 states on x-axis and prevalence percentage on y-axis ">
            <a:extLst>
              <a:ext uri="{FF2B5EF4-FFF2-40B4-BE49-F238E27FC236}">
                <a16:creationId xmlns:a16="http://schemas.microsoft.com/office/drawing/2014/main" id="{6B92B58E-F26B-42DA-B9BF-F533D88C90E7}"/>
              </a:ext>
            </a:extLst>
          </p:cNvPr>
          <p:cNvGraphicFramePr/>
          <p:nvPr>
            <p:extLst>
              <p:ext uri="{D42A27DB-BD31-4B8C-83A1-F6EECF244321}">
                <p14:modId xmlns:p14="http://schemas.microsoft.com/office/powerpoint/2010/main" val="3589014369"/>
              </p:ext>
            </p:extLst>
          </p:nvPr>
        </p:nvGraphicFramePr>
        <p:xfrm>
          <a:off x="1524000" y="1005249"/>
          <a:ext cx="5918421" cy="3932271"/>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D1EF5DBA-0E98-4BFF-9789-3A2D731704EF}"/>
              </a:ext>
            </a:extLst>
          </p:cNvPr>
          <p:cNvSpPr txBox="1"/>
          <p:nvPr/>
        </p:nvSpPr>
        <p:spPr>
          <a:xfrm>
            <a:off x="4816770" y="2895450"/>
            <a:ext cx="641522" cy="369332"/>
          </a:xfrm>
          <a:prstGeom prst="rect">
            <a:avLst/>
          </a:prstGeom>
          <a:noFill/>
        </p:spPr>
        <p:txBody>
          <a:bodyPr wrap="none" rtlCol="0">
            <a:spAutoFit/>
          </a:bodyPr>
          <a:lstStyle/>
          <a:p>
            <a:r>
              <a:rPr lang="en-US">
                <a:solidFill>
                  <a:srgbClr val="000000"/>
                </a:solidFill>
                <a:latin typeface="Calibri" panose="020F0502020204030204" pitchFamily="34" charset="0"/>
              </a:rPr>
              <a:t>6.2%</a:t>
            </a:r>
          </a:p>
        </p:txBody>
      </p:sp>
    </p:spTree>
    <p:extLst>
      <p:ext uri="{BB962C8B-B14F-4D97-AF65-F5344CB8AC3E}">
        <p14:creationId xmlns:p14="http://schemas.microsoft.com/office/powerpoint/2010/main" val="32020309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4D65B309-E55F-AE81-C7EA-A67297C3D51E}"/>
              </a:ext>
            </a:extLst>
          </p:cNvPr>
          <p:cNvSpPr>
            <a:spLocks noGrp="1"/>
          </p:cNvSpPr>
          <p:nvPr>
            <p:ph type="title"/>
          </p:nvPr>
        </p:nvSpPr>
        <p:spPr/>
        <p:txBody>
          <a:bodyPr/>
          <a:lstStyle/>
          <a:p>
            <a:r>
              <a:rPr lang="en-US" dirty="0">
                <a:solidFill>
                  <a:schemeClr val="bg2"/>
                </a:solidFill>
              </a:rPr>
              <a:t>Recommendation language</a:t>
            </a:r>
          </a:p>
        </p:txBody>
      </p:sp>
      <p:sp>
        <p:nvSpPr>
          <p:cNvPr id="6" name="Title 1" hidden="1">
            <a:extLst>
              <a:ext uri="{FF2B5EF4-FFF2-40B4-BE49-F238E27FC236}">
                <a16:creationId xmlns:a16="http://schemas.microsoft.com/office/drawing/2014/main" id="{A52E3ABB-D7C4-68B3-9DD4-338AC0F2E803}"/>
              </a:ext>
            </a:extLst>
          </p:cNvPr>
          <p:cNvSpPr>
            <a:spLocks noGrp="1"/>
          </p:cNvSpPr>
          <p:nvPr/>
        </p:nvSpPr>
        <p:spPr>
          <a:xfrm>
            <a:off x="742951" y="3636073"/>
            <a:ext cx="8294913" cy="871538"/>
          </a:xfrm>
          <a:prstGeom prst="rect">
            <a:avLst/>
          </a:prstGeom>
        </p:spPr>
        <p:txBody>
          <a:bodyPr anchor="b"/>
          <a:lstStyle>
            <a:lvl1pPr algn="l" rtl="0" eaLnBrk="0" fontAlgn="base" hangingPunct="0">
              <a:spcBef>
                <a:spcPct val="0"/>
              </a:spcBef>
              <a:spcAft>
                <a:spcPct val="0"/>
              </a:spcAft>
              <a:defRPr sz="3600" b="1" kern="1200" baseline="0">
                <a:solidFill>
                  <a:schemeClr val="bg2"/>
                </a:solidFill>
                <a:effectLst/>
                <a:latin typeface="Calibri" pitchFamily="34" charset="0"/>
                <a:ea typeface="+mj-ea"/>
                <a:cs typeface="+mj-cs"/>
              </a:defRPr>
            </a:lvl1pPr>
            <a:lvl2pPr algn="ctr" rtl="0" eaLnBrk="0" fontAlgn="base" hangingPunct="0">
              <a:spcBef>
                <a:spcPct val="0"/>
              </a:spcBef>
              <a:spcAft>
                <a:spcPct val="0"/>
              </a:spcAft>
              <a:defRPr sz="4400">
                <a:solidFill>
                  <a:schemeClr val="tx1"/>
                </a:solidFill>
                <a:latin typeface="Myriad Web Pro" panose="020B0503030403020204" pitchFamily="34" charset="0"/>
              </a:defRPr>
            </a:lvl2pPr>
            <a:lvl3pPr algn="ctr" rtl="0" eaLnBrk="0" fontAlgn="base" hangingPunct="0">
              <a:spcBef>
                <a:spcPct val="0"/>
              </a:spcBef>
              <a:spcAft>
                <a:spcPct val="0"/>
              </a:spcAft>
              <a:defRPr sz="4400">
                <a:solidFill>
                  <a:schemeClr val="tx1"/>
                </a:solidFill>
                <a:latin typeface="Myriad Web Pro" panose="020B0503030403020204" pitchFamily="34" charset="0"/>
              </a:defRPr>
            </a:lvl3pPr>
            <a:lvl4pPr algn="ctr" rtl="0" eaLnBrk="0" fontAlgn="base" hangingPunct="0">
              <a:spcBef>
                <a:spcPct val="0"/>
              </a:spcBef>
              <a:spcAft>
                <a:spcPct val="0"/>
              </a:spcAft>
              <a:defRPr sz="4400">
                <a:solidFill>
                  <a:schemeClr val="tx1"/>
                </a:solidFill>
                <a:latin typeface="Myriad Web Pro" panose="020B0503030403020204" pitchFamily="34" charset="0"/>
              </a:defRPr>
            </a:lvl4pPr>
            <a:lvl5pPr algn="ctr" rtl="0" eaLnBrk="0" fontAlgn="base" hangingPunct="0">
              <a:spcBef>
                <a:spcPct val="0"/>
              </a:spcBef>
              <a:spcAft>
                <a:spcPct val="0"/>
              </a:spcAft>
              <a:defRPr sz="4400">
                <a:solidFill>
                  <a:schemeClr val="tx1"/>
                </a:solidFill>
                <a:latin typeface="Myriad Web Pro" panose="020B0503030403020204" pitchFamily="34" charset="0"/>
              </a:defRPr>
            </a:lvl5pPr>
            <a:lvl6pPr marL="457200" algn="ctr" rtl="0" fontAlgn="base">
              <a:spcBef>
                <a:spcPct val="0"/>
              </a:spcBef>
              <a:spcAft>
                <a:spcPct val="0"/>
              </a:spcAft>
              <a:defRPr sz="4400">
                <a:solidFill>
                  <a:schemeClr val="tx1"/>
                </a:solidFill>
                <a:latin typeface="Myriad Web Pro" panose="020B0503030403020204" pitchFamily="34" charset="0"/>
              </a:defRPr>
            </a:lvl6pPr>
            <a:lvl7pPr marL="914400" algn="ctr" rtl="0" fontAlgn="base">
              <a:spcBef>
                <a:spcPct val="0"/>
              </a:spcBef>
              <a:spcAft>
                <a:spcPct val="0"/>
              </a:spcAft>
              <a:defRPr sz="4400">
                <a:solidFill>
                  <a:schemeClr val="tx1"/>
                </a:solidFill>
                <a:latin typeface="Myriad Web Pro" panose="020B0503030403020204" pitchFamily="34" charset="0"/>
              </a:defRPr>
            </a:lvl7pPr>
            <a:lvl8pPr marL="1371600" algn="ctr" rtl="0" fontAlgn="base">
              <a:spcBef>
                <a:spcPct val="0"/>
              </a:spcBef>
              <a:spcAft>
                <a:spcPct val="0"/>
              </a:spcAft>
              <a:defRPr sz="4400">
                <a:solidFill>
                  <a:schemeClr val="tx1"/>
                </a:solidFill>
                <a:latin typeface="Myriad Web Pro" panose="020B0503030403020204" pitchFamily="34" charset="0"/>
              </a:defRPr>
            </a:lvl8pPr>
            <a:lvl9pPr marL="1828800" algn="ctr" rtl="0" fontAlgn="base">
              <a:spcBef>
                <a:spcPct val="0"/>
              </a:spcBef>
              <a:spcAft>
                <a:spcPct val="0"/>
              </a:spcAft>
              <a:defRPr sz="4400">
                <a:solidFill>
                  <a:schemeClr val="tx1"/>
                </a:solidFill>
                <a:latin typeface="Myriad Web Pro" panose="020B0503030403020204" pitchFamily="34" charset="0"/>
              </a:defRPr>
            </a:lvl9pPr>
          </a:lstStyle>
          <a:p>
            <a:r>
              <a:rPr lang="en-US" sz="3500"/>
              <a:t>Recommendation language </a:t>
            </a:r>
          </a:p>
        </p:txBody>
      </p:sp>
      <p:sp>
        <p:nvSpPr>
          <p:cNvPr id="3" name="Text Placeholder 2">
            <a:extLst>
              <a:ext uri="{FF2B5EF4-FFF2-40B4-BE49-F238E27FC236}">
                <a16:creationId xmlns:a16="http://schemas.microsoft.com/office/drawing/2014/main" id="{11573E19-9F20-A292-84F2-7004B2D670CD}"/>
              </a:ext>
            </a:extLst>
          </p:cNvPr>
          <p:cNvSpPr>
            <a:spLocks noGrp="1"/>
          </p:cNvSpPr>
          <p:nvPr>
            <p:ph type="body" sz="quarter" idx="10"/>
          </p:nvPr>
        </p:nvSpPr>
        <p:spPr>
          <a:xfrm>
            <a:off x="457200" y="1127878"/>
            <a:ext cx="8229600" cy="3341688"/>
          </a:xfrm>
        </p:spPr>
        <p:txBody>
          <a:bodyPr/>
          <a:lstStyle/>
          <a:p>
            <a:pPr marL="0" indent="0">
              <a:buNone/>
            </a:pPr>
            <a:r>
              <a:rPr lang="en-US" sz="3600" dirty="0">
                <a:latin typeface="Calibri"/>
                <a:cs typeface="Calibri"/>
              </a:rPr>
              <a:t>Recommendation language</a:t>
            </a:r>
            <a:endParaRPr lang="en-US" sz="3600" dirty="0">
              <a:cs typeface="Calibri" panose="020F0502020204030204" pitchFamily="34" charset="0"/>
            </a:endParaRPr>
          </a:p>
        </p:txBody>
      </p:sp>
    </p:spTree>
    <p:extLst>
      <p:ext uri="{BB962C8B-B14F-4D97-AF65-F5344CB8AC3E}">
        <p14:creationId xmlns:p14="http://schemas.microsoft.com/office/powerpoint/2010/main" val="13070629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itle 1" descr="Box: NEW: Screening is recommended for all adults aged &gt;18 years at least once in a lifetime ">
            <a:extLst>
              <a:ext uri="{FF2B5EF4-FFF2-40B4-BE49-F238E27FC236}">
                <a16:creationId xmlns:a16="http://schemas.microsoft.com/office/drawing/2014/main" id="{64FE837D-9824-4B44-9F47-9019C926E877}"/>
              </a:ext>
            </a:extLst>
          </p:cNvPr>
          <p:cNvSpPr>
            <a:spLocks noGrp="1"/>
          </p:cNvSpPr>
          <p:nvPr>
            <p:ph type="title"/>
          </p:nvPr>
        </p:nvSpPr>
        <p:spPr>
          <a:xfrm>
            <a:off x="345036" y="3151102"/>
            <a:ext cx="8229600" cy="1737491"/>
          </a:xfrm>
          <a:solidFill>
            <a:srgbClr val="3393A1">
              <a:alpha val="75000"/>
            </a:srgbClr>
          </a:solidFill>
        </p:spPr>
        <p:txBody>
          <a:bodyPr>
            <a:normAutofit fontScale="90000"/>
          </a:bodyPr>
          <a:lstStyle/>
          <a:p>
            <a:pPr algn="ctr">
              <a:lnSpc>
                <a:spcPct val="100000"/>
              </a:lnSpc>
            </a:pPr>
            <a:r>
              <a:rPr lang="en-US" sz="4000" dirty="0">
                <a:solidFill>
                  <a:schemeClr val="bg2"/>
                </a:solidFill>
              </a:rPr>
              <a:t>NEW: Screening is recommended for all adults aged </a:t>
            </a:r>
            <a:r>
              <a:rPr lang="en-US" sz="4000" u="sng" dirty="0">
                <a:solidFill>
                  <a:schemeClr val="bg2"/>
                </a:solidFill>
              </a:rPr>
              <a:t>&gt;</a:t>
            </a:r>
            <a:r>
              <a:rPr lang="en-US" sz="4000" dirty="0">
                <a:solidFill>
                  <a:schemeClr val="bg2"/>
                </a:solidFill>
              </a:rPr>
              <a:t>18 years at least once in a lifetime </a:t>
            </a:r>
            <a:endParaRPr lang="en-US" sz="3100" b="0" dirty="0">
              <a:solidFill>
                <a:schemeClr val="bg2"/>
              </a:solidFill>
            </a:endParaRPr>
          </a:p>
        </p:txBody>
      </p:sp>
    </p:spTree>
    <p:extLst>
      <p:ext uri="{BB962C8B-B14F-4D97-AF65-F5344CB8AC3E}">
        <p14:creationId xmlns:p14="http://schemas.microsoft.com/office/powerpoint/2010/main" val="29710910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49B8BE-EE0F-902A-4CB4-DD2EB42F87A5}"/>
              </a:ext>
            </a:extLst>
          </p:cNvPr>
          <p:cNvSpPr>
            <a:spLocks noGrp="1"/>
          </p:cNvSpPr>
          <p:nvPr>
            <p:ph type="title"/>
          </p:nvPr>
        </p:nvSpPr>
        <p:spPr>
          <a:xfrm>
            <a:off x="424543" y="1152180"/>
            <a:ext cx="8294913" cy="1059851"/>
          </a:xfrm>
        </p:spPr>
        <p:txBody>
          <a:bodyPr lIns="91440" tIns="45720" rIns="91440" bIns="45720" anchor="b"/>
          <a:lstStyle/>
          <a:p>
            <a:pPr algn="ctr"/>
            <a:r>
              <a:rPr lang="en-US">
                <a:latin typeface="Calibri"/>
                <a:cs typeface="Calibri"/>
              </a:rPr>
              <a:t>CDC Recommendations for Hepatitis B Screening and Testing </a:t>
            </a:r>
            <a:endParaRPr lang="en-US"/>
          </a:p>
        </p:txBody>
      </p:sp>
      <p:sp>
        <p:nvSpPr>
          <p:cNvPr id="3" name="Text Placeholder 2">
            <a:extLst>
              <a:ext uri="{FF2B5EF4-FFF2-40B4-BE49-F238E27FC236}">
                <a16:creationId xmlns:a16="http://schemas.microsoft.com/office/drawing/2014/main" id="{E8851D76-F193-377E-3D65-303C470D0FAB}"/>
              </a:ext>
            </a:extLst>
          </p:cNvPr>
          <p:cNvSpPr>
            <a:spLocks noGrp="1"/>
          </p:cNvSpPr>
          <p:nvPr>
            <p:ph type="body" idx="1"/>
          </p:nvPr>
        </p:nvSpPr>
        <p:spPr/>
        <p:txBody>
          <a:bodyPr/>
          <a:lstStyle/>
          <a:p>
            <a:r>
              <a:rPr lang="en-US" b="1"/>
              <a:t>Erin Conners, PhD, MPH</a:t>
            </a:r>
          </a:p>
          <a:p>
            <a:r>
              <a:rPr lang="en-US"/>
              <a:t>Viral Hepatitis Epidemiologist, </a:t>
            </a:r>
          </a:p>
          <a:p>
            <a:r>
              <a:rPr lang="en-US"/>
              <a:t>Guidelines Author </a:t>
            </a:r>
          </a:p>
        </p:txBody>
      </p:sp>
    </p:spTree>
    <p:extLst>
      <p:ext uri="{BB962C8B-B14F-4D97-AF65-F5344CB8AC3E}">
        <p14:creationId xmlns:p14="http://schemas.microsoft.com/office/powerpoint/2010/main" val="11583833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E837D-9824-4B44-9F47-9019C926E877}"/>
              </a:ext>
            </a:extLst>
          </p:cNvPr>
          <p:cNvSpPr>
            <a:spLocks noGrp="1"/>
          </p:cNvSpPr>
          <p:nvPr>
            <p:ph type="title"/>
          </p:nvPr>
        </p:nvSpPr>
        <p:spPr>
          <a:xfrm>
            <a:off x="5029200" y="0"/>
            <a:ext cx="2313709" cy="166254"/>
          </a:xfrm>
        </p:spPr>
        <p:txBody>
          <a:bodyPr/>
          <a:lstStyle/>
          <a:p>
            <a:r>
              <a:rPr lang="en-US" sz="100" dirty="0">
                <a:solidFill>
                  <a:schemeClr val="bg2"/>
                </a:solidFill>
              </a:rPr>
              <a:t>Screening recommendations for pregnant persons</a:t>
            </a:r>
          </a:p>
        </p:txBody>
      </p:sp>
      <p:sp>
        <p:nvSpPr>
          <p:cNvPr id="4" name="Text Placeholder 3" descr="Box: UNCHANGED: Screening is recommended for all pregnant persons during each pregnancy, preferably in the first trimester, regardless of vaccination status or history of testing ">
            <a:extLst>
              <a:ext uri="{FF2B5EF4-FFF2-40B4-BE49-F238E27FC236}">
                <a16:creationId xmlns:a16="http://schemas.microsoft.com/office/drawing/2014/main" id="{4521E69C-3A39-41AA-BCEC-939A30C11345}"/>
              </a:ext>
            </a:extLst>
          </p:cNvPr>
          <p:cNvSpPr>
            <a:spLocks noGrp="1"/>
          </p:cNvSpPr>
          <p:nvPr>
            <p:ph type="body" sz="quarter" idx="10"/>
          </p:nvPr>
        </p:nvSpPr>
        <p:spPr>
          <a:xfrm>
            <a:off x="0" y="2991028"/>
            <a:ext cx="9143999" cy="2152471"/>
          </a:xfrm>
          <a:solidFill>
            <a:srgbClr val="3393A1">
              <a:alpha val="50000"/>
            </a:srgbClr>
          </a:solidFill>
        </p:spPr>
        <p:txBody>
          <a:bodyPr anchor="ctr"/>
          <a:lstStyle/>
          <a:p>
            <a:pPr marL="0" indent="0" algn="ctr">
              <a:buNone/>
            </a:pPr>
            <a:r>
              <a:rPr lang="en-US" sz="3200">
                <a:solidFill>
                  <a:schemeClr val="bg2"/>
                </a:solidFill>
                <a:effectLst/>
                <a:ea typeface="Calibri" panose="020F0502020204030204" pitchFamily="34" charset="0"/>
                <a:cs typeface="Calibri" panose="020F0502020204030204" pitchFamily="34" charset="0"/>
              </a:rPr>
              <a:t>UNCHANGED: Screening is recommended for all pregnant persons during each pregnancy, preferably in the first trimester, regardless of vaccination status or history of testing </a:t>
            </a:r>
            <a:endParaRPr lang="en-US" sz="3200" b="0">
              <a:solidFill>
                <a:schemeClr val="bg2"/>
              </a:solidFill>
              <a:cs typeface="Calibri" panose="020F0502020204030204" pitchFamily="34" charset="0"/>
            </a:endParaRPr>
          </a:p>
        </p:txBody>
      </p:sp>
    </p:spTree>
    <p:extLst>
      <p:ext uri="{BB962C8B-B14F-4D97-AF65-F5344CB8AC3E}">
        <p14:creationId xmlns:p14="http://schemas.microsoft.com/office/powerpoint/2010/main" val="40792319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2" name="Title 1" descr="title says Screening Tests">
            <a:extLst>
              <a:ext uri="{FF2B5EF4-FFF2-40B4-BE49-F238E27FC236}">
                <a16:creationId xmlns:a16="http://schemas.microsoft.com/office/drawing/2014/main" id="{EC8AD9BD-65AD-46A5-95D7-6EF446353F36}"/>
              </a:ext>
            </a:extLst>
          </p:cNvPr>
          <p:cNvSpPr>
            <a:spLocks noGrp="1"/>
          </p:cNvSpPr>
          <p:nvPr>
            <p:ph type="title"/>
          </p:nvPr>
        </p:nvSpPr>
        <p:spPr>
          <a:xfrm>
            <a:off x="0" y="612558"/>
            <a:ext cx="9144000" cy="779144"/>
          </a:xfrm>
          <a:solidFill>
            <a:srgbClr val="3393A1">
              <a:alpha val="75000"/>
            </a:srgbClr>
          </a:solidFill>
        </p:spPr>
        <p:txBody>
          <a:bodyPr/>
          <a:lstStyle/>
          <a:p>
            <a:pPr algn="ctr"/>
            <a:r>
              <a:rPr lang="en-US" sz="3600">
                <a:solidFill>
                  <a:schemeClr val="bg2"/>
                </a:solidFill>
              </a:rPr>
              <a:t>Screening Tests</a:t>
            </a:r>
          </a:p>
        </p:txBody>
      </p:sp>
      <p:sp>
        <p:nvSpPr>
          <p:cNvPr id="4" name="Rectangle: Rounded Corners 3" descr="HBsAg">
            <a:extLst>
              <a:ext uri="{FF2B5EF4-FFF2-40B4-BE49-F238E27FC236}">
                <a16:creationId xmlns:a16="http://schemas.microsoft.com/office/drawing/2014/main" id="{2057473A-B98E-417B-998B-550890AA0B31}"/>
              </a:ext>
            </a:extLst>
          </p:cNvPr>
          <p:cNvSpPr/>
          <p:nvPr/>
        </p:nvSpPr>
        <p:spPr>
          <a:xfrm>
            <a:off x="170245" y="2038132"/>
            <a:ext cx="2563905" cy="2026024"/>
          </a:xfrm>
          <a:prstGeom prst="roundRect">
            <a:avLst/>
          </a:prstGeom>
          <a:solidFill>
            <a:srgbClr val="C1301B"/>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2"/>
                </a:solidFill>
                <a:latin typeface="Calibri" panose="020F0502020204030204" pitchFamily="34" charset="0"/>
                <a:cs typeface="Calibri" panose="020F0502020204030204" pitchFamily="34" charset="0"/>
              </a:rPr>
              <a:t>HBsAg</a:t>
            </a:r>
            <a:endParaRPr lang="en-US" b="1">
              <a:solidFill>
                <a:schemeClr val="bg2"/>
              </a:solidFill>
              <a:latin typeface="Calibri" panose="020F0502020204030204" pitchFamily="34" charset="0"/>
              <a:cs typeface="Calibri" panose="020F0502020204030204" pitchFamily="34" charset="0"/>
            </a:endParaRPr>
          </a:p>
        </p:txBody>
      </p:sp>
      <p:sp>
        <p:nvSpPr>
          <p:cNvPr id="5" name="Rectangle: Rounded Corners 4" descr="anti-HBs">
            <a:extLst>
              <a:ext uri="{FF2B5EF4-FFF2-40B4-BE49-F238E27FC236}">
                <a16:creationId xmlns:a16="http://schemas.microsoft.com/office/drawing/2014/main" id="{89A31F25-587B-43A3-A082-5B6019A7D36E}"/>
              </a:ext>
            </a:extLst>
          </p:cNvPr>
          <p:cNvSpPr/>
          <p:nvPr/>
        </p:nvSpPr>
        <p:spPr>
          <a:xfrm>
            <a:off x="3325820" y="2038132"/>
            <a:ext cx="2563905" cy="2026024"/>
          </a:xfrm>
          <a:prstGeom prst="roundRect">
            <a:avLst/>
          </a:prstGeom>
          <a:solidFill>
            <a:srgbClr val="9B4E9E"/>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2"/>
                </a:solidFill>
                <a:latin typeface="Calibri" panose="020F0502020204030204" pitchFamily="34" charset="0"/>
                <a:cs typeface="Calibri" panose="020F0502020204030204" pitchFamily="34" charset="0"/>
              </a:rPr>
              <a:t>Anti-HBs</a:t>
            </a:r>
          </a:p>
        </p:txBody>
      </p:sp>
      <p:sp>
        <p:nvSpPr>
          <p:cNvPr id="6" name="Rectangle: Rounded Corners 5" descr="total anti-Hbc">
            <a:extLst>
              <a:ext uri="{FF2B5EF4-FFF2-40B4-BE49-F238E27FC236}">
                <a16:creationId xmlns:a16="http://schemas.microsoft.com/office/drawing/2014/main" id="{9565F216-921D-4523-B8E0-DB743CC6B5E9}"/>
              </a:ext>
            </a:extLst>
          </p:cNvPr>
          <p:cNvSpPr/>
          <p:nvPr/>
        </p:nvSpPr>
        <p:spPr>
          <a:xfrm>
            <a:off x="6481395" y="2038132"/>
            <a:ext cx="2563905" cy="2026024"/>
          </a:xfrm>
          <a:prstGeom prst="roundRect">
            <a:avLst/>
          </a:prstGeom>
          <a:solidFill>
            <a:srgbClr val="005DAA"/>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2"/>
                </a:solidFill>
                <a:latin typeface="Calibri" panose="020F0502020204030204" pitchFamily="34" charset="0"/>
                <a:cs typeface="Calibri" panose="020F0502020204030204" pitchFamily="34" charset="0"/>
              </a:rPr>
              <a:t>Total anti-HBc</a:t>
            </a:r>
          </a:p>
        </p:txBody>
      </p:sp>
    </p:spTree>
    <p:extLst>
      <p:ext uri="{BB962C8B-B14F-4D97-AF65-F5344CB8AC3E}">
        <p14:creationId xmlns:p14="http://schemas.microsoft.com/office/powerpoint/2010/main" val="38565839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E837D-9824-4B44-9F47-9019C926E877}"/>
              </a:ext>
            </a:extLst>
          </p:cNvPr>
          <p:cNvSpPr>
            <a:spLocks noGrp="1"/>
          </p:cNvSpPr>
          <p:nvPr>
            <p:ph type="title"/>
          </p:nvPr>
        </p:nvSpPr>
        <p:spPr/>
        <p:txBody>
          <a:bodyPr/>
          <a:lstStyle/>
          <a:p>
            <a:r>
              <a:rPr lang="en-US"/>
              <a:t>Testing recommendations</a:t>
            </a:r>
          </a:p>
        </p:txBody>
      </p:sp>
      <p:sp>
        <p:nvSpPr>
          <p:cNvPr id="3" name="Text Placeholder 2">
            <a:extLst>
              <a:ext uri="{FF2B5EF4-FFF2-40B4-BE49-F238E27FC236}">
                <a16:creationId xmlns:a16="http://schemas.microsoft.com/office/drawing/2014/main" id="{A2CAE95E-2AF4-40E4-907D-BB5211A5FF4B}"/>
              </a:ext>
            </a:extLst>
          </p:cNvPr>
          <p:cNvSpPr>
            <a:spLocks noGrp="1"/>
          </p:cNvSpPr>
          <p:nvPr>
            <p:ph type="body" sz="quarter" idx="10"/>
          </p:nvPr>
        </p:nvSpPr>
        <p:spPr/>
        <p:txBody>
          <a:bodyPr/>
          <a:lstStyle/>
          <a:p>
            <a:pPr marR="0" lvl="0">
              <a:spcBef>
                <a:spcPts val="0"/>
              </a:spcBef>
              <a:spcAft>
                <a:spcPts val="0"/>
              </a:spcAft>
            </a:pPr>
            <a:r>
              <a:rPr lang="en-US">
                <a:solidFill>
                  <a:srgbClr val="3393A1"/>
                </a:solidFill>
                <a:ea typeface="Calibri" panose="020F0502020204030204" pitchFamily="34" charset="0"/>
                <a:cs typeface="Calibri" panose="020F0502020204030204" pitchFamily="34" charset="0"/>
              </a:rPr>
              <a:t>H</a:t>
            </a:r>
            <a:r>
              <a:rPr lang="en-US">
                <a:solidFill>
                  <a:srgbClr val="3393A1"/>
                </a:solidFill>
                <a:effectLst/>
                <a:ea typeface="Calibri" panose="020F0502020204030204" pitchFamily="34" charset="0"/>
                <a:cs typeface="Calibri" panose="020F0502020204030204" pitchFamily="34" charset="0"/>
              </a:rPr>
              <a:t>istory of risk for HBV infection</a:t>
            </a:r>
            <a:r>
              <a:rPr lang="en-US">
                <a:solidFill>
                  <a:srgbClr val="3393A1"/>
                </a:solidFill>
                <a:ea typeface="Calibri" panose="020F0502020204030204" pitchFamily="34" charset="0"/>
                <a:cs typeface="Calibri" panose="020F0502020204030204" pitchFamily="34" charset="0"/>
              </a:rPr>
              <a:t> (all ages)</a:t>
            </a:r>
            <a:endParaRPr lang="en-US">
              <a:solidFill>
                <a:srgbClr val="3393A1"/>
              </a:solidFill>
              <a:effectLst/>
              <a:ea typeface="Calibri" panose="020F0502020204030204" pitchFamily="34" charset="0"/>
              <a:cs typeface="Calibri" panose="020F0502020204030204" pitchFamily="34" charset="0"/>
            </a:endParaRPr>
          </a:p>
          <a:p>
            <a:pPr lvl="1">
              <a:spcBef>
                <a:spcPts val="0"/>
              </a:spcBef>
              <a:spcAft>
                <a:spcPts val="0"/>
              </a:spcAft>
            </a:pPr>
            <a:r>
              <a:rPr lang="en-US" sz="1800" b="0">
                <a:solidFill>
                  <a:srgbClr val="3393A1"/>
                </a:solidFill>
                <a:effectLst/>
                <a:ea typeface="Calibri" panose="020F0502020204030204" pitchFamily="34" charset="0"/>
                <a:cs typeface="Calibri" panose="020F0502020204030204" pitchFamily="34" charset="0"/>
              </a:rPr>
              <a:t>susceptible during the period of risk</a:t>
            </a:r>
          </a:p>
          <a:p>
            <a:pPr lvl="1">
              <a:spcBef>
                <a:spcPts val="0"/>
              </a:spcBef>
              <a:spcAft>
                <a:spcPts val="0"/>
              </a:spcAft>
            </a:pPr>
            <a:endParaRPr lang="en-US" sz="1800" b="0">
              <a:solidFill>
                <a:srgbClr val="3393A1"/>
              </a:solidFill>
              <a:effectLst/>
              <a:ea typeface="Calibri" panose="020F0502020204030204" pitchFamily="34" charset="0"/>
              <a:cs typeface="Calibri" panose="020F0502020204030204" pitchFamily="34" charset="0"/>
            </a:endParaRPr>
          </a:p>
          <a:p>
            <a:pPr lvl="1">
              <a:spcBef>
                <a:spcPts val="0"/>
              </a:spcBef>
              <a:spcAft>
                <a:spcPts val="0"/>
              </a:spcAft>
            </a:pPr>
            <a:endParaRPr lang="en-US" sz="1800" b="0">
              <a:solidFill>
                <a:srgbClr val="3393A1"/>
              </a:solidFill>
              <a:effectLst/>
              <a:ea typeface="Calibri" panose="020F0502020204030204" pitchFamily="34" charset="0"/>
              <a:cs typeface="Calibri" panose="020F0502020204030204" pitchFamily="34" charset="0"/>
            </a:endParaRPr>
          </a:p>
          <a:p>
            <a:pPr>
              <a:spcBef>
                <a:spcPts val="0"/>
              </a:spcBef>
              <a:spcAft>
                <a:spcPts val="0"/>
              </a:spcAft>
            </a:pPr>
            <a:r>
              <a:rPr lang="en-US">
                <a:solidFill>
                  <a:srgbClr val="3393A1"/>
                </a:solidFill>
                <a:effectLst/>
                <a:ea typeface="Calibri" panose="020F0502020204030204" pitchFamily="34" charset="0"/>
                <a:cs typeface="Calibri" panose="020F0502020204030204" pitchFamily="34" charset="0"/>
              </a:rPr>
              <a:t>Periodic testing for susceptible</a:t>
            </a:r>
            <a:r>
              <a:rPr lang="en-US" baseline="30000">
                <a:solidFill>
                  <a:srgbClr val="3393A1"/>
                </a:solidFill>
                <a:effectLst/>
                <a:ea typeface="Calibri" panose="020F0502020204030204" pitchFamily="34" charset="0"/>
                <a:cs typeface="Calibri" panose="020F0502020204030204" pitchFamily="34" charset="0"/>
              </a:rPr>
              <a:t> </a:t>
            </a:r>
            <a:r>
              <a:rPr lang="en-US">
                <a:solidFill>
                  <a:srgbClr val="3393A1"/>
                </a:solidFill>
                <a:effectLst/>
                <a:ea typeface="Calibri" panose="020F0502020204030204" pitchFamily="34" charset="0"/>
                <a:cs typeface="Calibri" panose="020F0502020204030204" pitchFamily="34" charset="0"/>
              </a:rPr>
              <a:t>persons </a:t>
            </a:r>
            <a:r>
              <a:rPr lang="en-US">
                <a:solidFill>
                  <a:srgbClr val="3393A1"/>
                </a:solidFill>
                <a:ea typeface="Calibri" panose="020F0502020204030204" pitchFamily="34" charset="0"/>
                <a:cs typeface="Calibri" panose="020F0502020204030204" pitchFamily="34" charset="0"/>
              </a:rPr>
              <a:t>(all ages)</a:t>
            </a:r>
            <a:endParaRPr lang="en-US">
              <a:solidFill>
                <a:srgbClr val="3393A1"/>
              </a:solidFill>
              <a:effectLst/>
              <a:ea typeface="Calibri" panose="020F0502020204030204" pitchFamily="34" charset="0"/>
              <a:cs typeface="Calibri" panose="020F0502020204030204" pitchFamily="34" charset="0"/>
            </a:endParaRPr>
          </a:p>
          <a:p>
            <a:pPr lvl="1">
              <a:spcBef>
                <a:spcPts val="0"/>
              </a:spcBef>
              <a:spcAft>
                <a:spcPts val="0"/>
              </a:spcAft>
            </a:pPr>
            <a:r>
              <a:rPr lang="en-US" sz="1800" b="0">
                <a:solidFill>
                  <a:srgbClr val="3393A1"/>
                </a:solidFill>
                <a:effectLst/>
                <a:ea typeface="Calibri" panose="020F0502020204030204" pitchFamily="34" charset="0"/>
                <a:cs typeface="Calibri" panose="020F0502020204030204" pitchFamily="34" charset="0"/>
              </a:rPr>
              <a:t>ongoing risk, while risk persists </a:t>
            </a:r>
          </a:p>
          <a:p>
            <a:pPr lvl="1">
              <a:spcBef>
                <a:spcPts val="0"/>
              </a:spcBef>
              <a:spcAft>
                <a:spcPts val="0"/>
              </a:spcAft>
            </a:pPr>
            <a:endParaRPr lang="en-US" sz="1800" b="0">
              <a:solidFill>
                <a:srgbClr val="3393A1"/>
              </a:solidFill>
              <a:effectLst/>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383951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12000" b="-12000"/>
          </a:stretch>
        </a:blipFill>
        <a:effectLst/>
      </p:bgPr>
    </p:bg>
    <p:spTree>
      <p:nvGrpSpPr>
        <p:cNvPr id="1" name=""/>
        <p:cNvGrpSpPr/>
        <p:nvPr/>
      </p:nvGrpSpPr>
      <p:grpSpPr>
        <a:xfrm>
          <a:off x="0" y="0"/>
          <a:ext cx="0" cy="0"/>
          <a:chOff x="0" y="0"/>
          <a:chExt cx="0" cy="0"/>
        </a:xfrm>
      </p:grpSpPr>
      <p:sp>
        <p:nvSpPr>
          <p:cNvPr id="2" name="Title 1" descr="NEW: Anyone who requests hepatitis B testing should receive it, regardless of disclosure of risk. ">
            <a:extLst>
              <a:ext uri="{FF2B5EF4-FFF2-40B4-BE49-F238E27FC236}">
                <a16:creationId xmlns:a16="http://schemas.microsoft.com/office/drawing/2014/main" id="{64FE837D-9824-4B44-9F47-9019C926E877}"/>
              </a:ext>
            </a:extLst>
          </p:cNvPr>
          <p:cNvSpPr>
            <a:spLocks noGrp="1"/>
          </p:cNvSpPr>
          <p:nvPr>
            <p:ph type="title"/>
          </p:nvPr>
        </p:nvSpPr>
        <p:spPr>
          <a:xfrm>
            <a:off x="331076" y="3068035"/>
            <a:ext cx="8229600" cy="1241206"/>
          </a:xfrm>
          <a:solidFill>
            <a:srgbClr val="3393A1">
              <a:alpha val="75000"/>
            </a:srgbClr>
          </a:solidFill>
        </p:spPr>
        <p:txBody>
          <a:bodyPr>
            <a:normAutofit fontScale="90000"/>
          </a:bodyPr>
          <a:lstStyle/>
          <a:p>
            <a:pPr marR="0" lvl="0">
              <a:spcBef>
                <a:spcPts val="0"/>
              </a:spcBef>
              <a:spcAft>
                <a:spcPts val="0"/>
              </a:spcAft>
            </a:pPr>
            <a:r>
              <a:rPr lang="en-US" sz="3600">
                <a:solidFill>
                  <a:schemeClr val="bg2"/>
                </a:solidFill>
                <a:ea typeface="Calibri" panose="020F0502020204030204" pitchFamily="34" charset="0"/>
                <a:cs typeface="Calibri" panose="020F0502020204030204" pitchFamily="34" charset="0"/>
              </a:rPr>
              <a:t>NEW: </a:t>
            </a:r>
            <a:r>
              <a:rPr lang="en-US" sz="3600">
                <a:solidFill>
                  <a:schemeClr val="bg2"/>
                </a:solidFill>
                <a:effectLst/>
                <a:ea typeface="Calibri" panose="020F0502020204030204" pitchFamily="34" charset="0"/>
                <a:cs typeface="Calibri" panose="020F0502020204030204" pitchFamily="34" charset="0"/>
              </a:rPr>
              <a:t>Anyone who requests hepatitis B testing should receive it, regardless of disclosure of risk</a:t>
            </a:r>
            <a:r>
              <a:rPr lang="en-US" sz="3600" b="0">
                <a:solidFill>
                  <a:schemeClr val="bg2"/>
                </a:solidFill>
                <a:effectLst/>
                <a:ea typeface="Calibri" panose="020F0502020204030204" pitchFamily="34" charset="0"/>
                <a:cs typeface="Calibri" panose="020F0502020204030204" pitchFamily="34" charset="0"/>
              </a:rPr>
              <a:t>. </a:t>
            </a:r>
            <a:endParaRPr lang="en-US" sz="3100">
              <a:solidFill>
                <a:schemeClr val="bg2"/>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125593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733D9F-7C8A-42B9-9942-DF1FE7350373}"/>
              </a:ext>
            </a:extLst>
          </p:cNvPr>
          <p:cNvSpPr>
            <a:spLocks noGrp="1"/>
          </p:cNvSpPr>
          <p:nvPr>
            <p:ph type="title"/>
          </p:nvPr>
        </p:nvSpPr>
        <p:spPr/>
        <p:txBody>
          <a:bodyPr/>
          <a:lstStyle/>
          <a:p>
            <a:r>
              <a:rPr lang="en-US"/>
              <a:t>Rationale for Universal Screening</a:t>
            </a:r>
          </a:p>
        </p:txBody>
      </p:sp>
      <p:sp>
        <p:nvSpPr>
          <p:cNvPr id="3" name="Text Placeholder 2">
            <a:extLst>
              <a:ext uri="{FF2B5EF4-FFF2-40B4-BE49-F238E27FC236}">
                <a16:creationId xmlns:a16="http://schemas.microsoft.com/office/drawing/2014/main" id="{FF3AFB8C-F456-4A35-AA33-4AE422477CB8}"/>
              </a:ext>
            </a:extLst>
          </p:cNvPr>
          <p:cNvSpPr>
            <a:spLocks noGrp="1"/>
          </p:cNvSpPr>
          <p:nvPr>
            <p:ph type="body" sz="quarter" idx="10"/>
          </p:nvPr>
        </p:nvSpPr>
        <p:spPr/>
        <p:txBody>
          <a:bodyPr/>
          <a:lstStyle/>
          <a:p>
            <a:pPr>
              <a:buFont typeface="Wingdings" panose="05000000000000000000" pitchFamily="2" charset="2"/>
              <a:buChar char="ü"/>
            </a:pPr>
            <a:r>
              <a:rPr lang="en-US" sz="2000"/>
              <a:t>HBV infection has substantial morbidity and mortality</a:t>
            </a:r>
          </a:p>
          <a:p>
            <a:pPr>
              <a:buFont typeface="Wingdings" panose="05000000000000000000" pitchFamily="2" charset="2"/>
              <a:buChar char="ü"/>
            </a:pPr>
            <a:r>
              <a:rPr lang="en-US" sz="2000"/>
              <a:t>Chronic infection can be detected before the development of severe liver disease using reliable and inexpensive screening tests</a:t>
            </a:r>
          </a:p>
          <a:p>
            <a:pPr>
              <a:buFont typeface="Wingdings" panose="05000000000000000000" pitchFamily="2" charset="2"/>
              <a:buChar char="ü"/>
            </a:pPr>
            <a:r>
              <a:rPr lang="en-US" sz="2000"/>
              <a:t>Treatment for chronic HBV infection can reduce morbidity and mortality </a:t>
            </a:r>
          </a:p>
          <a:p>
            <a:pPr>
              <a:buFont typeface="Wingdings" panose="05000000000000000000" pitchFamily="2" charset="2"/>
              <a:buChar char="ü"/>
            </a:pPr>
            <a:r>
              <a:rPr lang="en-US" sz="2000"/>
              <a:t>Reduce risk of transmission</a:t>
            </a:r>
          </a:p>
          <a:p>
            <a:pPr>
              <a:buFont typeface="Wingdings" panose="05000000000000000000" pitchFamily="2" charset="2"/>
              <a:buChar char="ü"/>
            </a:pPr>
            <a:r>
              <a:rPr lang="en-US" sz="2000"/>
              <a:t>Cost-effective</a:t>
            </a:r>
          </a:p>
          <a:p>
            <a:pPr>
              <a:buFont typeface="Wingdings" panose="05000000000000000000" pitchFamily="2" charset="2"/>
              <a:buChar char="ü"/>
            </a:pPr>
            <a:r>
              <a:rPr lang="en-US" sz="2000"/>
              <a:t>Screening can identify people who are at risk for reactivation </a:t>
            </a:r>
          </a:p>
          <a:p>
            <a:pPr>
              <a:buFont typeface="Wingdings" panose="05000000000000000000" pitchFamily="2" charset="2"/>
              <a:buChar char="ü"/>
            </a:pPr>
            <a:r>
              <a:rPr lang="en-US" sz="2000"/>
              <a:t>Screening might identify people who would benefit from vaccination</a:t>
            </a:r>
          </a:p>
          <a:p>
            <a:pPr>
              <a:buFont typeface="Wingdings" panose="05000000000000000000" pitchFamily="2" charset="2"/>
              <a:buChar char="ü"/>
            </a:pPr>
            <a:endParaRPr lang="en-US" sz="2000"/>
          </a:p>
        </p:txBody>
      </p:sp>
    </p:spTree>
    <p:extLst>
      <p:ext uri="{BB962C8B-B14F-4D97-AF65-F5344CB8AC3E}">
        <p14:creationId xmlns:p14="http://schemas.microsoft.com/office/powerpoint/2010/main" val="11168034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a:extLst>
              <a:ext uri="{FF2B5EF4-FFF2-40B4-BE49-F238E27FC236}">
                <a16:creationId xmlns:a16="http://schemas.microsoft.com/office/drawing/2014/main" id="{C9304F07-505A-1123-5DFD-F8117D07E938}"/>
              </a:ext>
            </a:extLst>
          </p:cNvPr>
          <p:cNvSpPr>
            <a:spLocks noGrp="1"/>
          </p:cNvSpPr>
          <p:nvPr>
            <p:ph type="title"/>
          </p:nvPr>
        </p:nvSpPr>
        <p:spPr>
          <a:xfrm>
            <a:off x="5486400" y="506502"/>
            <a:ext cx="2535382" cy="218102"/>
          </a:xfrm>
        </p:spPr>
        <p:txBody>
          <a:bodyPr/>
          <a:lstStyle/>
          <a:p>
            <a:r>
              <a:rPr lang="en-US" sz="800" dirty="0"/>
              <a:t>2022</a:t>
            </a:r>
            <a:r>
              <a:rPr lang="en-US" sz="800" baseline="0" dirty="0"/>
              <a:t> ACIP Recommendations Adult Hep B Vaccinations</a:t>
            </a:r>
            <a:endParaRPr lang="en-US" sz="800" dirty="0"/>
          </a:p>
        </p:txBody>
      </p:sp>
      <p:pic>
        <p:nvPicPr>
          <p:cNvPr id="4" name="Picture 3">
            <a:extLst>
              <a:ext uri="{FF2B5EF4-FFF2-40B4-BE49-F238E27FC236}">
                <a16:creationId xmlns:a16="http://schemas.microsoft.com/office/drawing/2014/main" id="{31F1C4CF-31E6-4BB3-A78D-FB390DD0E39B}"/>
              </a:ext>
              <a:ext uri="{C183D7F6-B498-43B3-948B-1728B52AA6E4}">
                <adec:decorative xmlns:adec="http://schemas.microsoft.com/office/drawing/2017/decorative" val="1"/>
              </a:ext>
            </a:extLst>
          </p:cNvPr>
          <p:cNvPicPr>
            <a:picLocks noChangeAspect="1"/>
          </p:cNvPicPr>
          <p:nvPr/>
        </p:nvPicPr>
        <p:blipFill rotWithShape="1">
          <a:blip r:embed="rId3"/>
          <a:srcRect l="36488" t="1010" r="1693" b="1840"/>
          <a:stretch/>
        </p:blipFill>
        <p:spPr>
          <a:xfrm>
            <a:off x="0" y="0"/>
            <a:ext cx="4894802" cy="5143500"/>
          </a:xfrm>
          <a:prstGeom prst="rect">
            <a:avLst/>
          </a:prstGeom>
          <a:ln>
            <a:solidFill>
              <a:srgbClr val="000000"/>
            </a:solidFill>
          </a:ln>
        </p:spPr>
      </p:pic>
      <p:sp>
        <p:nvSpPr>
          <p:cNvPr id="2" name="TextBox 1">
            <a:extLst>
              <a:ext uri="{FF2B5EF4-FFF2-40B4-BE49-F238E27FC236}">
                <a16:creationId xmlns:a16="http://schemas.microsoft.com/office/drawing/2014/main" id="{D3C6FA34-66B5-4730-ABBC-D5249761A371}"/>
              </a:ext>
            </a:extLst>
          </p:cNvPr>
          <p:cNvSpPr txBox="1"/>
          <p:nvPr/>
        </p:nvSpPr>
        <p:spPr>
          <a:xfrm>
            <a:off x="17676" y="0"/>
            <a:ext cx="4554324" cy="1231106"/>
          </a:xfrm>
          <a:prstGeom prst="rect">
            <a:avLst/>
          </a:prstGeom>
          <a:noFill/>
        </p:spPr>
        <p:txBody>
          <a:bodyPr wrap="none" rtlCol="0">
            <a:spAutoFit/>
          </a:bodyPr>
          <a:lstStyle/>
          <a:p>
            <a:r>
              <a:rPr lang="en-US" sz="2800" b="1">
                <a:solidFill>
                  <a:srgbClr val="00788A"/>
                </a:solidFill>
                <a:latin typeface="Calibri" panose="020F0502020204030204" pitchFamily="34" charset="0"/>
                <a:cs typeface="Calibri" panose="020F0502020204030204" pitchFamily="34" charset="0"/>
              </a:rPr>
              <a:t>2022 ACIP Recommendations</a:t>
            </a:r>
          </a:p>
          <a:p>
            <a:r>
              <a:rPr lang="en-US" sz="2800" b="1">
                <a:solidFill>
                  <a:srgbClr val="00788A"/>
                </a:solidFill>
                <a:latin typeface="Calibri" panose="020F0502020204030204" pitchFamily="34" charset="0"/>
                <a:cs typeface="Calibri" panose="020F0502020204030204" pitchFamily="34" charset="0"/>
              </a:rPr>
              <a:t>Adult </a:t>
            </a:r>
            <a:r>
              <a:rPr lang="en-US" sz="2800" b="1" err="1">
                <a:solidFill>
                  <a:srgbClr val="00788A"/>
                </a:solidFill>
                <a:latin typeface="Calibri" panose="020F0502020204030204" pitchFamily="34" charset="0"/>
                <a:cs typeface="Calibri" panose="020F0502020204030204" pitchFamily="34" charset="0"/>
              </a:rPr>
              <a:t>HepB</a:t>
            </a:r>
            <a:r>
              <a:rPr lang="en-US" sz="2800" b="1">
                <a:solidFill>
                  <a:srgbClr val="00788A"/>
                </a:solidFill>
                <a:latin typeface="Calibri" panose="020F0502020204030204" pitchFamily="34" charset="0"/>
                <a:cs typeface="Calibri" panose="020F0502020204030204" pitchFamily="34" charset="0"/>
              </a:rPr>
              <a:t> Vaccination</a:t>
            </a:r>
          </a:p>
          <a:p>
            <a:endParaRPr lang="en-US">
              <a:solidFill>
                <a:srgbClr val="000000"/>
              </a:solidFill>
              <a:latin typeface="Calibri" panose="020F0502020204030204" pitchFamily="34" charset="0"/>
            </a:endParaRPr>
          </a:p>
        </p:txBody>
      </p:sp>
      <p:sp>
        <p:nvSpPr>
          <p:cNvPr id="5" name="Text Placeholder 2">
            <a:extLst>
              <a:ext uri="{FF2B5EF4-FFF2-40B4-BE49-F238E27FC236}">
                <a16:creationId xmlns:a16="http://schemas.microsoft.com/office/drawing/2014/main" id="{6D656434-DC07-46A7-AFD2-DCFEDD522CEE}"/>
              </a:ext>
            </a:extLst>
          </p:cNvPr>
          <p:cNvSpPr>
            <a:spLocks noGrp="1"/>
          </p:cNvSpPr>
          <p:nvPr>
            <p:ph type="body" sz="quarter" idx="10"/>
          </p:nvPr>
        </p:nvSpPr>
        <p:spPr>
          <a:xfrm>
            <a:off x="4894802" y="0"/>
            <a:ext cx="4249198" cy="5143500"/>
          </a:xfrm>
          <a:solidFill>
            <a:srgbClr val="007889"/>
          </a:solidFill>
        </p:spPr>
        <p:txBody>
          <a:bodyPr anchor="ctr"/>
          <a:lstStyle/>
          <a:p>
            <a:pPr>
              <a:spcBef>
                <a:spcPts val="0"/>
              </a:spcBef>
              <a:spcAft>
                <a:spcPts val="0"/>
              </a:spcAft>
              <a:buClr>
                <a:schemeClr val="bg2"/>
              </a:buClr>
            </a:pPr>
            <a:r>
              <a:rPr lang="en-US" dirty="0">
                <a:solidFill>
                  <a:schemeClr val="bg2"/>
                </a:solidFill>
                <a:effectLst/>
                <a:latin typeface="Calibri" panose="020F0502020204030204" pitchFamily="34" charset="0"/>
                <a:ea typeface="Calibri" panose="020F0502020204030204" pitchFamily="34" charset="0"/>
                <a:cs typeface="Calibri" panose="020F0502020204030204" pitchFamily="34" charset="0"/>
              </a:rPr>
              <a:t>The following groups </a:t>
            </a:r>
            <a:r>
              <a:rPr lang="en-US" b="1" i="1" dirty="0">
                <a:solidFill>
                  <a:schemeClr val="bg2"/>
                </a:solidFill>
                <a:effectLst/>
                <a:latin typeface="Calibri" panose="020F0502020204030204" pitchFamily="34" charset="0"/>
                <a:ea typeface="Calibri" panose="020F0502020204030204" pitchFamily="34" charset="0"/>
                <a:cs typeface="Calibri" panose="020F0502020204030204" pitchFamily="34" charset="0"/>
              </a:rPr>
              <a:t>should</a:t>
            </a:r>
            <a:r>
              <a:rPr lang="en-US" dirty="0">
                <a:solidFill>
                  <a:schemeClr val="bg2"/>
                </a:solidFill>
                <a:effectLst/>
                <a:latin typeface="Calibri" panose="020F0502020204030204" pitchFamily="34" charset="0"/>
                <a:ea typeface="Calibri" panose="020F0502020204030204" pitchFamily="34" charset="0"/>
                <a:cs typeface="Calibri" panose="020F0502020204030204" pitchFamily="34" charset="0"/>
              </a:rPr>
              <a:t> receive hepatitis B vaccines:</a:t>
            </a:r>
            <a:endParaRPr lang="en-US" dirty="0">
              <a:solidFill>
                <a:schemeClr val="bg2"/>
              </a:solidFill>
              <a:effectLst/>
              <a:latin typeface="Calibri" panose="020F0502020204030204" pitchFamily="34" charset="0"/>
              <a:ea typeface="Calibri" panose="020F0502020204030204" pitchFamily="34" charset="0"/>
              <a:cs typeface="Times New Roman" panose="02020603050405020304" pitchFamily="18" charset="0"/>
            </a:endParaRPr>
          </a:p>
          <a:p>
            <a:pPr lvl="1">
              <a:spcBef>
                <a:spcPts val="0"/>
              </a:spcBef>
              <a:spcAft>
                <a:spcPts val="0"/>
              </a:spcAft>
              <a:buClr>
                <a:schemeClr val="bg2"/>
              </a:buClr>
              <a:buFont typeface="Wingdings" panose="05000000000000000000" pitchFamily="2" charset="2"/>
              <a:buChar char="§"/>
            </a:pPr>
            <a:r>
              <a:rPr lang="en-US" sz="1800" dirty="0">
                <a:solidFill>
                  <a:schemeClr val="bg2"/>
                </a:solidFill>
                <a:effectLst/>
                <a:latin typeface="Calibri" panose="020F0502020204030204" pitchFamily="34" charset="0"/>
                <a:ea typeface="MS Mincho" panose="02020609040205080304" pitchFamily="49" charset="-128"/>
              </a:rPr>
              <a:t>Adults aged 19 - 59 years</a:t>
            </a:r>
            <a:endParaRPr lang="en-US" sz="1800" dirty="0">
              <a:solidFill>
                <a:schemeClr val="bg2"/>
              </a:solidFill>
              <a:effectLst/>
              <a:latin typeface="Times New Roman" panose="02020603050405020304" pitchFamily="18" charset="0"/>
              <a:ea typeface="MS Mincho" panose="02020609040205080304" pitchFamily="49" charset="-128"/>
            </a:endParaRPr>
          </a:p>
          <a:p>
            <a:pPr lvl="1">
              <a:spcBef>
                <a:spcPts val="0"/>
              </a:spcBef>
              <a:spcAft>
                <a:spcPts val="0"/>
              </a:spcAft>
              <a:buClr>
                <a:schemeClr val="bg2"/>
              </a:buClr>
              <a:buFont typeface="Wingdings" panose="05000000000000000000" pitchFamily="2" charset="2"/>
              <a:buChar char="§"/>
            </a:pPr>
            <a:r>
              <a:rPr lang="en-US" sz="1800" dirty="0">
                <a:solidFill>
                  <a:schemeClr val="bg2"/>
                </a:solidFill>
                <a:effectLst/>
                <a:latin typeface="Calibri" panose="020F0502020204030204" pitchFamily="34" charset="0"/>
                <a:ea typeface="MS Mincho" panose="02020609040205080304" pitchFamily="49" charset="-128"/>
              </a:rPr>
              <a:t>Adults aged </a:t>
            </a:r>
            <a:r>
              <a:rPr lang="en-US" sz="1800" u="sng" dirty="0">
                <a:solidFill>
                  <a:schemeClr val="bg2"/>
                </a:solidFill>
                <a:effectLst/>
                <a:latin typeface="Calibri" panose="020F0502020204030204" pitchFamily="34" charset="0"/>
                <a:ea typeface="MS Mincho" panose="02020609040205080304" pitchFamily="49" charset="-128"/>
              </a:rPr>
              <a:t>&gt;</a:t>
            </a:r>
            <a:r>
              <a:rPr lang="en-US" sz="1800" dirty="0">
                <a:solidFill>
                  <a:schemeClr val="bg2"/>
                </a:solidFill>
                <a:effectLst/>
                <a:latin typeface="Calibri" panose="020F0502020204030204" pitchFamily="34" charset="0"/>
                <a:ea typeface="MS Mincho" panose="02020609040205080304" pitchFamily="49" charset="-128"/>
              </a:rPr>
              <a:t> 60 years with risk factors for hepatitis B </a:t>
            </a:r>
            <a:endParaRPr lang="en-US" sz="1800" dirty="0">
              <a:solidFill>
                <a:schemeClr val="bg2"/>
              </a:solidFill>
              <a:effectLst/>
              <a:latin typeface="Times New Roman" panose="02020603050405020304" pitchFamily="18" charset="0"/>
              <a:ea typeface="MS Mincho" panose="02020609040205080304" pitchFamily="49" charset="-128"/>
            </a:endParaRPr>
          </a:p>
          <a:p>
            <a:pPr marL="400050" indent="-285750">
              <a:spcBef>
                <a:spcPts val="0"/>
              </a:spcBef>
              <a:spcAft>
                <a:spcPts val="0"/>
              </a:spcAft>
              <a:buClr>
                <a:schemeClr val="bg2"/>
              </a:buClr>
            </a:pPr>
            <a:endParaRPr lang="en-US" dirty="0">
              <a:solidFill>
                <a:schemeClr val="bg2"/>
              </a:solidFill>
              <a:effectLst/>
              <a:latin typeface="Times New Roman" panose="02020603050405020304" pitchFamily="18" charset="0"/>
              <a:ea typeface="MS Mincho" panose="02020609040205080304" pitchFamily="49" charset="-128"/>
            </a:endParaRPr>
          </a:p>
          <a:p>
            <a:pPr>
              <a:spcBef>
                <a:spcPts val="0"/>
              </a:spcBef>
              <a:spcAft>
                <a:spcPts val="0"/>
              </a:spcAft>
              <a:buClr>
                <a:schemeClr val="bg2"/>
              </a:buClr>
            </a:pPr>
            <a:r>
              <a:rPr lang="en-US" dirty="0">
                <a:solidFill>
                  <a:schemeClr val="bg2"/>
                </a:solidFill>
                <a:effectLst/>
                <a:latin typeface="Calibri" panose="020F0502020204030204" pitchFamily="34" charset="0"/>
                <a:ea typeface="Calibri" panose="020F0502020204030204" pitchFamily="34" charset="0"/>
                <a:cs typeface="Calibri" panose="020F0502020204030204" pitchFamily="34" charset="0"/>
              </a:rPr>
              <a:t>The following groups </a:t>
            </a:r>
            <a:r>
              <a:rPr lang="en-US" b="1" i="1" dirty="0">
                <a:solidFill>
                  <a:schemeClr val="bg2"/>
                </a:solidFill>
                <a:effectLst/>
                <a:latin typeface="Calibri" panose="020F0502020204030204" pitchFamily="34" charset="0"/>
                <a:ea typeface="Calibri" panose="020F0502020204030204" pitchFamily="34" charset="0"/>
                <a:cs typeface="Calibri" panose="020F0502020204030204" pitchFamily="34" charset="0"/>
              </a:rPr>
              <a:t>may</a:t>
            </a:r>
            <a:r>
              <a:rPr lang="en-US" dirty="0">
                <a:solidFill>
                  <a:schemeClr val="bg2"/>
                </a:solidFill>
                <a:effectLst/>
                <a:latin typeface="Calibri" panose="020F0502020204030204" pitchFamily="34" charset="0"/>
                <a:ea typeface="Calibri" panose="020F0502020204030204" pitchFamily="34" charset="0"/>
                <a:cs typeface="Calibri" panose="020F0502020204030204" pitchFamily="34" charset="0"/>
              </a:rPr>
              <a:t> receive hepatitis B vaccines:</a:t>
            </a:r>
            <a:endParaRPr lang="en-US" dirty="0">
              <a:solidFill>
                <a:schemeClr val="bg2"/>
              </a:solidFill>
              <a:effectLst/>
              <a:latin typeface="Calibri" panose="020F0502020204030204" pitchFamily="34" charset="0"/>
              <a:ea typeface="Calibri" panose="020F0502020204030204" pitchFamily="34" charset="0"/>
              <a:cs typeface="Times New Roman" panose="02020603050405020304" pitchFamily="18" charset="0"/>
            </a:endParaRPr>
          </a:p>
          <a:p>
            <a:pPr lvl="1">
              <a:spcBef>
                <a:spcPts val="0"/>
              </a:spcBef>
              <a:spcAft>
                <a:spcPts val="0"/>
              </a:spcAft>
              <a:buClr>
                <a:schemeClr val="bg2"/>
              </a:buClr>
              <a:buFont typeface="Wingdings" panose="05000000000000000000" pitchFamily="2" charset="2"/>
              <a:buChar char="§"/>
            </a:pPr>
            <a:r>
              <a:rPr lang="en-US" sz="1800" dirty="0">
                <a:solidFill>
                  <a:schemeClr val="bg2"/>
                </a:solidFill>
                <a:effectLst/>
                <a:latin typeface="Calibri" panose="020F0502020204030204" pitchFamily="34" charset="0"/>
                <a:ea typeface="MS Mincho" panose="02020609040205080304" pitchFamily="49" charset="-128"/>
              </a:rPr>
              <a:t>Adults aged </a:t>
            </a:r>
            <a:r>
              <a:rPr lang="en-US" sz="1800" u="sng" dirty="0">
                <a:solidFill>
                  <a:schemeClr val="bg2"/>
                </a:solidFill>
                <a:effectLst/>
                <a:latin typeface="Calibri" panose="020F0502020204030204" pitchFamily="34" charset="0"/>
                <a:ea typeface="MS Mincho" panose="02020609040205080304" pitchFamily="49" charset="-128"/>
              </a:rPr>
              <a:t>&gt;</a:t>
            </a:r>
            <a:r>
              <a:rPr lang="en-US" sz="1800" dirty="0">
                <a:solidFill>
                  <a:schemeClr val="bg2"/>
                </a:solidFill>
                <a:effectLst/>
                <a:latin typeface="Calibri" panose="020F0502020204030204" pitchFamily="34" charset="0"/>
                <a:ea typeface="MS Mincho" panose="02020609040205080304" pitchFamily="49" charset="-128"/>
              </a:rPr>
              <a:t> 60 years without known risk factors for hepatitis B </a:t>
            </a:r>
            <a:endParaRPr lang="en-US" sz="1800" dirty="0">
              <a:solidFill>
                <a:schemeClr val="bg2"/>
              </a:solidFill>
              <a:effectLst/>
              <a:latin typeface="Times New Roman" panose="02020603050405020304" pitchFamily="18" charset="0"/>
              <a:ea typeface="MS Mincho" panose="02020609040205080304" pitchFamily="49" charset="-128"/>
            </a:endParaRPr>
          </a:p>
        </p:txBody>
      </p:sp>
    </p:spTree>
    <p:extLst>
      <p:ext uri="{BB962C8B-B14F-4D97-AF65-F5344CB8AC3E}">
        <p14:creationId xmlns:p14="http://schemas.microsoft.com/office/powerpoint/2010/main" val="39750654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1F1C4CF-31E6-4BB3-A78D-FB390DD0E39B}"/>
              </a:ext>
              <a:ext uri="{C183D7F6-B498-43B3-948B-1728B52AA6E4}">
                <adec:decorative xmlns:adec="http://schemas.microsoft.com/office/drawing/2017/decorative" val="1"/>
              </a:ext>
            </a:extLst>
          </p:cNvPr>
          <p:cNvPicPr>
            <a:picLocks noChangeAspect="1"/>
          </p:cNvPicPr>
          <p:nvPr/>
        </p:nvPicPr>
        <p:blipFill rotWithShape="1">
          <a:blip r:embed="rId3"/>
          <a:srcRect l="36488" t="1010" r="1693" b="1840"/>
          <a:stretch/>
        </p:blipFill>
        <p:spPr>
          <a:xfrm>
            <a:off x="0" y="0"/>
            <a:ext cx="4894802" cy="5143500"/>
          </a:xfrm>
          <a:prstGeom prst="rect">
            <a:avLst/>
          </a:prstGeom>
          <a:ln>
            <a:solidFill>
              <a:srgbClr val="000000"/>
            </a:solidFill>
          </a:ln>
        </p:spPr>
      </p:pic>
      <p:sp>
        <p:nvSpPr>
          <p:cNvPr id="5" name="Text Placeholder 2">
            <a:extLst>
              <a:ext uri="{FF2B5EF4-FFF2-40B4-BE49-F238E27FC236}">
                <a16:creationId xmlns:a16="http://schemas.microsoft.com/office/drawing/2014/main" id="{6D656434-DC07-46A7-AFD2-DCFEDD522CEE}"/>
              </a:ext>
            </a:extLst>
          </p:cNvPr>
          <p:cNvSpPr>
            <a:spLocks noGrp="1"/>
          </p:cNvSpPr>
          <p:nvPr>
            <p:ph type="body" sz="quarter" idx="10"/>
          </p:nvPr>
        </p:nvSpPr>
        <p:spPr>
          <a:xfrm>
            <a:off x="4894802" y="0"/>
            <a:ext cx="4249198" cy="5143500"/>
          </a:xfrm>
          <a:solidFill>
            <a:srgbClr val="007889"/>
          </a:solidFill>
        </p:spPr>
        <p:txBody>
          <a:bodyPr anchor="ctr"/>
          <a:lstStyle/>
          <a:p>
            <a:pPr marR="0" lvl="0">
              <a:spcBef>
                <a:spcPts val="0"/>
              </a:spcBef>
              <a:spcAft>
                <a:spcPts val="0"/>
              </a:spcAft>
              <a:buClr>
                <a:schemeClr val="bg2"/>
              </a:buClr>
            </a:pPr>
            <a:r>
              <a:rPr lang="en-US" sz="2400" dirty="0">
                <a:solidFill>
                  <a:schemeClr val="bg2"/>
                </a:solidFill>
                <a:effectLst/>
                <a:ea typeface="Calibri" panose="020F0502020204030204" pitchFamily="34" charset="0"/>
                <a:cs typeface="Calibri" panose="020F0502020204030204" pitchFamily="34" charset="0"/>
              </a:rPr>
              <a:t>Collect blood</a:t>
            </a:r>
          </a:p>
          <a:p>
            <a:pPr marR="0" lvl="0">
              <a:spcBef>
                <a:spcPts val="0"/>
              </a:spcBef>
              <a:spcAft>
                <a:spcPts val="0"/>
              </a:spcAft>
              <a:buClr>
                <a:schemeClr val="bg2"/>
              </a:buClr>
            </a:pPr>
            <a:endParaRPr lang="en-US" sz="2400" dirty="0">
              <a:solidFill>
                <a:schemeClr val="bg2"/>
              </a:solidFill>
              <a:effectLst/>
              <a:ea typeface="Calibri" panose="020F0502020204030204" pitchFamily="34" charset="0"/>
              <a:cs typeface="Calibri" panose="020F0502020204030204" pitchFamily="34" charset="0"/>
            </a:endParaRPr>
          </a:p>
          <a:p>
            <a:pPr marR="0" lvl="0">
              <a:spcBef>
                <a:spcPts val="0"/>
              </a:spcBef>
              <a:spcAft>
                <a:spcPts val="0"/>
              </a:spcAft>
              <a:buClr>
                <a:schemeClr val="bg2"/>
              </a:buClr>
            </a:pPr>
            <a:r>
              <a:rPr lang="en-US" dirty="0">
                <a:solidFill>
                  <a:schemeClr val="bg2"/>
                </a:solidFill>
                <a:ea typeface="Calibri" panose="020F0502020204030204" pitchFamily="34" charset="0"/>
                <a:cs typeface="Calibri" panose="020F0502020204030204" pitchFamily="34" charset="0"/>
              </a:rPr>
              <a:t>Offer vaccine per ACIP</a:t>
            </a:r>
          </a:p>
          <a:p>
            <a:pPr marR="0" lvl="0">
              <a:spcBef>
                <a:spcPts val="0"/>
              </a:spcBef>
              <a:spcAft>
                <a:spcPts val="0"/>
              </a:spcAft>
              <a:buClr>
                <a:schemeClr val="bg2"/>
              </a:buClr>
            </a:pPr>
            <a:endParaRPr lang="en-US" dirty="0">
              <a:solidFill>
                <a:schemeClr val="bg2"/>
              </a:solidFill>
              <a:ea typeface="Calibri" panose="020F0502020204030204" pitchFamily="34" charset="0"/>
              <a:cs typeface="Calibri" panose="020F0502020204030204" pitchFamily="34" charset="0"/>
            </a:endParaRPr>
          </a:p>
          <a:p>
            <a:pPr marR="0" lvl="0">
              <a:spcBef>
                <a:spcPts val="0"/>
              </a:spcBef>
              <a:spcAft>
                <a:spcPts val="0"/>
              </a:spcAft>
              <a:buClr>
                <a:schemeClr val="bg2"/>
              </a:buClr>
            </a:pPr>
            <a:r>
              <a:rPr lang="en-US" sz="2400" dirty="0">
                <a:solidFill>
                  <a:schemeClr val="bg2"/>
                </a:solidFill>
                <a:effectLst/>
                <a:ea typeface="Calibri" panose="020F0502020204030204" pitchFamily="34" charset="0"/>
                <a:cs typeface="Calibri" panose="020F0502020204030204" pitchFamily="34" charset="0"/>
              </a:rPr>
              <a:t>No need to wait for results</a:t>
            </a:r>
          </a:p>
          <a:p>
            <a:pPr marR="0" lvl="0">
              <a:spcBef>
                <a:spcPts val="0"/>
              </a:spcBef>
              <a:spcAft>
                <a:spcPts val="0"/>
              </a:spcAft>
              <a:buClr>
                <a:schemeClr val="bg2"/>
              </a:buClr>
            </a:pPr>
            <a:endParaRPr lang="en-US" sz="2400" dirty="0">
              <a:solidFill>
                <a:schemeClr val="bg2"/>
              </a:solidFill>
              <a:effectLst/>
              <a:ea typeface="Calibri" panose="020F0502020204030204" pitchFamily="34" charset="0"/>
              <a:cs typeface="Calibri" panose="020F0502020204030204" pitchFamily="34" charset="0"/>
            </a:endParaRPr>
          </a:p>
          <a:p>
            <a:pPr marR="0" lvl="0">
              <a:spcBef>
                <a:spcPts val="0"/>
              </a:spcBef>
              <a:spcAft>
                <a:spcPts val="0"/>
              </a:spcAft>
              <a:buClr>
                <a:schemeClr val="bg2"/>
              </a:buClr>
            </a:pPr>
            <a:r>
              <a:rPr lang="en-US" dirty="0">
                <a:solidFill>
                  <a:schemeClr val="bg2"/>
                </a:solidFill>
                <a:ea typeface="Calibri" panose="020F0502020204030204" pitchFamily="34" charset="0"/>
                <a:cs typeface="Calibri" panose="020F0502020204030204" pitchFamily="34" charset="0"/>
              </a:rPr>
              <a:t>Screening should not be a barrier</a:t>
            </a:r>
            <a:endParaRPr lang="en-US" sz="2400" dirty="0">
              <a:solidFill>
                <a:schemeClr val="bg2"/>
              </a:solidFill>
              <a:effectLst/>
              <a:ea typeface="Calibri" panose="020F0502020204030204" pitchFamily="34" charset="0"/>
              <a:cs typeface="Calibri" panose="020F0502020204030204" pitchFamily="34" charset="0"/>
            </a:endParaRPr>
          </a:p>
        </p:txBody>
      </p:sp>
      <p:sp>
        <p:nvSpPr>
          <p:cNvPr id="2" name="Title 1" hidden="1">
            <a:extLst>
              <a:ext uri="{FF2B5EF4-FFF2-40B4-BE49-F238E27FC236}">
                <a16:creationId xmlns:a16="http://schemas.microsoft.com/office/drawing/2014/main" id="{38D0FCA9-1ED5-978A-07A8-640C119E852A}"/>
              </a:ext>
            </a:extLst>
          </p:cNvPr>
          <p:cNvSpPr>
            <a:spLocks noGrp="1"/>
          </p:cNvSpPr>
          <p:nvPr>
            <p:ph type="title"/>
          </p:nvPr>
        </p:nvSpPr>
        <p:spPr>
          <a:xfrm>
            <a:off x="5250873" y="277090"/>
            <a:ext cx="2466109" cy="245811"/>
          </a:xfrm>
        </p:spPr>
        <p:txBody>
          <a:bodyPr/>
          <a:lstStyle/>
          <a:p>
            <a:r>
              <a:rPr lang="en-US" sz="800" dirty="0"/>
              <a:t>The process for integrating screening and vaccination</a:t>
            </a:r>
          </a:p>
        </p:txBody>
      </p:sp>
    </p:spTree>
    <p:extLst>
      <p:ext uri="{BB962C8B-B14F-4D97-AF65-F5344CB8AC3E}">
        <p14:creationId xmlns:p14="http://schemas.microsoft.com/office/powerpoint/2010/main" val="16255310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971FE07C-FF01-30B9-0EA3-7B912E1EB9E0}"/>
              </a:ext>
            </a:extLst>
          </p:cNvPr>
          <p:cNvSpPr>
            <a:spLocks noGrp="1"/>
          </p:cNvSpPr>
          <p:nvPr>
            <p:ph type="title"/>
          </p:nvPr>
        </p:nvSpPr>
        <p:spPr>
          <a:xfrm>
            <a:off x="393282" y="4666476"/>
            <a:ext cx="3174144" cy="400984"/>
          </a:xfrm>
        </p:spPr>
        <p:txBody>
          <a:bodyPr/>
          <a:lstStyle/>
          <a:p>
            <a:r>
              <a:rPr lang="en-US" sz="800" dirty="0">
                <a:solidFill>
                  <a:schemeClr val="bg2"/>
                </a:solidFill>
              </a:rPr>
              <a:t>Incorporating</a:t>
            </a:r>
            <a:r>
              <a:rPr lang="en-US" sz="800" baseline="0" dirty="0">
                <a:solidFill>
                  <a:schemeClr val="bg2"/>
                </a:solidFill>
              </a:rPr>
              <a:t> hepatitis B screening into a clinic workflow</a:t>
            </a:r>
            <a:endParaRPr lang="en-US" sz="800" dirty="0">
              <a:solidFill>
                <a:schemeClr val="bg2"/>
              </a:solidFill>
            </a:endParaRPr>
          </a:p>
        </p:txBody>
      </p:sp>
      <p:sp>
        <p:nvSpPr>
          <p:cNvPr id="24" name="TextBox 23">
            <a:extLst>
              <a:ext uri="{FF2B5EF4-FFF2-40B4-BE49-F238E27FC236}">
                <a16:creationId xmlns:a16="http://schemas.microsoft.com/office/drawing/2014/main" id="{2BB67A76-CF25-4443-862D-728B7DCA2B42}"/>
              </a:ext>
            </a:extLst>
          </p:cNvPr>
          <p:cNvSpPr txBox="1"/>
          <p:nvPr/>
        </p:nvSpPr>
        <p:spPr>
          <a:xfrm>
            <a:off x="132735" y="65867"/>
            <a:ext cx="9139553" cy="738664"/>
          </a:xfrm>
          <a:prstGeom prst="rect">
            <a:avLst/>
          </a:prstGeom>
          <a:noFill/>
        </p:spPr>
        <p:txBody>
          <a:bodyPr wrap="square" rtlCol="0">
            <a:spAutoFit/>
          </a:bodyPr>
          <a:lstStyle/>
          <a:p>
            <a:r>
              <a:rPr lang="en-US" sz="2400" b="1">
                <a:solidFill>
                  <a:srgbClr val="00788A"/>
                </a:solidFill>
                <a:latin typeface="Calibri" panose="020F0502020204030204" pitchFamily="34" charset="0"/>
              </a:rPr>
              <a:t>Incorporating hepatitis B screening into a clinic workflow</a:t>
            </a:r>
          </a:p>
          <a:p>
            <a:r>
              <a:rPr lang="en-US" b="1">
                <a:solidFill>
                  <a:srgbClr val="00788A"/>
                </a:solidFill>
                <a:latin typeface="Calibri" panose="020F0502020204030204" pitchFamily="34" charset="0"/>
              </a:rPr>
              <a:t>Nonpregnant adults </a:t>
            </a:r>
            <a:r>
              <a:rPr lang="en-US" b="1" u="sng">
                <a:solidFill>
                  <a:srgbClr val="00788A"/>
                </a:solidFill>
                <a:latin typeface="Calibri" panose="020F0502020204030204" pitchFamily="34" charset="0"/>
              </a:rPr>
              <a:t>&gt;</a:t>
            </a:r>
            <a:r>
              <a:rPr lang="en-US" b="1">
                <a:solidFill>
                  <a:srgbClr val="00788A"/>
                </a:solidFill>
                <a:latin typeface="Calibri" panose="020F0502020204030204" pitchFamily="34" charset="0"/>
              </a:rPr>
              <a:t>18 years without a known history of HBV infection</a:t>
            </a:r>
          </a:p>
        </p:txBody>
      </p:sp>
      <p:sp>
        <p:nvSpPr>
          <p:cNvPr id="10" name="Flowchart: Process 9">
            <a:extLst>
              <a:ext uri="{FF2B5EF4-FFF2-40B4-BE49-F238E27FC236}">
                <a16:creationId xmlns:a16="http://schemas.microsoft.com/office/drawing/2014/main" id="{FF084AFE-4589-42B2-8671-6C5215094173}"/>
              </a:ext>
            </a:extLst>
          </p:cNvPr>
          <p:cNvSpPr/>
          <p:nvPr/>
        </p:nvSpPr>
        <p:spPr>
          <a:xfrm>
            <a:off x="983429" y="1665767"/>
            <a:ext cx="854914" cy="2560488"/>
          </a:xfrm>
          <a:prstGeom prst="flowChartProcess">
            <a:avLst/>
          </a:prstGeom>
          <a:solidFill>
            <a:srgbClr val="005DAA"/>
          </a:solidFill>
          <a:ln>
            <a:extLst>
              <a:ext uri="{C807C97D-BFC1-408E-A445-0C87EB9F89A2}">
                <ask:lineSketchStyleProps xmlns:ask="http://schemas.microsoft.com/office/drawing/2018/sketchyshapes" sd="3507000093">
                  <a:custGeom>
                    <a:avLst/>
                    <a:gdLst>
                      <a:gd name="connsiteX0" fmla="*/ 0 w 1325880"/>
                      <a:gd name="connsiteY0" fmla="*/ 0 h 457200"/>
                      <a:gd name="connsiteX1" fmla="*/ 689458 w 1325880"/>
                      <a:gd name="connsiteY1" fmla="*/ 0 h 457200"/>
                      <a:gd name="connsiteX2" fmla="*/ 1325880 w 1325880"/>
                      <a:gd name="connsiteY2" fmla="*/ 0 h 457200"/>
                      <a:gd name="connsiteX3" fmla="*/ 1325880 w 1325880"/>
                      <a:gd name="connsiteY3" fmla="*/ 457200 h 457200"/>
                      <a:gd name="connsiteX4" fmla="*/ 702716 w 1325880"/>
                      <a:gd name="connsiteY4" fmla="*/ 457200 h 457200"/>
                      <a:gd name="connsiteX5" fmla="*/ 0 w 1325880"/>
                      <a:gd name="connsiteY5" fmla="*/ 457200 h 457200"/>
                      <a:gd name="connsiteX6" fmla="*/ 0 w 1325880"/>
                      <a:gd name="connsiteY6"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5880" h="457200" fill="none" extrusionOk="0">
                        <a:moveTo>
                          <a:pt x="0" y="0"/>
                        </a:moveTo>
                        <a:cubicBezTo>
                          <a:pt x="249129" y="-15971"/>
                          <a:pt x="529521" y="17914"/>
                          <a:pt x="689458" y="0"/>
                        </a:cubicBezTo>
                        <a:cubicBezTo>
                          <a:pt x="849395" y="-17914"/>
                          <a:pt x="1052575" y="-21260"/>
                          <a:pt x="1325880" y="0"/>
                        </a:cubicBezTo>
                        <a:cubicBezTo>
                          <a:pt x="1332425" y="148373"/>
                          <a:pt x="1309725" y="274179"/>
                          <a:pt x="1325880" y="457200"/>
                        </a:cubicBezTo>
                        <a:cubicBezTo>
                          <a:pt x="1140170" y="456426"/>
                          <a:pt x="901786" y="482886"/>
                          <a:pt x="702716" y="457200"/>
                        </a:cubicBezTo>
                        <a:cubicBezTo>
                          <a:pt x="503646" y="431514"/>
                          <a:pt x="289974" y="486994"/>
                          <a:pt x="0" y="457200"/>
                        </a:cubicBezTo>
                        <a:cubicBezTo>
                          <a:pt x="18807" y="314828"/>
                          <a:pt x="-17503" y="107335"/>
                          <a:pt x="0" y="0"/>
                        </a:cubicBezTo>
                        <a:close/>
                      </a:path>
                      <a:path w="1325880" h="457200" stroke="0" extrusionOk="0">
                        <a:moveTo>
                          <a:pt x="0" y="0"/>
                        </a:moveTo>
                        <a:cubicBezTo>
                          <a:pt x="135466" y="-17582"/>
                          <a:pt x="485038" y="5579"/>
                          <a:pt x="623164" y="0"/>
                        </a:cubicBezTo>
                        <a:cubicBezTo>
                          <a:pt x="761290" y="-5579"/>
                          <a:pt x="1015488" y="25314"/>
                          <a:pt x="1325880" y="0"/>
                        </a:cubicBezTo>
                        <a:cubicBezTo>
                          <a:pt x="1307730" y="163980"/>
                          <a:pt x="1336391" y="291202"/>
                          <a:pt x="1325880" y="457200"/>
                        </a:cubicBezTo>
                        <a:cubicBezTo>
                          <a:pt x="1154074" y="437358"/>
                          <a:pt x="847866" y="471664"/>
                          <a:pt x="636422" y="457200"/>
                        </a:cubicBezTo>
                        <a:cubicBezTo>
                          <a:pt x="424978" y="442736"/>
                          <a:pt x="279890" y="454165"/>
                          <a:pt x="0" y="457200"/>
                        </a:cubicBezTo>
                        <a:cubicBezTo>
                          <a:pt x="-3130" y="348260"/>
                          <a:pt x="-8568" y="140642"/>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90">
                <a:solidFill>
                  <a:schemeClr val="bg2"/>
                </a:solidFill>
                <a:latin typeface="Franklin Gothic Book" panose="020B0503020102020204" pitchFamily="34" charset="0"/>
                <a:cs typeface="Calibri" panose="020F0502020204030204" pitchFamily="34" charset="0"/>
              </a:rPr>
              <a:t>Completed </a:t>
            </a:r>
            <a:r>
              <a:rPr lang="en-US" sz="990" err="1">
                <a:solidFill>
                  <a:schemeClr val="bg2"/>
                </a:solidFill>
                <a:latin typeface="Franklin Gothic Book" panose="020B0503020102020204" pitchFamily="34" charset="0"/>
                <a:cs typeface="Calibri" panose="020F0502020204030204" pitchFamily="34" charset="0"/>
              </a:rPr>
              <a:t>HepB</a:t>
            </a:r>
            <a:r>
              <a:rPr lang="en-US" sz="990">
                <a:solidFill>
                  <a:schemeClr val="bg2"/>
                </a:solidFill>
                <a:latin typeface="Franklin Gothic Book" panose="020B0503020102020204" pitchFamily="34" charset="0"/>
                <a:cs typeface="Calibri" panose="020F0502020204030204" pitchFamily="34" charset="0"/>
              </a:rPr>
              <a:t> vaccine series?</a:t>
            </a:r>
          </a:p>
        </p:txBody>
      </p:sp>
      <p:sp>
        <p:nvSpPr>
          <p:cNvPr id="17" name="Arrow: Right 16">
            <a:extLst>
              <a:ext uri="{FF2B5EF4-FFF2-40B4-BE49-F238E27FC236}">
                <a16:creationId xmlns:a16="http://schemas.microsoft.com/office/drawing/2014/main" id="{26584F06-8BED-44AE-8D79-81D8CA10CC8D}"/>
              </a:ext>
            </a:extLst>
          </p:cNvPr>
          <p:cNvSpPr/>
          <p:nvPr/>
        </p:nvSpPr>
        <p:spPr>
          <a:xfrm>
            <a:off x="1929226" y="1731309"/>
            <a:ext cx="814986" cy="400983"/>
          </a:xfrm>
          <a:prstGeom prst="rightArrow">
            <a:avLst>
              <a:gd name="adj1" fmla="val 50000"/>
              <a:gd name="adj2" fmla="val 33052"/>
            </a:avLst>
          </a:prstGeom>
          <a:solidFill>
            <a:srgbClr val="005DA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90">
                <a:solidFill>
                  <a:schemeClr val="bg2"/>
                </a:solidFill>
                <a:latin typeface="Franklin Gothic Book" panose="020B0503020102020204" pitchFamily="34" charset="0"/>
                <a:cs typeface="Calibri" panose="020F0502020204030204" pitchFamily="34" charset="0"/>
              </a:rPr>
              <a:t>No/</a:t>
            </a:r>
            <a:r>
              <a:rPr lang="en-US" sz="990" err="1">
                <a:solidFill>
                  <a:schemeClr val="bg2"/>
                </a:solidFill>
                <a:latin typeface="Franklin Gothic Book" panose="020B0503020102020204" pitchFamily="34" charset="0"/>
                <a:cs typeface="Calibri" panose="020F0502020204030204" pitchFamily="34" charset="0"/>
              </a:rPr>
              <a:t>Unk</a:t>
            </a:r>
            <a:endParaRPr lang="en-US" sz="990">
              <a:solidFill>
                <a:schemeClr val="bg2"/>
              </a:solidFill>
              <a:latin typeface="Franklin Gothic Book" panose="020B0503020102020204" pitchFamily="34" charset="0"/>
              <a:cs typeface="Calibri" panose="020F0502020204030204" pitchFamily="34" charset="0"/>
            </a:endParaRPr>
          </a:p>
        </p:txBody>
      </p:sp>
      <p:sp>
        <p:nvSpPr>
          <p:cNvPr id="27" name="Flowchart: Process 26">
            <a:extLst>
              <a:ext uri="{FF2B5EF4-FFF2-40B4-BE49-F238E27FC236}">
                <a16:creationId xmlns:a16="http://schemas.microsoft.com/office/drawing/2014/main" id="{AEC557A5-6016-4344-A84C-5C3F067ADDE6}"/>
              </a:ext>
            </a:extLst>
          </p:cNvPr>
          <p:cNvSpPr/>
          <p:nvPr/>
        </p:nvSpPr>
        <p:spPr>
          <a:xfrm>
            <a:off x="2807792" y="1207728"/>
            <a:ext cx="759634" cy="1413999"/>
          </a:xfrm>
          <a:prstGeom prst="flowChartProcess">
            <a:avLst/>
          </a:prstGeom>
          <a:solidFill>
            <a:srgbClr val="005DAA"/>
          </a:solidFill>
          <a:ln>
            <a:extLst>
              <a:ext uri="{C807C97D-BFC1-408E-A445-0C87EB9F89A2}">
                <ask:lineSketchStyleProps xmlns:ask="http://schemas.microsoft.com/office/drawing/2018/sketchyshapes" sd="3698488026">
                  <a:custGeom>
                    <a:avLst/>
                    <a:gdLst>
                      <a:gd name="connsiteX0" fmla="*/ 0 w 1325880"/>
                      <a:gd name="connsiteY0" fmla="*/ 0 h 457200"/>
                      <a:gd name="connsiteX1" fmla="*/ 636422 w 1325880"/>
                      <a:gd name="connsiteY1" fmla="*/ 0 h 457200"/>
                      <a:gd name="connsiteX2" fmla="*/ 1325880 w 1325880"/>
                      <a:gd name="connsiteY2" fmla="*/ 0 h 457200"/>
                      <a:gd name="connsiteX3" fmla="*/ 1325880 w 1325880"/>
                      <a:gd name="connsiteY3" fmla="*/ 457200 h 457200"/>
                      <a:gd name="connsiteX4" fmla="*/ 649681 w 1325880"/>
                      <a:gd name="connsiteY4" fmla="*/ 457200 h 457200"/>
                      <a:gd name="connsiteX5" fmla="*/ 0 w 1325880"/>
                      <a:gd name="connsiteY5" fmla="*/ 457200 h 457200"/>
                      <a:gd name="connsiteX6" fmla="*/ 0 w 1325880"/>
                      <a:gd name="connsiteY6"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5880" h="457200" fill="none" extrusionOk="0">
                        <a:moveTo>
                          <a:pt x="0" y="0"/>
                        </a:moveTo>
                        <a:cubicBezTo>
                          <a:pt x="181503" y="-3289"/>
                          <a:pt x="433487" y="12215"/>
                          <a:pt x="636422" y="0"/>
                        </a:cubicBezTo>
                        <a:cubicBezTo>
                          <a:pt x="839357" y="-12215"/>
                          <a:pt x="1125927" y="19663"/>
                          <a:pt x="1325880" y="0"/>
                        </a:cubicBezTo>
                        <a:cubicBezTo>
                          <a:pt x="1340450" y="147393"/>
                          <a:pt x="1317385" y="346988"/>
                          <a:pt x="1325880" y="457200"/>
                        </a:cubicBezTo>
                        <a:cubicBezTo>
                          <a:pt x="1126826" y="458206"/>
                          <a:pt x="870486" y="484222"/>
                          <a:pt x="649681" y="457200"/>
                        </a:cubicBezTo>
                        <a:cubicBezTo>
                          <a:pt x="428876" y="430178"/>
                          <a:pt x="272741" y="460582"/>
                          <a:pt x="0" y="457200"/>
                        </a:cubicBezTo>
                        <a:cubicBezTo>
                          <a:pt x="-8096" y="271467"/>
                          <a:pt x="21123" y="159434"/>
                          <a:pt x="0" y="0"/>
                        </a:cubicBezTo>
                        <a:close/>
                      </a:path>
                      <a:path w="1325880" h="457200" stroke="0" extrusionOk="0">
                        <a:moveTo>
                          <a:pt x="0" y="0"/>
                        </a:moveTo>
                        <a:cubicBezTo>
                          <a:pt x="211995" y="15282"/>
                          <a:pt x="334130" y="9210"/>
                          <a:pt x="636422" y="0"/>
                        </a:cubicBezTo>
                        <a:cubicBezTo>
                          <a:pt x="938714" y="-9210"/>
                          <a:pt x="1124390" y="34408"/>
                          <a:pt x="1325880" y="0"/>
                        </a:cubicBezTo>
                        <a:cubicBezTo>
                          <a:pt x="1319176" y="117895"/>
                          <a:pt x="1340920" y="269025"/>
                          <a:pt x="1325880" y="457200"/>
                        </a:cubicBezTo>
                        <a:cubicBezTo>
                          <a:pt x="998949" y="490563"/>
                          <a:pt x="867473" y="480874"/>
                          <a:pt x="636422" y="457200"/>
                        </a:cubicBezTo>
                        <a:cubicBezTo>
                          <a:pt x="405371" y="433526"/>
                          <a:pt x="158350" y="456692"/>
                          <a:pt x="0" y="457200"/>
                        </a:cubicBezTo>
                        <a:cubicBezTo>
                          <a:pt x="-10807" y="280659"/>
                          <a:pt x="17353" y="220700"/>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90">
                <a:solidFill>
                  <a:schemeClr val="bg2"/>
                </a:solidFill>
                <a:latin typeface="Franklin Gothic Book" panose="020B0503020102020204" pitchFamily="34" charset="0"/>
                <a:cs typeface="Calibri" panose="020F0502020204030204" pitchFamily="34" charset="0"/>
              </a:rPr>
              <a:t>Previously screened</a:t>
            </a:r>
            <a:r>
              <a:rPr lang="en-US" sz="990" baseline="30000">
                <a:solidFill>
                  <a:schemeClr val="bg2"/>
                </a:solidFill>
                <a:latin typeface="Franklin Gothic Book" panose="020B0503020102020204" pitchFamily="34" charset="0"/>
                <a:ea typeface="Calibri" panose="020F0502020204030204" pitchFamily="34" charset="0"/>
                <a:cs typeface="Calibri" panose="020F0502020204030204" pitchFamily="34" charset="0"/>
              </a:rPr>
              <a:t> </a:t>
            </a:r>
            <a:r>
              <a:rPr lang="en-US" sz="990">
                <a:solidFill>
                  <a:schemeClr val="bg2"/>
                </a:solidFill>
                <a:latin typeface="Franklin Gothic Book" panose="020B0503020102020204" pitchFamily="34" charset="0"/>
                <a:cs typeface="Calibri" panose="020F0502020204030204" pitchFamily="34" charset="0"/>
              </a:rPr>
              <a:t> for HBV infection?</a:t>
            </a:r>
          </a:p>
        </p:txBody>
      </p:sp>
      <p:sp>
        <p:nvSpPr>
          <p:cNvPr id="39" name="Arrow: Right 38">
            <a:extLst>
              <a:ext uri="{FF2B5EF4-FFF2-40B4-BE49-F238E27FC236}">
                <a16:creationId xmlns:a16="http://schemas.microsoft.com/office/drawing/2014/main" id="{679AECD3-D8CC-45D0-A8E4-CBF4C53F57B7}"/>
              </a:ext>
            </a:extLst>
          </p:cNvPr>
          <p:cNvSpPr/>
          <p:nvPr/>
        </p:nvSpPr>
        <p:spPr>
          <a:xfrm>
            <a:off x="3685009" y="1102025"/>
            <a:ext cx="2488736" cy="400983"/>
          </a:xfrm>
          <a:prstGeom prst="rightArrow">
            <a:avLst>
              <a:gd name="adj1" fmla="val 50000"/>
              <a:gd name="adj2" fmla="val 33052"/>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90">
                <a:solidFill>
                  <a:schemeClr val="bg2"/>
                </a:solidFill>
                <a:latin typeface="Franklin Gothic Book" panose="020B0503020102020204" pitchFamily="34" charset="0"/>
                <a:cs typeface="Calibri" panose="020F0502020204030204" pitchFamily="34" charset="0"/>
              </a:rPr>
              <a:t>No/Unknown</a:t>
            </a:r>
          </a:p>
        </p:txBody>
      </p:sp>
      <p:sp>
        <p:nvSpPr>
          <p:cNvPr id="30" name="Flowchart: Process 29">
            <a:extLst>
              <a:ext uri="{FF2B5EF4-FFF2-40B4-BE49-F238E27FC236}">
                <a16:creationId xmlns:a16="http://schemas.microsoft.com/office/drawing/2014/main" id="{D29F6595-ECA1-4CC8-A451-6D0D8FB63738}"/>
              </a:ext>
            </a:extLst>
          </p:cNvPr>
          <p:cNvSpPr/>
          <p:nvPr/>
        </p:nvSpPr>
        <p:spPr>
          <a:xfrm>
            <a:off x="6381409" y="1063514"/>
            <a:ext cx="1237116" cy="388945"/>
          </a:xfrm>
          <a:prstGeom prst="flowChartProcess">
            <a:avLst/>
          </a:prstGeom>
          <a:solidFill>
            <a:srgbClr val="005DAA"/>
          </a:solidFill>
          <a:ln>
            <a:noFill/>
            <a:extLst>
              <a:ext uri="{C807C97D-BFC1-408E-A445-0C87EB9F89A2}">
                <ask:lineSketchStyleProps xmlns:ask="http://schemas.microsoft.com/office/drawing/2018/sketchyshapes" sd="698404503">
                  <a:custGeom>
                    <a:avLst/>
                    <a:gdLst>
                      <a:gd name="connsiteX0" fmla="*/ 0 w 1325880"/>
                      <a:gd name="connsiteY0" fmla="*/ 0 h 457200"/>
                      <a:gd name="connsiteX1" fmla="*/ 623164 w 1325880"/>
                      <a:gd name="connsiteY1" fmla="*/ 0 h 457200"/>
                      <a:gd name="connsiteX2" fmla="*/ 1325880 w 1325880"/>
                      <a:gd name="connsiteY2" fmla="*/ 0 h 457200"/>
                      <a:gd name="connsiteX3" fmla="*/ 1325880 w 1325880"/>
                      <a:gd name="connsiteY3" fmla="*/ 457200 h 457200"/>
                      <a:gd name="connsiteX4" fmla="*/ 702716 w 1325880"/>
                      <a:gd name="connsiteY4" fmla="*/ 457200 h 457200"/>
                      <a:gd name="connsiteX5" fmla="*/ 0 w 1325880"/>
                      <a:gd name="connsiteY5" fmla="*/ 457200 h 457200"/>
                      <a:gd name="connsiteX6" fmla="*/ 0 w 1325880"/>
                      <a:gd name="connsiteY6"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5880" h="457200" fill="none" extrusionOk="0">
                        <a:moveTo>
                          <a:pt x="0" y="0"/>
                        </a:moveTo>
                        <a:cubicBezTo>
                          <a:pt x="194395" y="-6116"/>
                          <a:pt x="416845" y="-8050"/>
                          <a:pt x="623164" y="0"/>
                        </a:cubicBezTo>
                        <a:cubicBezTo>
                          <a:pt x="829483" y="8050"/>
                          <a:pt x="1008077" y="-19875"/>
                          <a:pt x="1325880" y="0"/>
                        </a:cubicBezTo>
                        <a:cubicBezTo>
                          <a:pt x="1317558" y="109832"/>
                          <a:pt x="1317915" y="359219"/>
                          <a:pt x="1325880" y="457200"/>
                        </a:cubicBezTo>
                        <a:cubicBezTo>
                          <a:pt x="1172741" y="461460"/>
                          <a:pt x="878740" y="464437"/>
                          <a:pt x="702716" y="457200"/>
                        </a:cubicBezTo>
                        <a:cubicBezTo>
                          <a:pt x="526692" y="449963"/>
                          <a:pt x="205441" y="446342"/>
                          <a:pt x="0" y="457200"/>
                        </a:cubicBezTo>
                        <a:cubicBezTo>
                          <a:pt x="20963" y="356712"/>
                          <a:pt x="-15339" y="127309"/>
                          <a:pt x="0" y="0"/>
                        </a:cubicBezTo>
                        <a:close/>
                      </a:path>
                      <a:path w="1325880" h="457200" stroke="0" extrusionOk="0">
                        <a:moveTo>
                          <a:pt x="0" y="0"/>
                        </a:moveTo>
                        <a:cubicBezTo>
                          <a:pt x="288424" y="10609"/>
                          <a:pt x="427049" y="-6729"/>
                          <a:pt x="623164" y="0"/>
                        </a:cubicBezTo>
                        <a:cubicBezTo>
                          <a:pt x="819279" y="6729"/>
                          <a:pt x="1022173" y="-266"/>
                          <a:pt x="1325880" y="0"/>
                        </a:cubicBezTo>
                        <a:cubicBezTo>
                          <a:pt x="1314704" y="217760"/>
                          <a:pt x="1303671" y="296629"/>
                          <a:pt x="1325880" y="457200"/>
                        </a:cubicBezTo>
                        <a:cubicBezTo>
                          <a:pt x="1182631" y="454936"/>
                          <a:pt x="972625" y="487903"/>
                          <a:pt x="662940" y="457200"/>
                        </a:cubicBezTo>
                        <a:cubicBezTo>
                          <a:pt x="353255" y="426497"/>
                          <a:pt x="325138" y="464242"/>
                          <a:pt x="0" y="457200"/>
                        </a:cubicBezTo>
                        <a:cubicBezTo>
                          <a:pt x="2610" y="358243"/>
                          <a:pt x="-6347" y="160816"/>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73478" tIns="36739" rIns="73478" bIns="36739" rtlCol="0" anchor="ctr"/>
          <a:lstStyle/>
          <a:p>
            <a:pPr algn="ctr"/>
            <a:r>
              <a:rPr lang="en-US" sz="990" b="1" dirty="0">
                <a:solidFill>
                  <a:schemeClr val="bg2"/>
                </a:solidFill>
                <a:latin typeface="Franklin Gothic Book" panose="020B0503020102020204" pitchFamily="34" charset="0"/>
                <a:cs typeface="Calibri"/>
              </a:rPr>
              <a:t>Offer screening and vaccine</a:t>
            </a:r>
            <a:r>
              <a:rPr lang="en-US" sz="990" baseline="30000" dirty="0">
                <a:solidFill>
                  <a:schemeClr val="bg2"/>
                </a:solidFill>
                <a:latin typeface="Franklin Gothic Book" panose="020B0503020102020204" pitchFamily="34" charset="0"/>
                <a:ea typeface="Calibri" panose="020F0502020204030204" pitchFamily="34" charset="0"/>
                <a:cs typeface="Calibri" panose="020F0502020204030204" pitchFamily="34" charset="0"/>
              </a:rPr>
              <a:t> </a:t>
            </a:r>
            <a:endParaRPr lang="en-US" sz="990" b="1" dirty="0">
              <a:solidFill>
                <a:schemeClr val="bg2"/>
              </a:solidFill>
              <a:latin typeface="Franklin Gothic Book" panose="020B0503020102020204" pitchFamily="34" charset="0"/>
              <a:cs typeface="Calibri" panose="020F0502020204030204" pitchFamily="34" charset="0"/>
            </a:endParaRPr>
          </a:p>
        </p:txBody>
      </p:sp>
      <p:sp>
        <p:nvSpPr>
          <p:cNvPr id="29" name="Arrow: Right 28">
            <a:extLst>
              <a:ext uri="{FF2B5EF4-FFF2-40B4-BE49-F238E27FC236}">
                <a16:creationId xmlns:a16="http://schemas.microsoft.com/office/drawing/2014/main" id="{469F3E73-08A2-401D-8586-A46248B073DB}"/>
              </a:ext>
            </a:extLst>
          </p:cNvPr>
          <p:cNvSpPr/>
          <p:nvPr/>
        </p:nvSpPr>
        <p:spPr>
          <a:xfrm>
            <a:off x="1932482" y="3396936"/>
            <a:ext cx="811391" cy="400983"/>
          </a:xfrm>
          <a:prstGeom prst="rightArrow">
            <a:avLst>
              <a:gd name="adj1" fmla="val 50000"/>
              <a:gd name="adj2" fmla="val 33052"/>
            </a:avLst>
          </a:prstGeom>
          <a:solidFill>
            <a:srgbClr val="005DAA"/>
          </a:solidFill>
          <a:ln>
            <a:solidFill>
              <a:srgbClr val="005D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90">
                <a:solidFill>
                  <a:schemeClr val="bg2"/>
                </a:solidFill>
                <a:latin typeface="Franklin Gothic Book" panose="020B0503020102020204" pitchFamily="34" charset="0"/>
                <a:cs typeface="Calibri" panose="020F0502020204030204" pitchFamily="34" charset="0"/>
              </a:rPr>
              <a:t>Yes</a:t>
            </a:r>
          </a:p>
        </p:txBody>
      </p:sp>
      <p:sp>
        <p:nvSpPr>
          <p:cNvPr id="26" name="Flowchart: Process 25">
            <a:extLst>
              <a:ext uri="{FF2B5EF4-FFF2-40B4-BE49-F238E27FC236}">
                <a16:creationId xmlns:a16="http://schemas.microsoft.com/office/drawing/2014/main" id="{A53CE96B-0653-4798-ADD1-67970655873A}"/>
              </a:ext>
            </a:extLst>
          </p:cNvPr>
          <p:cNvSpPr/>
          <p:nvPr/>
        </p:nvSpPr>
        <p:spPr>
          <a:xfrm>
            <a:off x="2807791" y="2911083"/>
            <a:ext cx="759635" cy="1413999"/>
          </a:xfrm>
          <a:prstGeom prst="flowChartProcess">
            <a:avLst/>
          </a:prstGeom>
          <a:solidFill>
            <a:srgbClr val="005DAA"/>
          </a:solidFill>
          <a:ln>
            <a:extLst>
              <a:ext uri="{C807C97D-BFC1-408E-A445-0C87EB9F89A2}">
                <ask:lineSketchStyleProps xmlns:ask="http://schemas.microsoft.com/office/drawing/2018/sketchyshapes" sd="3698488026">
                  <a:custGeom>
                    <a:avLst/>
                    <a:gdLst>
                      <a:gd name="connsiteX0" fmla="*/ 0 w 1325880"/>
                      <a:gd name="connsiteY0" fmla="*/ 0 h 457200"/>
                      <a:gd name="connsiteX1" fmla="*/ 636422 w 1325880"/>
                      <a:gd name="connsiteY1" fmla="*/ 0 h 457200"/>
                      <a:gd name="connsiteX2" fmla="*/ 1325880 w 1325880"/>
                      <a:gd name="connsiteY2" fmla="*/ 0 h 457200"/>
                      <a:gd name="connsiteX3" fmla="*/ 1325880 w 1325880"/>
                      <a:gd name="connsiteY3" fmla="*/ 457200 h 457200"/>
                      <a:gd name="connsiteX4" fmla="*/ 649681 w 1325880"/>
                      <a:gd name="connsiteY4" fmla="*/ 457200 h 457200"/>
                      <a:gd name="connsiteX5" fmla="*/ 0 w 1325880"/>
                      <a:gd name="connsiteY5" fmla="*/ 457200 h 457200"/>
                      <a:gd name="connsiteX6" fmla="*/ 0 w 1325880"/>
                      <a:gd name="connsiteY6"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5880" h="457200" fill="none" extrusionOk="0">
                        <a:moveTo>
                          <a:pt x="0" y="0"/>
                        </a:moveTo>
                        <a:cubicBezTo>
                          <a:pt x="181503" y="-3289"/>
                          <a:pt x="433487" y="12215"/>
                          <a:pt x="636422" y="0"/>
                        </a:cubicBezTo>
                        <a:cubicBezTo>
                          <a:pt x="839357" y="-12215"/>
                          <a:pt x="1125927" y="19663"/>
                          <a:pt x="1325880" y="0"/>
                        </a:cubicBezTo>
                        <a:cubicBezTo>
                          <a:pt x="1340450" y="147393"/>
                          <a:pt x="1317385" y="346988"/>
                          <a:pt x="1325880" y="457200"/>
                        </a:cubicBezTo>
                        <a:cubicBezTo>
                          <a:pt x="1126826" y="458206"/>
                          <a:pt x="870486" y="484222"/>
                          <a:pt x="649681" y="457200"/>
                        </a:cubicBezTo>
                        <a:cubicBezTo>
                          <a:pt x="428876" y="430178"/>
                          <a:pt x="272741" y="460582"/>
                          <a:pt x="0" y="457200"/>
                        </a:cubicBezTo>
                        <a:cubicBezTo>
                          <a:pt x="-8096" y="271467"/>
                          <a:pt x="21123" y="159434"/>
                          <a:pt x="0" y="0"/>
                        </a:cubicBezTo>
                        <a:close/>
                      </a:path>
                      <a:path w="1325880" h="457200" stroke="0" extrusionOk="0">
                        <a:moveTo>
                          <a:pt x="0" y="0"/>
                        </a:moveTo>
                        <a:cubicBezTo>
                          <a:pt x="211995" y="15282"/>
                          <a:pt x="334130" y="9210"/>
                          <a:pt x="636422" y="0"/>
                        </a:cubicBezTo>
                        <a:cubicBezTo>
                          <a:pt x="938714" y="-9210"/>
                          <a:pt x="1124390" y="34408"/>
                          <a:pt x="1325880" y="0"/>
                        </a:cubicBezTo>
                        <a:cubicBezTo>
                          <a:pt x="1319176" y="117895"/>
                          <a:pt x="1340920" y="269025"/>
                          <a:pt x="1325880" y="457200"/>
                        </a:cubicBezTo>
                        <a:cubicBezTo>
                          <a:pt x="998949" y="490563"/>
                          <a:pt x="867473" y="480874"/>
                          <a:pt x="636422" y="457200"/>
                        </a:cubicBezTo>
                        <a:cubicBezTo>
                          <a:pt x="405371" y="433526"/>
                          <a:pt x="158350" y="456692"/>
                          <a:pt x="0" y="457200"/>
                        </a:cubicBezTo>
                        <a:cubicBezTo>
                          <a:pt x="-10807" y="280659"/>
                          <a:pt x="17353" y="220700"/>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90">
                <a:solidFill>
                  <a:schemeClr val="bg2"/>
                </a:solidFill>
                <a:latin typeface="Franklin Gothic Book" panose="020B0503020102020204" pitchFamily="34" charset="0"/>
                <a:cs typeface="Calibri" panose="020F0502020204030204" pitchFamily="34" charset="0"/>
              </a:rPr>
              <a:t>Previously screened for HBV infection?</a:t>
            </a:r>
          </a:p>
        </p:txBody>
      </p:sp>
      <p:sp>
        <p:nvSpPr>
          <p:cNvPr id="33" name="Arrow: Right 32">
            <a:extLst>
              <a:ext uri="{FF2B5EF4-FFF2-40B4-BE49-F238E27FC236}">
                <a16:creationId xmlns:a16="http://schemas.microsoft.com/office/drawing/2014/main" id="{878F9783-EB7D-403E-8BAC-7EA4A12D5542}"/>
              </a:ext>
            </a:extLst>
          </p:cNvPr>
          <p:cNvSpPr/>
          <p:nvPr/>
        </p:nvSpPr>
        <p:spPr>
          <a:xfrm>
            <a:off x="3676992" y="2806518"/>
            <a:ext cx="2481570" cy="400983"/>
          </a:xfrm>
          <a:prstGeom prst="rightArrow">
            <a:avLst>
              <a:gd name="adj1" fmla="val 50000"/>
              <a:gd name="adj2" fmla="val 33052"/>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90">
                <a:solidFill>
                  <a:schemeClr val="bg2"/>
                </a:solidFill>
                <a:latin typeface="Franklin Gothic Book" panose="020B0503020102020204" pitchFamily="34" charset="0"/>
                <a:cs typeface="Calibri" panose="020F0502020204030204" pitchFamily="34" charset="0"/>
              </a:rPr>
              <a:t>No/Unknown</a:t>
            </a:r>
          </a:p>
        </p:txBody>
      </p:sp>
      <p:sp>
        <p:nvSpPr>
          <p:cNvPr id="25" name="Flowchart: Process 24">
            <a:extLst>
              <a:ext uri="{FF2B5EF4-FFF2-40B4-BE49-F238E27FC236}">
                <a16:creationId xmlns:a16="http://schemas.microsoft.com/office/drawing/2014/main" id="{E1FBD51B-0208-4493-A1A4-29988DEEE02F}"/>
              </a:ext>
            </a:extLst>
          </p:cNvPr>
          <p:cNvSpPr/>
          <p:nvPr/>
        </p:nvSpPr>
        <p:spPr>
          <a:xfrm>
            <a:off x="6400387" y="2760210"/>
            <a:ext cx="1237116" cy="388945"/>
          </a:xfrm>
          <a:prstGeom prst="flowChartProcess">
            <a:avLst/>
          </a:prstGeom>
          <a:solidFill>
            <a:srgbClr val="005DAA"/>
          </a:solidFill>
          <a:ln>
            <a:noFill/>
            <a:extLst>
              <a:ext uri="{C807C97D-BFC1-408E-A445-0C87EB9F89A2}">
                <ask:lineSketchStyleProps xmlns:ask="http://schemas.microsoft.com/office/drawing/2018/sketchyshapes" sd="698404503">
                  <a:custGeom>
                    <a:avLst/>
                    <a:gdLst>
                      <a:gd name="connsiteX0" fmla="*/ 0 w 1325880"/>
                      <a:gd name="connsiteY0" fmla="*/ 0 h 457200"/>
                      <a:gd name="connsiteX1" fmla="*/ 623164 w 1325880"/>
                      <a:gd name="connsiteY1" fmla="*/ 0 h 457200"/>
                      <a:gd name="connsiteX2" fmla="*/ 1325880 w 1325880"/>
                      <a:gd name="connsiteY2" fmla="*/ 0 h 457200"/>
                      <a:gd name="connsiteX3" fmla="*/ 1325880 w 1325880"/>
                      <a:gd name="connsiteY3" fmla="*/ 457200 h 457200"/>
                      <a:gd name="connsiteX4" fmla="*/ 702716 w 1325880"/>
                      <a:gd name="connsiteY4" fmla="*/ 457200 h 457200"/>
                      <a:gd name="connsiteX5" fmla="*/ 0 w 1325880"/>
                      <a:gd name="connsiteY5" fmla="*/ 457200 h 457200"/>
                      <a:gd name="connsiteX6" fmla="*/ 0 w 1325880"/>
                      <a:gd name="connsiteY6"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5880" h="457200" fill="none" extrusionOk="0">
                        <a:moveTo>
                          <a:pt x="0" y="0"/>
                        </a:moveTo>
                        <a:cubicBezTo>
                          <a:pt x="194395" y="-6116"/>
                          <a:pt x="416845" y="-8050"/>
                          <a:pt x="623164" y="0"/>
                        </a:cubicBezTo>
                        <a:cubicBezTo>
                          <a:pt x="829483" y="8050"/>
                          <a:pt x="1008077" y="-19875"/>
                          <a:pt x="1325880" y="0"/>
                        </a:cubicBezTo>
                        <a:cubicBezTo>
                          <a:pt x="1317558" y="109832"/>
                          <a:pt x="1317915" y="359219"/>
                          <a:pt x="1325880" y="457200"/>
                        </a:cubicBezTo>
                        <a:cubicBezTo>
                          <a:pt x="1172741" y="461460"/>
                          <a:pt x="878740" y="464437"/>
                          <a:pt x="702716" y="457200"/>
                        </a:cubicBezTo>
                        <a:cubicBezTo>
                          <a:pt x="526692" y="449963"/>
                          <a:pt x="205441" y="446342"/>
                          <a:pt x="0" y="457200"/>
                        </a:cubicBezTo>
                        <a:cubicBezTo>
                          <a:pt x="20963" y="356712"/>
                          <a:pt x="-15339" y="127309"/>
                          <a:pt x="0" y="0"/>
                        </a:cubicBezTo>
                        <a:close/>
                      </a:path>
                      <a:path w="1325880" h="457200" stroke="0" extrusionOk="0">
                        <a:moveTo>
                          <a:pt x="0" y="0"/>
                        </a:moveTo>
                        <a:cubicBezTo>
                          <a:pt x="288424" y="10609"/>
                          <a:pt x="427049" y="-6729"/>
                          <a:pt x="623164" y="0"/>
                        </a:cubicBezTo>
                        <a:cubicBezTo>
                          <a:pt x="819279" y="6729"/>
                          <a:pt x="1022173" y="-266"/>
                          <a:pt x="1325880" y="0"/>
                        </a:cubicBezTo>
                        <a:cubicBezTo>
                          <a:pt x="1314704" y="217760"/>
                          <a:pt x="1303671" y="296629"/>
                          <a:pt x="1325880" y="457200"/>
                        </a:cubicBezTo>
                        <a:cubicBezTo>
                          <a:pt x="1182631" y="454936"/>
                          <a:pt x="972625" y="487903"/>
                          <a:pt x="662940" y="457200"/>
                        </a:cubicBezTo>
                        <a:cubicBezTo>
                          <a:pt x="353255" y="426497"/>
                          <a:pt x="325138" y="464242"/>
                          <a:pt x="0" y="457200"/>
                        </a:cubicBezTo>
                        <a:cubicBezTo>
                          <a:pt x="2610" y="358243"/>
                          <a:pt x="-6347" y="160816"/>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90" b="1" dirty="0">
                <a:solidFill>
                  <a:schemeClr val="bg2"/>
                </a:solidFill>
                <a:latin typeface="Franklin Gothic Book" panose="020B0503020102020204" pitchFamily="34" charset="0"/>
                <a:cs typeface="Calibri" panose="020F0502020204030204" pitchFamily="34" charset="0"/>
              </a:rPr>
              <a:t>Offer screening</a:t>
            </a:r>
          </a:p>
        </p:txBody>
      </p:sp>
      <p:sp>
        <p:nvSpPr>
          <p:cNvPr id="6" name="Flowchart: Process 5">
            <a:extLst>
              <a:ext uri="{FF2B5EF4-FFF2-40B4-BE49-F238E27FC236}">
                <a16:creationId xmlns:a16="http://schemas.microsoft.com/office/drawing/2014/main" id="{82D86006-95F0-4508-9AD0-F72C0BE93101}"/>
              </a:ext>
              <a:ext uri="{C183D7F6-B498-43B3-948B-1728B52AA6E4}">
                <adec:decorative xmlns:adec="http://schemas.microsoft.com/office/drawing/2017/decorative" val="1"/>
              </a:ext>
            </a:extLst>
          </p:cNvPr>
          <p:cNvSpPr/>
          <p:nvPr/>
        </p:nvSpPr>
        <p:spPr>
          <a:xfrm>
            <a:off x="6432838" y="3805014"/>
            <a:ext cx="1215664" cy="1061954"/>
          </a:xfrm>
          <a:prstGeom prst="flowChartProcess">
            <a:avLst/>
          </a:prstGeom>
          <a:noFill/>
          <a:ln>
            <a:solidFill>
              <a:schemeClr val="accent4"/>
            </a:solidFill>
            <a:extLst>
              <a:ext uri="{C807C97D-BFC1-408E-A445-0C87EB9F89A2}">
                <ask:lineSketchStyleProps xmlns:ask="http://schemas.microsoft.com/office/drawing/2018/sketchyshapes" sd="3507000093">
                  <a:custGeom>
                    <a:avLst/>
                    <a:gdLst>
                      <a:gd name="connsiteX0" fmla="*/ 0 w 1325880"/>
                      <a:gd name="connsiteY0" fmla="*/ 0 h 457200"/>
                      <a:gd name="connsiteX1" fmla="*/ 689458 w 1325880"/>
                      <a:gd name="connsiteY1" fmla="*/ 0 h 457200"/>
                      <a:gd name="connsiteX2" fmla="*/ 1325880 w 1325880"/>
                      <a:gd name="connsiteY2" fmla="*/ 0 h 457200"/>
                      <a:gd name="connsiteX3" fmla="*/ 1325880 w 1325880"/>
                      <a:gd name="connsiteY3" fmla="*/ 457200 h 457200"/>
                      <a:gd name="connsiteX4" fmla="*/ 702716 w 1325880"/>
                      <a:gd name="connsiteY4" fmla="*/ 457200 h 457200"/>
                      <a:gd name="connsiteX5" fmla="*/ 0 w 1325880"/>
                      <a:gd name="connsiteY5" fmla="*/ 457200 h 457200"/>
                      <a:gd name="connsiteX6" fmla="*/ 0 w 1325880"/>
                      <a:gd name="connsiteY6"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5880" h="457200" fill="none" extrusionOk="0">
                        <a:moveTo>
                          <a:pt x="0" y="0"/>
                        </a:moveTo>
                        <a:cubicBezTo>
                          <a:pt x="249129" y="-15971"/>
                          <a:pt x="529521" y="17914"/>
                          <a:pt x="689458" y="0"/>
                        </a:cubicBezTo>
                        <a:cubicBezTo>
                          <a:pt x="849395" y="-17914"/>
                          <a:pt x="1052575" y="-21260"/>
                          <a:pt x="1325880" y="0"/>
                        </a:cubicBezTo>
                        <a:cubicBezTo>
                          <a:pt x="1332425" y="148373"/>
                          <a:pt x="1309725" y="274179"/>
                          <a:pt x="1325880" y="457200"/>
                        </a:cubicBezTo>
                        <a:cubicBezTo>
                          <a:pt x="1140170" y="456426"/>
                          <a:pt x="901786" y="482886"/>
                          <a:pt x="702716" y="457200"/>
                        </a:cubicBezTo>
                        <a:cubicBezTo>
                          <a:pt x="503646" y="431514"/>
                          <a:pt x="289974" y="486994"/>
                          <a:pt x="0" y="457200"/>
                        </a:cubicBezTo>
                        <a:cubicBezTo>
                          <a:pt x="18807" y="314828"/>
                          <a:pt x="-17503" y="107335"/>
                          <a:pt x="0" y="0"/>
                        </a:cubicBezTo>
                        <a:close/>
                      </a:path>
                      <a:path w="1325880" h="457200" stroke="0" extrusionOk="0">
                        <a:moveTo>
                          <a:pt x="0" y="0"/>
                        </a:moveTo>
                        <a:cubicBezTo>
                          <a:pt x="135466" y="-17582"/>
                          <a:pt x="485038" y="5579"/>
                          <a:pt x="623164" y="0"/>
                        </a:cubicBezTo>
                        <a:cubicBezTo>
                          <a:pt x="761290" y="-5579"/>
                          <a:pt x="1015488" y="25314"/>
                          <a:pt x="1325880" y="0"/>
                        </a:cubicBezTo>
                        <a:cubicBezTo>
                          <a:pt x="1307730" y="163980"/>
                          <a:pt x="1336391" y="291202"/>
                          <a:pt x="1325880" y="457200"/>
                        </a:cubicBezTo>
                        <a:cubicBezTo>
                          <a:pt x="1154074" y="437358"/>
                          <a:pt x="847866" y="471664"/>
                          <a:pt x="636422" y="457200"/>
                        </a:cubicBezTo>
                        <a:cubicBezTo>
                          <a:pt x="424978" y="442736"/>
                          <a:pt x="279890" y="454165"/>
                          <a:pt x="0" y="457200"/>
                        </a:cubicBezTo>
                        <a:cubicBezTo>
                          <a:pt x="-3130" y="348260"/>
                          <a:pt x="-8568" y="140642"/>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90">
                <a:solidFill>
                  <a:srgbClr val="5F5F5F"/>
                </a:solidFill>
                <a:latin typeface="Franklin Gothic Book" panose="020B0503020102020204" pitchFamily="34" charset="0"/>
                <a:cs typeface="Calibri" panose="020F0502020204030204" pitchFamily="34" charset="0"/>
              </a:rPr>
              <a:t>Offer testing </a:t>
            </a:r>
            <a:r>
              <a:rPr lang="en-US" sz="990" u="sng">
                <a:solidFill>
                  <a:srgbClr val="5F5F5F"/>
                </a:solidFill>
                <a:latin typeface="Franklin Gothic Book" panose="020B0503020102020204" pitchFamily="34" charset="0"/>
                <a:cs typeface="Calibri" panose="020F0502020204030204" pitchFamily="34" charset="0"/>
              </a:rPr>
              <a:t>if</a:t>
            </a:r>
            <a:r>
              <a:rPr lang="en-US" sz="990">
                <a:solidFill>
                  <a:srgbClr val="5F5F5F"/>
                </a:solidFill>
                <a:latin typeface="Franklin Gothic Book" panose="020B0503020102020204" pitchFamily="34" charset="0"/>
                <a:cs typeface="Calibri" panose="020F0502020204030204" pitchFamily="34" charset="0"/>
              </a:rPr>
              <a:t> the exposure occurred before vaccination (while susceptible) </a:t>
            </a:r>
            <a:r>
              <a:rPr lang="en-US" sz="990" u="sng">
                <a:solidFill>
                  <a:srgbClr val="5F5F5F"/>
                </a:solidFill>
                <a:latin typeface="Franklin Gothic Book" panose="020B0503020102020204" pitchFamily="34" charset="0"/>
                <a:cs typeface="Calibri" panose="020F0502020204030204" pitchFamily="34" charset="0"/>
              </a:rPr>
              <a:t>and</a:t>
            </a:r>
            <a:r>
              <a:rPr lang="en-US" sz="990">
                <a:solidFill>
                  <a:srgbClr val="5F5F5F"/>
                </a:solidFill>
                <a:latin typeface="Franklin Gothic Book" panose="020B0503020102020204" pitchFamily="34" charset="0"/>
                <a:cs typeface="Calibri" panose="020F0502020204030204" pitchFamily="34" charset="0"/>
              </a:rPr>
              <a:t> after the previous HBV test(s) </a:t>
            </a:r>
          </a:p>
        </p:txBody>
      </p:sp>
      <p:sp>
        <p:nvSpPr>
          <p:cNvPr id="31" name="Flowchart: Process 30">
            <a:extLst>
              <a:ext uri="{FF2B5EF4-FFF2-40B4-BE49-F238E27FC236}">
                <a16:creationId xmlns:a16="http://schemas.microsoft.com/office/drawing/2014/main" id="{112CE133-B1AD-4F33-B3D0-5E9F18FDAAC0}"/>
              </a:ext>
              <a:ext uri="{C183D7F6-B498-43B3-948B-1728B52AA6E4}">
                <adec:decorative xmlns:adec="http://schemas.microsoft.com/office/drawing/2017/decorative" val="1"/>
              </a:ext>
            </a:extLst>
          </p:cNvPr>
          <p:cNvSpPr/>
          <p:nvPr/>
        </p:nvSpPr>
        <p:spPr>
          <a:xfrm>
            <a:off x="6432838" y="3394810"/>
            <a:ext cx="1215664" cy="299254"/>
          </a:xfrm>
          <a:prstGeom prst="flowChartProcess">
            <a:avLst/>
          </a:prstGeom>
          <a:noFill/>
          <a:ln>
            <a:solidFill>
              <a:schemeClr val="accent4"/>
            </a:solidFill>
            <a:extLst>
              <a:ext uri="{C807C97D-BFC1-408E-A445-0C87EB9F89A2}">
                <ask:lineSketchStyleProps xmlns:ask="http://schemas.microsoft.com/office/drawing/2018/sketchyshapes" sd="698404503">
                  <a:custGeom>
                    <a:avLst/>
                    <a:gdLst>
                      <a:gd name="connsiteX0" fmla="*/ 0 w 1325880"/>
                      <a:gd name="connsiteY0" fmla="*/ 0 h 457200"/>
                      <a:gd name="connsiteX1" fmla="*/ 623164 w 1325880"/>
                      <a:gd name="connsiteY1" fmla="*/ 0 h 457200"/>
                      <a:gd name="connsiteX2" fmla="*/ 1325880 w 1325880"/>
                      <a:gd name="connsiteY2" fmla="*/ 0 h 457200"/>
                      <a:gd name="connsiteX3" fmla="*/ 1325880 w 1325880"/>
                      <a:gd name="connsiteY3" fmla="*/ 457200 h 457200"/>
                      <a:gd name="connsiteX4" fmla="*/ 702716 w 1325880"/>
                      <a:gd name="connsiteY4" fmla="*/ 457200 h 457200"/>
                      <a:gd name="connsiteX5" fmla="*/ 0 w 1325880"/>
                      <a:gd name="connsiteY5" fmla="*/ 457200 h 457200"/>
                      <a:gd name="connsiteX6" fmla="*/ 0 w 1325880"/>
                      <a:gd name="connsiteY6"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5880" h="457200" fill="none" extrusionOk="0">
                        <a:moveTo>
                          <a:pt x="0" y="0"/>
                        </a:moveTo>
                        <a:cubicBezTo>
                          <a:pt x="194395" y="-6116"/>
                          <a:pt x="416845" y="-8050"/>
                          <a:pt x="623164" y="0"/>
                        </a:cubicBezTo>
                        <a:cubicBezTo>
                          <a:pt x="829483" y="8050"/>
                          <a:pt x="1008077" y="-19875"/>
                          <a:pt x="1325880" y="0"/>
                        </a:cubicBezTo>
                        <a:cubicBezTo>
                          <a:pt x="1317558" y="109832"/>
                          <a:pt x="1317915" y="359219"/>
                          <a:pt x="1325880" y="457200"/>
                        </a:cubicBezTo>
                        <a:cubicBezTo>
                          <a:pt x="1172741" y="461460"/>
                          <a:pt x="878740" y="464437"/>
                          <a:pt x="702716" y="457200"/>
                        </a:cubicBezTo>
                        <a:cubicBezTo>
                          <a:pt x="526692" y="449963"/>
                          <a:pt x="205441" y="446342"/>
                          <a:pt x="0" y="457200"/>
                        </a:cubicBezTo>
                        <a:cubicBezTo>
                          <a:pt x="20963" y="356712"/>
                          <a:pt x="-15339" y="127309"/>
                          <a:pt x="0" y="0"/>
                        </a:cubicBezTo>
                        <a:close/>
                      </a:path>
                      <a:path w="1325880" h="457200" stroke="0" extrusionOk="0">
                        <a:moveTo>
                          <a:pt x="0" y="0"/>
                        </a:moveTo>
                        <a:cubicBezTo>
                          <a:pt x="288424" y="10609"/>
                          <a:pt x="427049" y="-6729"/>
                          <a:pt x="623164" y="0"/>
                        </a:cubicBezTo>
                        <a:cubicBezTo>
                          <a:pt x="819279" y="6729"/>
                          <a:pt x="1022173" y="-266"/>
                          <a:pt x="1325880" y="0"/>
                        </a:cubicBezTo>
                        <a:cubicBezTo>
                          <a:pt x="1314704" y="217760"/>
                          <a:pt x="1303671" y="296629"/>
                          <a:pt x="1325880" y="457200"/>
                        </a:cubicBezTo>
                        <a:cubicBezTo>
                          <a:pt x="1182631" y="454936"/>
                          <a:pt x="972625" y="487903"/>
                          <a:pt x="662940" y="457200"/>
                        </a:cubicBezTo>
                        <a:cubicBezTo>
                          <a:pt x="353255" y="426497"/>
                          <a:pt x="325138" y="464242"/>
                          <a:pt x="0" y="457200"/>
                        </a:cubicBezTo>
                        <a:cubicBezTo>
                          <a:pt x="2610" y="358243"/>
                          <a:pt x="-6347" y="160816"/>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90">
                <a:solidFill>
                  <a:srgbClr val="5F5F5F"/>
                </a:solidFill>
                <a:latin typeface="Franklin Gothic Book" panose="020B0503020102020204" pitchFamily="34" charset="0"/>
                <a:cs typeface="Calibri" panose="020F0502020204030204" pitchFamily="34" charset="0"/>
              </a:rPr>
              <a:t>No action</a:t>
            </a:r>
          </a:p>
        </p:txBody>
      </p:sp>
      <p:sp>
        <p:nvSpPr>
          <p:cNvPr id="35" name="Arrow: Right 34">
            <a:extLst>
              <a:ext uri="{FF2B5EF4-FFF2-40B4-BE49-F238E27FC236}">
                <a16:creationId xmlns:a16="http://schemas.microsoft.com/office/drawing/2014/main" id="{BB3C23CA-2CDB-425D-85AE-CD6334F0226B}"/>
              </a:ext>
              <a:ext uri="{C183D7F6-B498-43B3-948B-1728B52AA6E4}">
                <adec:decorative xmlns:adec="http://schemas.microsoft.com/office/drawing/2017/decorative" val="1"/>
              </a:ext>
            </a:extLst>
          </p:cNvPr>
          <p:cNvSpPr/>
          <p:nvPr/>
        </p:nvSpPr>
        <p:spPr>
          <a:xfrm>
            <a:off x="5507478" y="4019923"/>
            <a:ext cx="651084" cy="400983"/>
          </a:xfrm>
          <a:prstGeom prst="rightArrow">
            <a:avLst>
              <a:gd name="adj1" fmla="val 50000"/>
              <a:gd name="adj2" fmla="val 33052"/>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90">
                <a:solidFill>
                  <a:srgbClr val="5F5F5F"/>
                </a:solidFill>
                <a:latin typeface="Franklin Gothic Book" panose="020B0503020102020204" pitchFamily="34" charset="0"/>
                <a:cs typeface="Calibri" panose="020F0502020204030204" pitchFamily="34" charset="0"/>
              </a:rPr>
              <a:t>Yes</a:t>
            </a:r>
          </a:p>
        </p:txBody>
      </p:sp>
      <p:sp>
        <p:nvSpPr>
          <p:cNvPr id="40" name="Arrow: Right 39">
            <a:extLst>
              <a:ext uri="{FF2B5EF4-FFF2-40B4-BE49-F238E27FC236}">
                <a16:creationId xmlns:a16="http://schemas.microsoft.com/office/drawing/2014/main" id="{C46CE6F6-19A6-4D94-85E6-9F2C08D9B640}"/>
              </a:ext>
              <a:ext uri="{C183D7F6-B498-43B3-948B-1728B52AA6E4}">
                <adec:decorative xmlns:adec="http://schemas.microsoft.com/office/drawing/2017/decorative" val="1"/>
              </a:ext>
            </a:extLst>
          </p:cNvPr>
          <p:cNvSpPr/>
          <p:nvPr/>
        </p:nvSpPr>
        <p:spPr>
          <a:xfrm>
            <a:off x="5522660" y="3396936"/>
            <a:ext cx="651084" cy="400983"/>
          </a:xfrm>
          <a:prstGeom prst="rightArrow">
            <a:avLst>
              <a:gd name="adj1" fmla="val 50000"/>
              <a:gd name="adj2" fmla="val 33052"/>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90">
                <a:solidFill>
                  <a:srgbClr val="5F5F5F"/>
                </a:solidFill>
                <a:latin typeface="Franklin Gothic Book" panose="020B0503020102020204" pitchFamily="34" charset="0"/>
                <a:cs typeface="Calibri" panose="020F0502020204030204" pitchFamily="34" charset="0"/>
              </a:rPr>
              <a:t>No</a:t>
            </a:r>
          </a:p>
        </p:txBody>
      </p:sp>
      <p:sp>
        <p:nvSpPr>
          <p:cNvPr id="28" name="Flowchart: Process 27">
            <a:extLst>
              <a:ext uri="{FF2B5EF4-FFF2-40B4-BE49-F238E27FC236}">
                <a16:creationId xmlns:a16="http://schemas.microsoft.com/office/drawing/2014/main" id="{99561155-2477-4C33-9CDD-4F0A8C029EF9}"/>
              </a:ext>
              <a:ext uri="{C183D7F6-B498-43B3-948B-1728B52AA6E4}">
                <adec:decorative xmlns:adec="http://schemas.microsoft.com/office/drawing/2017/decorative" val="1"/>
              </a:ext>
            </a:extLst>
          </p:cNvPr>
          <p:cNvSpPr/>
          <p:nvPr/>
        </p:nvSpPr>
        <p:spPr>
          <a:xfrm>
            <a:off x="4424742" y="3288890"/>
            <a:ext cx="973171" cy="1489587"/>
          </a:xfrm>
          <a:prstGeom prst="flowChartProcess">
            <a:avLst/>
          </a:prstGeom>
          <a:noFill/>
          <a:ln>
            <a:solidFill>
              <a:schemeClr val="accent4"/>
            </a:solidFill>
            <a:extLst>
              <a:ext uri="{C807C97D-BFC1-408E-A445-0C87EB9F89A2}">
                <ask:lineSketchStyleProps xmlns:ask="http://schemas.microsoft.com/office/drawing/2018/sketchyshapes" sd="3698488026">
                  <a:custGeom>
                    <a:avLst/>
                    <a:gdLst>
                      <a:gd name="connsiteX0" fmla="*/ 0 w 1325880"/>
                      <a:gd name="connsiteY0" fmla="*/ 0 h 457200"/>
                      <a:gd name="connsiteX1" fmla="*/ 636422 w 1325880"/>
                      <a:gd name="connsiteY1" fmla="*/ 0 h 457200"/>
                      <a:gd name="connsiteX2" fmla="*/ 1325880 w 1325880"/>
                      <a:gd name="connsiteY2" fmla="*/ 0 h 457200"/>
                      <a:gd name="connsiteX3" fmla="*/ 1325880 w 1325880"/>
                      <a:gd name="connsiteY3" fmla="*/ 457200 h 457200"/>
                      <a:gd name="connsiteX4" fmla="*/ 649681 w 1325880"/>
                      <a:gd name="connsiteY4" fmla="*/ 457200 h 457200"/>
                      <a:gd name="connsiteX5" fmla="*/ 0 w 1325880"/>
                      <a:gd name="connsiteY5" fmla="*/ 457200 h 457200"/>
                      <a:gd name="connsiteX6" fmla="*/ 0 w 1325880"/>
                      <a:gd name="connsiteY6"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5880" h="457200" fill="none" extrusionOk="0">
                        <a:moveTo>
                          <a:pt x="0" y="0"/>
                        </a:moveTo>
                        <a:cubicBezTo>
                          <a:pt x="181503" y="-3289"/>
                          <a:pt x="433487" y="12215"/>
                          <a:pt x="636422" y="0"/>
                        </a:cubicBezTo>
                        <a:cubicBezTo>
                          <a:pt x="839357" y="-12215"/>
                          <a:pt x="1125927" y="19663"/>
                          <a:pt x="1325880" y="0"/>
                        </a:cubicBezTo>
                        <a:cubicBezTo>
                          <a:pt x="1340450" y="147393"/>
                          <a:pt x="1317385" y="346988"/>
                          <a:pt x="1325880" y="457200"/>
                        </a:cubicBezTo>
                        <a:cubicBezTo>
                          <a:pt x="1126826" y="458206"/>
                          <a:pt x="870486" y="484222"/>
                          <a:pt x="649681" y="457200"/>
                        </a:cubicBezTo>
                        <a:cubicBezTo>
                          <a:pt x="428876" y="430178"/>
                          <a:pt x="272741" y="460582"/>
                          <a:pt x="0" y="457200"/>
                        </a:cubicBezTo>
                        <a:cubicBezTo>
                          <a:pt x="-8096" y="271467"/>
                          <a:pt x="21123" y="159434"/>
                          <a:pt x="0" y="0"/>
                        </a:cubicBezTo>
                        <a:close/>
                      </a:path>
                      <a:path w="1325880" h="457200" stroke="0" extrusionOk="0">
                        <a:moveTo>
                          <a:pt x="0" y="0"/>
                        </a:moveTo>
                        <a:cubicBezTo>
                          <a:pt x="211995" y="15282"/>
                          <a:pt x="334130" y="9210"/>
                          <a:pt x="636422" y="0"/>
                        </a:cubicBezTo>
                        <a:cubicBezTo>
                          <a:pt x="938714" y="-9210"/>
                          <a:pt x="1124390" y="34408"/>
                          <a:pt x="1325880" y="0"/>
                        </a:cubicBezTo>
                        <a:cubicBezTo>
                          <a:pt x="1319176" y="117895"/>
                          <a:pt x="1340920" y="269025"/>
                          <a:pt x="1325880" y="457200"/>
                        </a:cubicBezTo>
                        <a:cubicBezTo>
                          <a:pt x="998949" y="490563"/>
                          <a:pt x="867473" y="480874"/>
                          <a:pt x="636422" y="457200"/>
                        </a:cubicBezTo>
                        <a:cubicBezTo>
                          <a:pt x="405371" y="433526"/>
                          <a:pt x="158350" y="456692"/>
                          <a:pt x="0" y="457200"/>
                        </a:cubicBezTo>
                        <a:cubicBezTo>
                          <a:pt x="-10807" y="280659"/>
                          <a:pt x="17353" y="220700"/>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spcBef>
                <a:spcPct val="30000"/>
              </a:spcBef>
              <a:defRPr/>
            </a:pPr>
            <a:r>
              <a:rPr lang="en-US" sz="990">
                <a:solidFill>
                  <a:srgbClr val="5F5F5F"/>
                </a:solidFill>
                <a:latin typeface="Franklin Gothic Book" panose="020B0503020102020204" pitchFamily="34" charset="0"/>
                <a:cs typeface="Calibri" panose="020F0502020204030204" pitchFamily="34" charset="0"/>
              </a:rPr>
              <a:t>Had an activity, exposure, or condition associated with increased risk since the last screening?</a:t>
            </a:r>
            <a:r>
              <a:rPr lang="en-US" sz="990">
                <a:solidFill>
                  <a:srgbClr val="5F5F5F"/>
                </a:solidFill>
                <a:latin typeface="Franklin Gothic Book" panose="020B0503020102020204" pitchFamily="34" charset="0"/>
              </a:rPr>
              <a:t> </a:t>
            </a:r>
            <a:endParaRPr lang="en-US" sz="990" baseline="30000">
              <a:solidFill>
                <a:srgbClr val="5F5F5F"/>
              </a:solidFill>
              <a:latin typeface="Franklin Gothic Book" panose="020B0503020102020204" pitchFamily="34" charset="0"/>
              <a:cs typeface="Calibri" panose="020F0502020204030204" pitchFamily="34" charset="0"/>
            </a:endParaRPr>
          </a:p>
        </p:txBody>
      </p:sp>
      <p:sp>
        <p:nvSpPr>
          <p:cNvPr id="32" name="Arrow: Right 31">
            <a:extLst>
              <a:ext uri="{FF2B5EF4-FFF2-40B4-BE49-F238E27FC236}">
                <a16:creationId xmlns:a16="http://schemas.microsoft.com/office/drawing/2014/main" id="{3C1BFA8E-CF1F-452F-B4D5-782BCA09A5F5}"/>
              </a:ext>
              <a:ext uri="{C183D7F6-B498-43B3-948B-1728B52AA6E4}">
                <adec:decorative xmlns:adec="http://schemas.microsoft.com/office/drawing/2017/decorative" val="1"/>
              </a:ext>
            </a:extLst>
          </p:cNvPr>
          <p:cNvSpPr/>
          <p:nvPr/>
        </p:nvSpPr>
        <p:spPr>
          <a:xfrm>
            <a:off x="3651435" y="3715008"/>
            <a:ext cx="736763" cy="400983"/>
          </a:xfrm>
          <a:prstGeom prst="rightArrow">
            <a:avLst>
              <a:gd name="adj1" fmla="val 50000"/>
              <a:gd name="adj2" fmla="val 33052"/>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90" dirty="0">
                <a:solidFill>
                  <a:srgbClr val="5F5F5F"/>
                </a:solidFill>
                <a:latin typeface="Franklin Gothic Book" panose="020B0503020102020204" pitchFamily="34" charset="0"/>
                <a:cs typeface="Calibri" panose="020F0502020204030204" pitchFamily="34" charset="0"/>
              </a:rPr>
              <a:t>Yes</a:t>
            </a:r>
          </a:p>
        </p:txBody>
      </p:sp>
      <p:sp>
        <p:nvSpPr>
          <p:cNvPr id="45" name="Flowchart: Process 44">
            <a:extLst>
              <a:ext uri="{FF2B5EF4-FFF2-40B4-BE49-F238E27FC236}">
                <a16:creationId xmlns:a16="http://schemas.microsoft.com/office/drawing/2014/main" id="{8598207E-8787-4DDB-A720-BE16AC8F08DC}"/>
              </a:ext>
              <a:ext uri="{C183D7F6-B498-43B3-948B-1728B52AA6E4}">
                <adec:decorative xmlns:adec="http://schemas.microsoft.com/office/drawing/2017/decorative" val="1"/>
              </a:ext>
            </a:extLst>
          </p:cNvPr>
          <p:cNvSpPr/>
          <p:nvPr/>
        </p:nvSpPr>
        <p:spPr>
          <a:xfrm>
            <a:off x="6379810" y="2024000"/>
            <a:ext cx="1237116" cy="605242"/>
          </a:xfrm>
          <a:prstGeom prst="flowChartProcess">
            <a:avLst/>
          </a:prstGeom>
          <a:noFill/>
          <a:ln>
            <a:solidFill>
              <a:schemeClr val="accent4"/>
            </a:solidFill>
            <a:extLst>
              <a:ext uri="{C807C97D-BFC1-408E-A445-0C87EB9F89A2}">
                <ask:lineSketchStyleProps xmlns:ask="http://schemas.microsoft.com/office/drawing/2018/sketchyshapes" sd="3698488026">
                  <a:custGeom>
                    <a:avLst/>
                    <a:gdLst>
                      <a:gd name="connsiteX0" fmla="*/ 0 w 1325880"/>
                      <a:gd name="connsiteY0" fmla="*/ 0 h 457200"/>
                      <a:gd name="connsiteX1" fmla="*/ 636422 w 1325880"/>
                      <a:gd name="connsiteY1" fmla="*/ 0 h 457200"/>
                      <a:gd name="connsiteX2" fmla="*/ 1325880 w 1325880"/>
                      <a:gd name="connsiteY2" fmla="*/ 0 h 457200"/>
                      <a:gd name="connsiteX3" fmla="*/ 1325880 w 1325880"/>
                      <a:gd name="connsiteY3" fmla="*/ 457200 h 457200"/>
                      <a:gd name="connsiteX4" fmla="*/ 649681 w 1325880"/>
                      <a:gd name="connsiteY4" fmla="*/ 457200 h 457200"/>
                      <a:gd name="connsiteX5" fmla="*/ 0 w 1325880"/>
                      <a:gd name="connsiteY5" fmla="*/ 457200 h 457200"/>
                      <a:gd name="connsiteX6" fmla="*/ 0 w 1325880"/>
                      <a:gd name="connsiteY6"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5880" h="457200" fill="none" extrusionOk="0">
                        <a:moveTo>
                          <a:pt x="0" y="0"/>
                        </a:moveTo>
                        <a:cubicBezTo>
                          <a:pt x="181503" y="-3289"/>
                          <a:pt x="433487" y="12215"/>
                          <a:pt x="636422" y="0"/>
                        </a:cubicBezTo>
                        <a:cubicBezTo>
                          <a:pt x="839357" y="-12215"/>
                          <a:pt x="1125927" y="19663"/>
                          <a:pt x="1325880" y="0"/>
                        </a:cubicBezTo>
                        <a:cubicBezTo>
                          <a:pt x="1340450" y="147393"/>
                          <a:pt x="1317385" y="346988"/>
                          <a:pt x="1325880" y="457200"/>
                        </a:cubicBezTo>
                        <a:cubicBezTo>
                          <a:pt x="1126826" y="458206"/>
                          <a:pt x="870486" y="484222"/>
                          <a:pt x="649681" y="457200"/>
                        </a:cubicBezTo>
                        <a:cubicBezTo>
                          <a:pt x="428876" y="430178"/>
                          <a:pt x="272741" y="460582"/>
                          <a:pt x="0" y="457200"/>
                        </a:cubicBezTo>
                        <a:cubicBezTo>
                          <a:pt x="-8096" y="271467"/>
                          <a:pt x="21123" y="159434"/>
                          <a:pt x="0" y="0"/>
                        </a:cubicBezTo>
                        <a:close/>
                      </a:path>
                      <a:path w="1325880" h="457200" stroke="0" extrusionOk="0">
                        <a:moveTo>
                          <a:pt x="0" y="0"/>
                        </a:moveTo>
                        <a:cubicBezTo>
                          <a:pt x="211995" y="15282"/>
                          <a:pt x="334130" y="9210"/>
                          <a:pt x="636422" y="0"/>
                        </a:cubicBezTo>
                        <a:cubicBezTo>
                          <a:pt x="938714" y="-9210"/>
                          <a:pt x="1124390" y="34408"/>
                          <a:pt x="1325880" y="0"/>
                        </a:cubicBezTo>
                        <a:cubicBezTo>
                          <a:pt x="1319176" y="117895"/>
                          <a:pt x="1340920" y="269025"/>
                          <a:pt x="1325880" y="457200"/>
                        </a:cubicBezTo>
                        <a:cubicBezTo>
                          <a:pt x="998949" y="490563"/>
                          <a:pt x="867473" y="480874"/>
                          <a:pt x="636422" y="457200"/>
                        </a:cubicBezTo>
                        <a:cubicBezTo>
                          <a:pt x="405371" y="433526"/>
                          <a:pt x="158350" y="456692"/>
                          <a:pt x="0" y="457200"/>
                        </a:cubicBezTo>
                        <a:cubicBezTo>
                          <a:pt x="-10807" y="280659"/>
                          <a:pt x="17353" y="220700"/>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73478" tIns="36739" rIns="73478" bIns="36739" rtlCol="0" anchor="ctr"/>
          <a:lstStyle/>
          <a:p>
            <a:pPr algn="ctr"/>
            <a:r>
              <a:rPr lang="en-US" sz="990" dirty="0">
                <a:solidFill>
                  <a:srgbClr val="5F5F5F"/>
                </a:solidFill>
                <a:latin typeface="Franklin Gothic Book" panose="020B0503020102020204" pitchFamily="34" charset="0"/>
                <a:cs typeface="Calibri"/>
              </a:rPr>
              <a:t>Offer testing and</a:t>
            </a:r>
            <a:r>
              <a:rPr lang="en-US" sz="990" u="sng" dirty="0">
                <a:solidFill>
                  <a:srgbClr val="5F5F5F"/>
                </a:solidFill>
                <a:latin typeface="Franklin Gothic Book" panose="020B0503020102020204" pitchFamily="34" charset="0"/>
                <a:cs typeface="Calibri"/>
              </a:rPr>
              <a:t> </a:t>
            </a:r>
            <a:r>
              <a:rPr lang="en-US" sz="990" dirty="0">
                <a:solidFill>
                  <a:srgbClr val="5F5F5F"/>
                </a:solidFill>
                <a:latin typeface="Franklin Gothic Book" panose="020B0503020102020204" pitchFamily="34" charset="0"/>
                <a:cs typeface="Calibri"/>
              </a:rPr>
              <a:t>vaccine </a:t>
            </a:r>
            <a:endParaRPr lang="en-US" sz="990" baseline="30000" dirty="0">
              <a:solidFill>
                <a:srgbClr val="5F5F5F"/>
              </a:solidFill>
              <a:latin typeface="Franklin Gothic Book" panose="020B0503020102020204" pitchFamily="34" charset="0"/>
              <a:cs typeface="Calibri" panose="020F0502020204030204" pitchFamily="34" charset="0"/>
            </a:endParaRPr>
          </a:p>
        </p:txBody>
      </p:sp>
      <p:sp>
        <p:nvSpPr>
          <p:cNvPr id="46" name="Flowchart: Process 45">
            <a:extLst>
              <a:ext uri="{FF2B5EF4-FFF2-40B4-BE49-F238E27FC236}">
                <a16:creationId xmlns:a16="http://schemas.microsoft.com/office/drawing/2014/main" id="{9102EF9B-EFBF-4606-BB1D-2496ECE441D5}"/>
              </a:ext>
              <a:ext uri="{C183D7F6-B498-43B3-948B-1728B52AA6E4}">
                <adec:decorative xmlns:adec="http://schemas.microsoft.com/office/drawing/2017/decorative" val="1"/>
              </a:ext>
            </a:extLst>
          </p:cNvPr>
          <p:cNvSpPr/>
          <p:nvPr/>
        </p:nvSpPr>
        <p:spPr>
          <a:xfrm>
            <a:off x="6399237" y="1579405"/>
            <a:ext cx="1215664" cy="299254"/>
          </a:xfrm>
          <a:prstGeom prst="flowChartProcess">
            <a:avLst/>
          </a:prstGeom>
          <a:noFill/>
          <a:ln>
            <a:solidFill>
              <a:schemeClr val="accent4"/>
            </a:solidFill>
            <a:extLst>
              <a:ext uri="{C807C97D-BFC1-408E-A445-0C87EB9F89A2}">
                <ask:lineSketchStyleProps xmlns:ask="http://schemas.microsoft.com/office/drawing/2018/sketchyshapes" sd="698404503">
                  <a:custGeom>
                    <a:avLst/>
                    <a:gdLst>
                      <a:gd name="connsiteX0" fmla="*/ 0 w 1325880"/>
                      <a:gd name="connsiteY0" fmla="*/ 0 h 457200"/>
                      <a:gd name="connsiteX1" fmla="*/ 623164 w 1325880"/>
                      <a:gd name="connsiteY1" fmla="*/ 0 h 457200"/>
                      <a:gd name="connsiteX2" fmla="*/ 1325880 w 1325880"/>
                      <a:gd name="connsiteY2" fmla="*/ 0 h 457200"/>
                      <a:gd name="connsiteX3" fmla="*/ 1325880 w 1325880"/>
                      <a:gd name="connsiteY3" fmla="*/ 457200 h 457200"/>
                      <a:gd name="connsiteX4" fmla="*/ 702716 w 1325880"/>
                      <a:gd name="connsiteY4" fmla="*/ 457200 h 457200"/>
                      <a:gd name="connsiteX5" fmla="*/ 0 w 1325880"/>
                      <a:gd name="connsiteY5" fmla="*/ 457200 h 457200"/>
                      <a:gd name="connsiteX6" fmla="*/ 0 w 1325880"/>
                      <a:gd name="connsiteY6"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5880" h="457200" fill="none" extrusionOk="0">
                        <a:moveTo>
                          <a:pt x="0" y="0"/>
                        </a:moveTo>
                        <a:cubicBezTo>
                          <a:pt x="194395" y="-6116"/>
                          <a:pt x="416845" y="-8050"/>
                          <a:pt x="623164" y="0"/>
                        </a:cubicBezTo>
                        <a:cubicBezTo>
                          <a:pt x="829483" y="8050"/>
                          <a:pt x="1008077" y="-19875"/>
                          <a:pt x="1325880" y="0"/>
                        </a:cubicBezTo>
                        <a:cubicBezTo>
                          <a:pt x="1317558" y="109832"/>
                          <a:pt x="1317915" y="359219"/>
                          <a:pt x="1325880" y="457200"/>
                        </a:cubicBezTo>
                        <a:cubicBezTo>
                          <a:pt x="1172741" y="461460"/>
                          <a:pt x="878740" y="464437"/>
                          <a:pt x="702716" y="457200"/>
                        </a:cubicBezTo>
                        <a:cubicBezTo>
                          <a:pt x="526692" y="449963"/>
                          <a:pt x="205441" y="446342"/>
                          <a:pt x="0" y="457200"/>
                        </a:cubicBezTo>
                        <a:cubicBezTo>
                          <a:pt x="20963" y="356712"/>
                          <a:pt x="-15339" y="127309"/>
                          <a:pt x="0" y="0"/>
                        </a:cubicBezTo>
                        <a:close/>
                      </a:path>
                      <a:path w="1325880" h="457200" stroke="0" extrusionOk="0">
                        <a:moveTo>
                          <a:pt x="0" y="0"/>
                        </a:moveTo>
                        <a:cubicBezTo>
                          <a:pt x="288424" y="10609"/>
                          <a:pt x="427049" y="-6729"/>
                          <a:pt x="623164" y="0"/>
                        </a:cubicBezTo>
                        <a:cubicBezTo>
                          <a:pt x="819279" y="6729"/>
                          <a:pt x="1022173" y="-266"/>
                          <a:pt x="1325880" y="0"/>
                        </a:cubicBezTo>
                        <a:cubicBezTo>
                          <a:pt x="1314704" y="217760"/>
                          <a:pt x="1303671" y="296629"/>
                          <a:pt x="1325880" y="457200"/>
                        </a:cubicBezTo>
                        <a:cubicBezTo>
                          <a:pt x="1182631" y="454936"/>
                          <a:pt x="972625" y="487903"/>
                          <a:pt x="662940" y="457200"/>
                        </a:cubicBezTo>
                        <a:cubicBezTo>
                          <a:pt x="353255" y="426497"/>
                          <a:pt x="325138" y="464242"/>
                          <a:pt x="0" y="457200"/>
                        </a:cubicBezTo>
                        <a:cubicBezTo>
                          <a:pt x="2610" y="358243"/>
                          <a:pt x="-6347" y="160816"/>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73478" tIns="36739" rIns="73478" bIns="36739" rtlCol="0" anchor="ctr"/>
          <a:lstStyle/>
          <a:p>
            <a:pPr algn="ctr"/>
            <a:r>
              <a:rPr lang="en-US" sz="990">
                <a:solidFill>
                  <a:srgbClr val="5F5F5F"/>
                </a:solidFill>
                <a:latin typeface="Franklin Gothic Book" panose="020B0503020102020204" pitchFamily="34" charset="0"/>
                <a:cs typeface="Calibri"/>
              </a:rPr>
              <a:t>Offer vaccine</a:t>
            </a:r>
            <a:endParaRPr lang="en-US" sz="990" baseline="30000">
              <a:solidFill>
                <a:srgbClr val="5F5F5F"/>
              </a:solidFill>
              <a:latin typeface="Franklin Gothic Book" panose="020B0503020102020204" pitchFamily="34" charset="0"/>
              <a:cs typeface="Calibri" panose="020F0502020204030204" pitchFamily="34" charset="0"/>
            </a:endParaRPr>
          </a:p>
        </p:txBody>
      </p:sp>
      <p:sp>
        <p:nvSpPr>
          <p:cNvPr id="43" name="Arrow: Right 42">
            <a:extLst>
              <a:ext uri="{FF2B5EF4-FFF2-40B4-BE49-F238E27FC236}">
                <a16:creationId xmlns:a16="http://schemas.microsoft.com/office/drawing/2014/main" id="{9912EC46-887A-44A4-A537-D2A62B4C817F}"/>
              </a:ext>
              <a:ext uri="{C183D7F6-B498-43B3-948B-1728B52AA6E4}">
                <adec:decorative xmlns:adec="http://schemas.microsoft.com/office/drawing/2017/decorative" val="1"/>
              </a:ext>
            </a:extLst>
          </p:cNvPr>
          <p:cNvSpPr/>
          <p:nvPr/>
        </p:nvSpPr>
        <p:spPr>
          <a:xfrm>
            <a:off x="5507478" y="2176861"/>
            <a:ext cx="651084" cy="400983"/>
          </a:xfrm>
          <a:prstGeom prst="rightArrow">
            <a:avLst>
              <a:gd name="adj1" fmla="val 50000"/>
              <a:gd name="adj2" fmla="val 33052"/>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90" dirty="0">
                <a:solidFill>
                  <a:srgbClr val="5F5F5F"/>
                </a:solidFill>
                <a:latin typeface="Franklin Gothic Book" panose="020B0503020102020204" pitchFamily="34" charset="0"/>
                <a:cs typeface="Calibri" panose="020F0502020204030204" pitchFamily="34" charset="0"/>
              </a:rPr>
              <a:t>Yes</a:t>
            </a:r>
          </a:p>
        </p:txBody>
      </p:sp>
      <p:sp>
        <p:nvSpPr>
          <p:cNvPr id="44" name="Arrow: Right 43">
            <a:extLst>
              <a:ext uri="{FF2B5EF4-FFF2-40B4-BE49-F238E27FC236}">
                <a16:creationId xmlns:a16="http://schemas.microsoft.com/office/drawing/2014/main" id="{D7154011-78BC-4095-8F62-806CEB32BA13}"/>
              </a:ext>
              <a:ext uri="{C183D7F6-B498-43B3-948B-1728B52AA6E4}">
                <adec:decorative xmlns:adec="http://schemas.microsoft.com/office/drawing/2017/decorative" val="1"/>
              </a:ext>
            </a:extLst>
          </p:cNvPr>
          <p:cNvSpPr/>
          <p:nvPr/>
        </p:nvSpPr>
        <p:spPr>
          <a:xfrm>
            <a:off x="5507478" y="1584420"/>
            <a:ext cx="651084" cy="400983"/>
          </a:xfrm>
          <a:prstGeom prst="rightArrow">
            <a:avLst>
              <a:gd name="adj1" fmla="val 50000"/>
              <a:gd name="adj2" fmla="val 33052"/>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90" dirty="0">
                <a:solidFill>
                  <a:srgbClr val="5F5F5F"/>
                </a:solidFill>
                <a:latin typeface="Franklin Gothic Book" panose="020B0503020102020204" pitchFamily="34" charset="0"/>
                <a:cs typeface="Calibri" panose="020F0502020204030204" pitchFamily="34" charset="0"/>
              </a:rPr>
              <a:t>No</a:t>
            </a:r>
          </a:p>
        </p:txBody>
      </p:sp>
      <p:sp>
        <p:nvSpPr>
          <p:cNvPr id="42" name="Flowchart: Process 41">
            <a:extLst>
              <a:ext uri="{FF2B5EF4-FFF2-40B4-BE49-F238E27FC236}">
                <a16:creationId xmlns:a16="http://schemas.microsoft.com/office/drawing/2014/main" id="{E590F16D-BC8E-41E0-BBAA-96D5C9F5DB5F}"/>
              </a:ext>
              <a:ext uri="{C183D7F6-B498-43B3-948B-1728B52AA6E4}">
                <adec:decorative xmlns:adec="http://schemas.microsoft.com/office/drawing/2017/decorative" val="1"/>
              </a:ext>
            </a:extLst>
          </p:cNvPr>
          <p:cNvSpPr/>
          <p:nvPr/>
        </p:nvSpPr>
        <p:spPr>
          <a:xfrm>
            <a:off x="4424743" y="1503008"/>
            <a:ext cx="991852" cy="1303509"/>
          </a:xfrm>
          <a:prstGeom prst="flowChartProcess">
            <a:avLst/>
          </a:prstGeom>
          <a:noFill/>
          <a:ln>
            <a:solidFill>
              <a:schemeClr val="accent4"/>
            </a:solidFill>
            <a:extLst>
              <a:ext uri="{C807C97D-BFC1-408E-A445-0C87EB9F89A2}">
                <ask:lineSketchStyleProps xmlns:ask="http://schemas.microsoft.com/office/drawing/2018/sketchyshapes" sd="3698488026">
                  <a:custGeom>
                    <a:avLst/>
                    <a:gdLst>
                      <a:gd name="connsiteX0" fmla="*/ 0 w 1325880"/>
                      <a:gd name="connsiteY0" fmla="*/ 0 h 457200"/>
                      <a:gd name="connsiteX1" fmla="*/ 636422 w 1325880"/>
                      <a:gd name="connsiteY1" fmla="*/ 0 h 457200"/>
                      <a:gd name="connsiteX2" fmla="*/ 1325880 w 1325880"/>
                      <a:gd name="connsiteY2" fmla="*/ 0 h 457200"/>
                      <a:gd name="connsiteX3" fmla="*/ 1325880 w 1325880"/>
                      <a:gd name="connsiteY3" fmla="*/ 457200 h 457200"/>
                      <a:gd name="connsiteX4" fmla="*/ 649681 w 1325880"/>
                      <a:gd name="connsiteY4" fmla="*/ 457200 h 457200"/>
                      <a:gd name="connsiteX5" fmla="*/ 0 w 1325880"/>
                      <a:gd name="connsiteY5" fmla="*/ 457200 h 457200"/>
                      <a:gd name="connsiteX6" fmla="*/ 0 w 1325880"/>
                      <a:gd name="connsiteY6"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5880" h="457200" fill="none" extrusionOk="0">
                        <a:moveTo>
                          <a:pt x="0" y="0"/>
                        </a:moveTo>
                        <a:cubicBezTo>
                          <a:pt x="181503" y="-3289"/>
                          <a:pt x="433487" y="12215"/>
                          <a:pt x="636422" y="0"/>
                        </a:cubicBezTo>
                        <a:cubicBezTo>
                          <a:pt x="839357" y="-12215"/>
                          <a:pt x="1125927" y="19663"/>
                          <a:pt x="1325880" y="0"/>
                        </a:cubicBezTo>
                        <a:cubicBezTo>
                          <a:pt x="1340450" y="147393"/>
                          <a:pt x="1317385" y="346988"/>
                          <a:pt x="1325880" y="457200"/>
                        </a:cubicBezTo>
                        <a:cubicBezTo>
                          <a:pt x="1126826" y="458206"/>
                          <a:pt x="870486" y="484222"/>
                          <a:pt x="649681" y="457200"/>
                        </a:cubicBezTo>
                        <a:cubicBezTo>
                          <a:pt x="428876" y="430178"/>
                          <a:pt x="272741" y="460582"/>
                          <a:pt x="0" y="457200"/>
                        </a:cubicBezTo>
                        <a:cubicBezTo>
                          <a:pt x="-8096" y="271467"/>
                          <a:pt x="21123" y="159434"/>
                          <a:pt x="0" y="0"/>
                        </a:cubicBezTo>
                        <a:close/>
                      </a:path>
                      <a:path w="1325880" h="457200" stroke="0" extrusionOk="0">
                        <a:moveTo>
                          <a:pt x="0" y="0"/>
                        </a:moveTo>
                        <a:cubicBezTo>
                          <a:pt x="211995" y="15282"/>
                          <a:pt x="334130" y="9210"/>
                          <a:pt x="636422" y="0"/>
                        </a:cubicBezTo>
                        <a:cubicBezTo>
                          <a:pt x="938714" y="-9210"/>
                          <a:pt x="1124390" y="34408"/>
                          <a:pt x="1325880" y="0"/>
                        </a:cubicBezTo>
                        <a:cubicBezTo>
                          <a:pt x="1319176" y="117895"/>
                          <a:pt x="1340920" y="269025"/>
                          <a:pt x="1325880" y="457200"/>
                        </a:cubicBezTo>
                        <a:cubicBezTo>
                          <a:pt x="998949" y="490563"/>
                          <a:pt x="867473" y="480874"/>
                          <a:pt x="636422" y="457200"/>
                        </a:cubicBezTo>
                        <a:cubicBezTo>
                          <a:pt x="405371" y="433526"/>
                          <a:pt x="158350" y="456692"/>
                          <a:pt x="0" y="457200"/>
                        </a:cubicBezTo>
                        <a:cubicBezTo>
                          <a:pt x="-10807" y="280659"/>
                          <a:pt x="17353" y="220700"/>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spcBef>
                <a:spcPct val="30000"/>
              </a:spcBef>
              <a:defRPr/>
            </a:pPr>
            <a:r>
              <a:rPr lang="en-US" sz="990" dirty="0">
                <a:solidFill>
                  <a:srgbClr val="5F5F5F"/>
                </a:solidFill>
                <a:latin typeface="Franklin Gothic Book" panose="020B0503020102020204" pitchFamily="34" charset="0"/>
                <a:cs typeface="Calibri" panose="020F0502020204030204" pitchFamily="34" charset="0"/>
              </a:rPr>
              <a:t>Had an activity, exposure, or condition associated with increased risk since the last screening?</a:t>
            </a:r>
            <a:r>
              <a:rPr lang="en-US" sz="990" dirty="0">
                <a:solidFill>
                  <a:srgbClr val="5F5F5F"/>
                </a:solidFill>
                <a:latin typeface="Franklin Gothic Book" panose="020B0503020102020204" pitchFamily="34" charset="0"/>
              </a:rPr>
              <a:t> </a:t>
            </a:r>
            <a:endParaRPr lang="en-US" sz="990" baseline="30000" dirty="0">
              <a:solidFill>
                <a:srgbClr val="5F5F5F"/>
              </a:solidFill>
              <a:latin typeface="Franklin Gothic Book" panose="020B0503020102020204" pitchFamily="34" charset="0"/>
              <a:cs typeface="Calibri" panose="020F0502020204030204" pitchFamily="34" charset="0"/>
            </a:endParaRPr>
          </a:p>
        </p:txBody>
      </p:sp>
      <p:sp>
        <p:nvSpPr>
          <p:cNvPr id="38" name="Arrow: Right 37">
            <a:extLst>
              <a:ext uri="{FF2B5EF4-FFF2-40B4-BE49-F238E27FC236}">
                <a16:creationId xmlns:a16="http://schemas.microsoft.com/office/drawing/2014/main" id="{EE1C9A0B-6B52-47BB-A730-90FBCB88E2ED}"/>
              </a:ext>
              <a:ext uri="{C183D7F6-B498-43B3-948B-1728B52AA6E4}">
                <adec:decorative xmlns:adec="http://schemas.microsoft.com/office/drawing/2017/decorative" val="1"/>
              </a:ext>
            </a:extLst>
          </p:cNvPr>
          <p:cNvSpPr/>
          <p:nvPr/>
        </p:nvSpPr>
        <p:spPr>
          <a:xfrm>
            <a:off x="3651435" y="2083394"/>
            <a:ext cx="736763" cy="400983"/>
          </a:xfrm>
          <a:prstGeom prst="rightArrow">
            <a:avLst>
              <a:gd name="adj1" fmla="val 50000"/>
              <a:gd name="adj2" fmla="val 33052"/>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90" dirty="0">
                <a:solidFill>
                  <a:srgbClr val="5F5F5F"/>
                </a:solidFill>
                <a:latin typeface="Franklin Gothic Book" panose="020B0503020102020204" pitchFamily="34" charset="0"/>
                <a:cs typeface="Calibri" panose="020F0502020204030204" pitchFamily="34" charset="0"/>
              </a:rPr>
              <a:t>Yes</a:t>
            </a:r>
          </a:p>
        </p:txBody>
      </p:sp>
    </p:spTree>
    <p:extLst>
      <p:ext uri="{BB962C8B-B14F-4D97-AF65-F5344CB8AC3E}">
        <p14:creationId xmlns:p14="http://schemas.microsoft.com/office/powerpoint/2010/main" val="3923454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1448706-C318-4945-8943-2F9A31C00F26}"/>
              </a:ext>
            </a:extLst>
          </p:cNvPr>
          <p:cNvSpPr>
            <a:spLocks noGrp="1"/>
          </p:cNvSpPr>
          <p:nvPr>
            <p:ph type="body" sz="quarter" idx="10"/>
          </p:nvPr>
        </p:nvSpPr>
        <p:spPr>
          <a:xfrm>
            <a:off x="377686" y="828767"/>
            <a:ext cx="8229600" cy="3341688"/>
          </a:xfrm>
        </p:spPr>
        <p:txBody>
          <a:bodyPr/>
          <a:lstStyle/>
          <a:p>
            <a:pPr marL="342900" marR="0" lvl="0" indent="-342900">
              <a:lnSpc>
                <a:spcPct val="107000"/>
              </a:lnSpc>
              <a:spcBef>
                <a:spcPts val="0"/>
              </a:spcBef>
              <a:spcAft>
                <a:spcPts val="0"/>
              </a:spcAft>
              <a:buFont typeface="Calibri" panose="020F0502020204030204" pitchFamily="34" charset="0"/>
              <a:buChar char="•"/>
            </a:pPr>
            <a:r>
              <a:rPr lang="en-US" sz="1400" b="0" dirty="0">
                <a:effectLst/>
                <a:latin typeface="Calibri" panose="020F0502020204030204" pitchFamily="34" charset="0"/>
                <a:ea typeface="Calibri" panose="020F0502020204030204" pitchFamily="34" charset="0"/>
              </a:rPr>
              <a:t>infants born to hepatitis B surface antigen (HBsAg)-positive pregnant people</a:t>
            </a:r>
          </a:p>
          <a:p>
            <a:pPr marL="342900" marR="0" lvl="0" indent="-342900">
              <a:spcBef>
                <a:spcPts val="0"/>
              </a:spcBef>
              <a:spcAft>
                <a:spcPts val="0"/>
              </a:spcAft>
              <a:buFont typeface="Calibri" panose="020F0502020204030204" pitchFamily="34" charset="0"/>
              <a:buChar char="•"/>
            </a:pPr>
            <a:r>
              <a:rPr lang="en-US" sz="1400" b="0" dirty="0">
                <a:effectLst/>
                <a:latin typeface="Calibri" panose="020F0502020204030204" pitchFamily="34" charset="0"/>
                <a:ea typeface="Calibri" panose="020F0502020204030204" pitchFamily="34" charset="0"/>
              </a:rPr>
              <a:t>people born in regions with hepatitis B prevalence &gt;2%</a:t>
            </a:r>
          </a:p>
          <a:p>
            <a:pPr marL="342900" marR="0" lvl="0" indent="-342900">
              <a:spcBef>
                <a:spcPts val="0"/>
              </a:spcBef>
              <a:spcAft>
                <a:spcPts val="0"/>
              </a:spcAft>
              <a:buFont typeface="Calibri" panose="020F0502020204030204" pitchFamily="34" charset="0"/>
              <a:buChar char="•"/>
            </a:pPr>
            <a:r>
              <a:rPr lang="en-US" sz="1400" b="0" dirty="0">
                <a:effectLst/>
                <a:latin typeface="Calibri" panose="020F0502020204030204" pitchFamily="34" charset="0"/>
                <a:ea typeface="Calibri" panose="020F0502020204030204" pitchFamily="34" charset="0"/>
              </a:rPr>
              <a:t>U.S.-born people not vaccinated as infants whose parents were born in regions with hepatitis B prevalence &gt;8%</a:t>
            </a:r>
          </a:p>
          <a:p>
            <a:pPr marL="342900" marR="0" lvl="0" indent="-342900">
              <a:spcBef>
                <a:spcPts val="0"/>
              </a:spcBef>
              <a:spcAft>
                <a:spcPts val="0"/>
              </a:spcAft>
              <a:buFont typeface="Calibri" panose="020F0502020204030204" pitchFamily="34" charset="0"/>
              <a:buChar char="•"/>
            </a:pPr>
            <a:r>
              <a:rPr lang="en-US" sz="1400" b="0" dirty="0">
                <a:effectLst/>
                <a:latin typeface="Calibri" panose="020F0502020204030204" pitchFamily="34" charset="0"/>
                <a:ea typeface="Calibri" panose="020F0502020204030204" pitchFamily="34" charset="0"/>
              </a:rPr>
              <a:t>people with current or past IDU</a:t>
            </a:r>
          </a:p>
          <a:p>
            <a:pPr marL="342900" marR="0" lvl="0" indent="-342900">
              <a:lnSpc>
                <a:spcPct val="107000"/>
              </a:lnSpc>
              <a:spcBef>
                <a:spcPts val="0"/>
              </a:spcBef>
              <a:spcAft>
                <a:spcPts val="0"/>
              </a:spcAft>
              <a:buFont typeface="Calibri" panose="020F0502020204030204" pitchFamily="34" charset="0"/>
              <a:buChar char="•"/>
            </a:pPr>
            <a:r>
              <a:rPr lang="en-US" sz="1400" dirty="0">
                <a:effectLst/>
                <a:latin typeface="Calibri" panose="020F0502020204030204" pitchFamily="34" charset="0"/>
                <a:ea typeface="Calibri" panose="020F0502020204030204" pitchFamily="34" charset="0"/>
              </a:rPr>
              <a:t>people currently or formerly incarcerated in a jail, prison, or other detention setting </a:t>
            </a:r>
            <a:r>
              <a:rPr lang="en-US" sz="1400" dirty="0">
                <a:solidFill>
                  <a:srgbClr val="9B4E9F"/>
                </a:solidFill>
                <a:effectLst/>
                <a:latin typeface="Calibri" panose="020F0502020204030204" pitchFamily="34" charset="0"/>
                <a:ea typeface="Calibri" panose="020F0502020204030204" pitchFamily="34" charset="0"/>
                <a:cs typeface="Times New Roman" panose="02020603050405020304" pitchFamily="18" charset="0"/>
              </a:rPr>
              <a:t>[</a:t>
            </a:r>
            <a:r>
              <a:rPr lang="en-US" sz="1400" i="1" u="sng" dirty="0">
                <a:solidFill>
                  <a:srgbClr val="9B4E9F"/>
                </a:solidFill>
                <a:effectLst/>
                <a:latin typeface="Calibri" panose="020F0502020204030204" pitchFamily="34" charset="0"/>
                <a:ea typeface="Calibri" panose="020F0502020204030204" pitchFamily="34" charset="0"/>
                <a:cs typeface="Times New Roman" panose="02020603050405020304" pitchFamily="18" charset="0"/>
              </a:rPr>
              <a:t>New recommendation</a:t>
            </a:r>
            <a:r>
              <a:rPr lang="en-US" sz="1400" dirty="0">
                <a:solidFill>
                  <a:srgbClr val="9B4E9F"/>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Calibri" panose="020F0502020204030204" pitchFamily="34" charset="0"/>
              <a:buChar char="•"/>
            </a:pPr>
            <a:r>
              <a:rPr lang="en-US" sz="1400" b="0" dirty="0">
                <a:effectLst/>
                <a:latin typeface="Calibri" panose="020F0502020204030204" pitchFamily="34" charset="0"/>
                <a:ea typeface="Calibri" panose="020F0502020204030204" pitchFamily="34" charset="0"/>
              </a:rPr>
              <a:t>people with HIV infection</a:t>
            </a:r>
          </a:p>
          <a:p>
            <a:pPr>
              <a:spcBef>
                <a:spcPts val="0"/>
              </a:spcBef>
              <a:spcAft>
                <a:spcPts val="0"/>
              </a:spcAft>
              <a:buFont typeface="Calibri" panose="020F0502020204030204" pitchFamily="34" charset="0"/>
              <a:buChar char="•"/>
            </a:pPr>
            <a:r>
              <a:rPr lang="en-US" sz="1400" dirty="0">
                <a:effectLst/>
                <a:latin typeface="Calibri" panose="020F0502020204030204" pitchFamily="34" charset="0"/>
                <a:ea typeface="Calibri" panose="020F0502020204030204" pitchFamily="34" charset="0"/>
              </a:rPr>
              <a:t>people with current or past hepatitis C virus infection </a:t>
            </a:r>
            <a:r>
              <a:rPr lang="en-US" sz="1400" dirty="0">
                <a:solidFill>
                  <a:srgbClr val="9B4E9F"/>
                </a:solidFill>
                <a:effectLst/>
                <a:latin typeface="Calibri" panose="020F0502020204030204" pitchFamily="34" charset="0"/>
                <a:ea typeface="Calibri" panose="020F0502020204030204" pitchFamily="34" charset="0"/>
                <a:cs typeface="Times New Roman" panose="02020603050405020304" pitchFamily="18" charset="0"/>
              </a:rPr>
              <a:t>[</a:t>
            </a:r>
            <a:r>
              <a:rPr lang="en-US" sz="1400" i="1" u="sng" dirty="0">
                <a:solidFill>
                  <a:srgbClr val="9B4E9F"/>
                </a:solidFill>
                <a:effectLst/>
                <a:latin typeface="Calibri" panose="020F0502020204030204" pitchFamily="34" charset="0"/>
                <a:ea typeface="Calibri" panose="020F0502020204030204" pitchFamily="34" charset="0"/>
                <a:cs typeface="Times New Roman" panose="02020603050405020304" pitchFamily="18" charset="0"/>
              </a:rPr>
              <a:t>New recommendation</a:t>
            </a:r>
            <a:r>
              <a:rPr lang="en-US" sz="1400" dirty="0">
                <a:solidFill>
                  <a:srgbClr val="9B4E9F"/>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14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Calibri" panose="020F0502020204030204" pitchFamily="34" charset="0"/>
              <a:buChar char="•"/>
            </a:pPr>
            <a:r>
              <a:rPr lang="en-US" sz="1400" b="0" dirty="0">
                <a:effectLst/>
                <a:latin typeface="Calibri" panose="020F0502020204030204" pitchFamily="34" charset="0"/>
                <a:ea typeface="Calibri" panose="020F0502020204030204" pitchFamily="34" charset="0"/>
              </a:rPr>
              <a:t>men who have sex with men</a:t>
            </a:r>
          </a:p>
          <a:p>
            <a:pPr marL="342900" marR="0" lvl="0" indent="-342900">
              <a:lnSpc>
                <a:spcPct val="107000"/>
              </a:lnSpc>
              <a:spcBef>
                <a:spcPts val="0"/>
              </a:spcBef>
              <a:spcAft>
                <a:spcPts val="0"/>
              </a:spcAft>
              <a:buFont typeface="Calibri" panose="020F0502020204030204" pitchFamily="34" charset="0"/>
              <a:buChar char="•"/>
            </a:pPr>
            <a:r>
              <a:rPr lang="en-US" sz="1400" dirty="0">
                <a:effectLst/>
                <a:latin typeface="Calibri" panose="020F0502020204030204" pitchFamily="34" charset="0"/>
                <a:ea typeface="Calibri" panose="020F0502020204030204" pitchFamily="34" charset="0"/>
              </a:rPr>
              <a:t>people with current or past sexually transmitted infections (STIs) or multiple sex partners </a:t>
            </a:r>
            <a:r>
              <a:rPr lang="en-US" sz="1400" dirty="0">
                <a:solidFill>
                  <a:srgbClr val="9B4E9F"/>
                </a:solidFill>
                <a:effectLst/>
                <a:latin typeface="Calibri" panose="020F0502020204030204" pitchFamily="34" charset="0"/>
                <a:ea typeface="Calibri" panose="020F0502020204030204" pitchFamily="34" charset="0"/>
                <a:cs typeface="Times New Roman" panose="02020603050405020304" pitchFamily="18" charset="0"/>
              </a:rPr>
              <a:t>[</a:t>
            </a:r>
            <a:r>
              <a:rPr lang="en-US" sz="1400" i="1" u="sng" dirty="0">
                <a:solidFill>
                  <a:srgbClr val="9B4E9F"/>
                </a:solidFill>
                <a:effectLst/>
                <a:latin typeface="Calibri" panose="020F0502020204030204" pitchFamily="34" charset="0"/>
                <a:ea typeface="Calibri" panose="020F0502020204030204" pitchFamily="34" charset="0"/>
                <a:cs typeface="Times New Roman" panose="02020603050405020304" pitchFamily="18" charset="0"/>
              </a:rPr>
              <a:t>New recommendation</a:t>
            </a:r>
            <a:r>
              <a:rPr lang="en-US" sz="1400" dirty="0">
                <a:solidFill>
                  <a:srgbClr val="9B4E9F"/>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Calibri" panose="020F0502020204030204" pitchFamily="34" charset="0"/>
              <a:buChar char="•"/>
            </a:pPr>
            <a:r>
              <a:rPr lang="en-US" sz="1400" b="0" dirty="0">
                <a:effectLst/>
                <a:latin typeface="Calibri" panose="020F0502020204030204" pitchFamily="34" charset="0"/>
                <a:ea typeface="Calibri" panose="020F0502020204030204" pitchFamily="34" charset="0"/>
              </a:rPr>
              <a:t>current or former household contacts of people with known HBV infection</a:t>
            </a:r>
          </a:p>
          <a:p>
            <a:pPr marL="342900" marR="0" lvl="0" indent="-342900">
              <a:spcBef>
                <a:spcPts val="0"/>
              </a:spcBef>
              <a:spcAft>
                <a:spcPts val="0"/>
              </a:spcAft>
              <a:buFont typeface="Calibri" panose="020F0502020204030204" pitchFamily="34" charset="0"/>
              <a:buChar char="•"/>
            </a:pPr>
            <a:r>
              <a:rPr lang="en-US" sz="1400" b="0" dirty="0">
                <a:effectLst/>
                <a:latin typeface="Calibri" panose="020F0502020204030204" pitchFamily="34" charset="0"/>
                <a:ea typeface="Calibri" panose="020F0502020204030204" pitchFamily="34" charset="0"/>
              </a:rPr>
              <a:t>needle-sharing or sexual contacts of people with known HBV infection</a:t>
            </a:r>
          </a:p>
          <a:p>
            <a:pPr marL="342900" marR="0" lvl="0" indent="-342900">
              <a:spcBef>
                <a:spcPts val="0"/>
              </a:spcBef>
              <a:spcAft>
                <a:spcPts val="0"/>
              </a:spcAft>
              <a:buFont typeface="Calibri" panose="020F0502020204030204" pitchFamily="34" charset="0"/>
              <a:buChar char="•"/>
            </a:pPr>
            <a:r>
              <a:rPr lang="en-US" sz="1400" b="0" dirty="0">
                <a:effectLst/>
                <a:latin typeface="Calibri" panose="020F0502020204030204" pitchFamily="34" charset="0"/>
                <a:ea typeface="Calibri" panose="020F0502020204030204" pitchFamily="34" charset="0"/>
              </a:rPr>
              <a:t>persons on maintenance dialysis, including in-center or home hemodialysis and peritoneal dialysis, or who are </a:t>
            </a:r>
            <a:r>
              <a:rPr lang="en-US" sz="1400" b="0" dirty="0" err="1">
                <a:effectLst/>
                <a:latin typeface="Calibri" panose="020F0502020204030204" pitchFamily="34" charset="0"/>
                <a:ea typeface="Calibri" panose="020F0502020204030204" pitchFamily="34" charset="0"/>
              </a:rPr>
              <a:t>predialysis</a:t>
            </a:r>
            <a:endParaRPr lang="en-US" sz="1400" b="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Calibri" panose="020F0502020204030204" pitchFamily="34" charset="0"/>
              <a:buChar char="•"/>
            </a:pPr>
            <a:r>
              <a:rPr lang="en-US" sz="1400" b="0" dirty="0">
                <a:effectLst/>
                <a:latin typeface="Calibri" panose="020F0502020204030204" pitchFamily="34" charset="0"/>
                <a:ea typeface="Calibri" panose="020F0502020204030204" pitchFamily="34" charset="0"/>
              </a:rPr>
              <a:t>people with elevated alanine aminotransferase (ALT) or aspartate aminotransferase (AST) levels of unknown origin</a:t>
            </a:r>
          </a:p>
          <a:p>
            <a:pPr marL="342900" marR="0" lvl="0" indent="-342900">
              <a:spcBef>
                <a:spcPts val="0"/>
              </a:spcBef>
              <a:spcAft>
                <a:spcPts val="0"/>
              </a:spcAft>
              <a:buFont typeface="Calibri" panose="020F0502020204030204" pitchFamily="34" charset="0"/>
              <a:buChar char="•"/>
            </a:pPr>
            <a:endParaRPr lang="en-US" sz="1400" b="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Calibri" panose="020F0502020204030204" pitchFamily="34" charset="0"/>
              <a:buChar char="•"/>
            </a:pPr>
            <a:endParaRPr lang="en-US" sz="1400" b="0" dirty="0"/>
          </a:p>
        </p:txBody>
      </p:sp>
      <p:sp>
        <p:nvSpPr>
          <p:cNvPr id="2" name="Title 1">
            <a:extLst>
              <a:ext uri="{FF2B5EF4-FFF2-40B4-BE49-F238E27FC236}">
                <a16:creationId xmlns:a16="http://schemas.microsoft.com/office/drawing/2014/main" id="{7B696119-4FC2-4540-9430-7922429B789B}"/>
              </a:ext>
            </a:extLst>
          </p:cNvPr>
          <p:cNvSpPr>
            <a:spLocks noGrp="1"/>
          </p:cNvSpPr>
          <p:nvPr>
            <p:ph type="title"/>
          </p:nvPr>
        </p:nvSpPr>
        <p:spPr>
          <a:xfrm>
            <a:off x="457200" y="0"/>
            <a:ext cx="8229600" cy="857250"/>
          </a:xfrm>
        </p:spPr>
        <p:txBody>
          <a:bodyPr/>
          <a:lstStyle/>
          <a:p>
            <a:r>
              <a:rPr lang="en-US" sz="2400" b="1" dirty="0">
                <a:effectLst/>
                <a:latin typeface="Calibri" panose="020F0502020204030204" pitchFamily="34" charset="0"/>
                <a:ea typeface="Calibri" panose="020F0502020204030204" pitchFamily="34" charset="0"/>
                <a:cs typeface="Times New Roman" panose="02020603050405020304" pitchFamily="18" charset="0"/>
              </a:rPr>
              <a:t>The following people have an increased risk for HBV infection and are recommended for periodic testing:</a:t>
            </a:r>
            <a:endParaRPr lang="en-US" sz="2400" dirty="0"/>
          </a:p>
        </p:txBody>
      </p:sp>
    </p:spTree>
    <p:extLst>
      <p:ext uri="{BB962C8B-B14F-4D97-AF65-F5344CB8AC3E}">
        <p14:creationId xmlns:p14="http://schemas.microsoft.com/office/powerpoint/2010/main" val="42261262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3B549-A00B-DA96-4E55-6CC1907AE9FD}"/>
              </a:ext>
            </a:extLst>
          </p:cNvPr>
          <p:cNvSpPr>
            <a:spLocks noGrp="1"/>
          </p:cNvSpPr>
          <p:nvPr>
            <p:ph type="title"/>
          </p:nvPr>
        </p:nvSpPr>
        <p:spPr>
          <a:xfrm>
            <a:off x="359918" y="4728279"/>
            <a:ext cx="3325091" cy="283345"/>
          </a:xfrm>
        </p:spPr>
        <p:txBody>
          <a:bodyPr/>
          <a:lstStyle/>
          <a:p>
            <a:r>
              <a:rPr lang="en-US" sz="800" dirty="0">
                <a:solidFill>
                  <a:schemeClr val="bg2"/>
                </a:solidFill>
              </a:rPr>
              <a:t>Hep B testing for nonpregnant adults without history of HBV infection</a:t>
            </a:r>
          </a:p>
        </p:txBody>
      </p:sp>
      <p:sp>
        <p:nvSpPr>
          <p:cNvPr id="24" name="TextBox 23">
            <a:extLst>
              <a:ext uri="{FF2B5EF4-FFF2-40B4-BE49-F238E27FC236}">
                <a16:creationId xmlns:a16="http://schemas.microsoft.com/office/drawing/2014/main" id="{2BB67A76-CF25-4443-862D-728B7DCA2B42}"/>
              </a:ext>
            </a:extLst>
          </p:cNvPr>
          <p:cNvSpPr txBox="1"/>
          <p:nvPr/>
        </p:nvSpPr>
        <p:spPr>
          <a:xfrm>
            <a:off x="132735" y="65867"/>
            <a:ext cx="9139553" cy="738664"/>
          </a:xfrm>
          <a:prstGeom prst="rect">
            <a:avLst/>
          </a:prstGeom>
          <a:noFill/>
        </p:spPr>
        <p:txBody>
          <a:bodyPr wrap="square" rtlCol="0">
            <a:spAutoFit/>
          </a:bodyPr>
          <a:lstStyle/>
          <a:p>
            <a:r>
              <a:rPr lang="en-US" sz="2400" b="1">
                <a:solidFill>
                  <a:srgbClr val="00788A"/>
                </a:solidFill>
                <a:latin typeface="Calibri" panose="020F0502020204030204" pitchFamily="34" charset="0"/>
              </a:rPr>
              <a:t>Incorporating hepatitis B testing into a clinic workflow</a:t>
            </a:r>
          </a:p>
          <a:p>
            <a:r>
              <a:rPr lang="en-US" b="1">
                <a:solidFill>
                  <a:srgbClr val="00788A"/>
                </a:solidFill>
                <a:latin typeface="Calibri" panose="020F0502020204030204" pitchFamily="34" charset="0"/>
              </a:rPr>
              <a:t>Nonpregnant adults </a:t>
            </a:r>
            <a:r>
              <a:rPr lang="en-US" b="1" u="sng">
                <a:solidFill>
                  <a:srgbClr val="00788A"/>
                </a:solidFill>
                <a:latin typeface="Calibri" panose="020F0502020204030204" pitchFamily="34" charset="0"/>
              </a:rPr>
              <a:t>&gt;</a:t>
            </a:r>
            <a:r>
              <a:rPr lang="en-US" b="1">
                <a:solidFill>
                  <a:srgbClr val="00788A"/>
                </a:solidFill>
                <a:latin typeface="Calibri" panose="020F0502020204030204" pitchFamily="34" charset="0"/>
              </a:rPr>
              <a:t>18 years without a known history of HBV infection</a:t>
            </a:r>
          </a:p>
        </p:txBody>
      </p:sp>
      <p:sp>
        <p:nvSpPr>
          <p:cNvPr id="10" name="Flowchart: Process 9">
            <a:extLst>
              <a:ext uri="{FF2B5EF4-FFF2-40B4-BE49-F238E27FC236}">
                <a16:creationId xmlns:a16="http://schemas.microsoft.com/office/drawing/2014/main" id="{FF084AFE-4589-42B2-8671-6C5215094173}"/>
              </a:ext>
            </a:extLst>
          </p:cNvPr>
          <p:cNvSpPr/>
          <p:nvPr/>
        </p:nvSpPr>
        <p:spPr>
          <a:xfrm>
            <a:off x="983429" y="1665767"/>
            <a:ext cx="854914" cy="2560488"/>
          </a:xfrm>
          <a:prstGeom prst="flowChartProcess">
            <a:avLst/>
          </a:prstGeom>
          <a:solidFill>
            <a:srgbClr val="005DAA"/>
          </a:solidFill>
          <a:ln>
            <a:extLst>
              <a:ext uri="{C807C97D-BFC1-408E-A445-0C87EB9F89A2}">
                <ask:lineSketchStyleProps xmlns:ask="http://schemas.microsoft.com/office/drawing/2018/sketchyshapes" sd="3507000093">
                  <a:custGeom>
                    <a:avLst/>
                    <a:gdLst>
                      <a:gd name="connsiteX0" fmla="*/ 0 w 1325880"/>
                      <a:gd name="connsiteY0" fmla="*/ 0 h 457200"/>
                      <a:gd name="connsiteX1" fmla="*/ 689458 w 1325880"/>
                      <a:gd name="connsiteY1" fmla="*/ 0 h 457200"/>
                      <a:gd name="connsiteX2" fmla="*/ 1325880 w 1325880"/>
                      <a:gd name="connsiteY2" fmla="*/ 0 h 457200"/>
                      <a:gd name="connsiteX3" fmla="*/ 1325880 w 1325880"/>
                      <a:gd name="connsiteY3" fmla="*/ 457200 h 457200"/>
                      <a:gd name="connsiteX4" fmla="*/ 702716 w 1325880"/>
                      <a:gd name="connsiteY4" fmla="*/ 457200 h 457200"/>
                      <a:gd name="connsiteX5" fmla="*/ 0 w 1325880"/>
                      <a:gd name="connsiteY5" fmla="*/ 457200 h 457200"/>
                      <a:gd name="connsiteX6" fmla="*/ 0 w 1325880"/>
                      <a:gd name="connsiteY6"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5880" h="457200" fill="none" extrusionOk="0">
                        <a:moveTo>
                          <a:pt x="0" y="0"/>
                        </a:moveTo>
                        <a:cubicBezTo>
                          <a:pt x="249129" y="-15971"/>
                          <a:pt x="529521" y="17914"/>
                          <a:pt x="689458" y="0"/>
                        </a:cubicBezTo>
                        <a:cubicBezTo>
                          <a:pt x="849395" y="-17914"/>
                          <a:pt x="1052575" y="-21260"/>
                          <a:pt x="1325880" y="0"/>
                        </a:cubicBezTo>
                        <a:cubicBezTo>
                          <a:pt x="1332425" y="148373"/>
                          <a:pt x="1309725" y="274179"/>
                          <a:pt x="1325880" y="457200"/>
                        </a:cubicBezTo>
                        <a:cubicBezTo>
                          <a:pt x="1140170" y="456426"/>
                          <a:pt x="901786" y="482886"/>
                          <a:pt x="702716" y="457200"/>
                        </a:cubicBezTo>
                        <a:cubicBezTo>
                          <a:pt x="503646" y="431514"/>
                          <a:pt x="289974" y="486994"/>
                          <a:pt x="0" y="457200"/>
                        </a:cubicBezTo>
                        <a:cubicBezTo>
                          <a:pt x="18807" y="314828"/>
                          <a:pt x="-17503" y="107335"/>
                          <a:pt x="0" y="0"/>
                        </a:cubicBezTo>
                        <a:close/>
                      </a:path>
                      <a:path w="1325880" h="457200" stroke="0" extrusionOk="0">
                        <a:moveTo>
                          <a:pt x="0" y="0"/>
                        </a:moveTo>
                        <a:cubicBezTo>
                          <a:pt x="135466" y="-17582"/>
                          <a:pt x="485038" y="5579"/>
                          <a:pt x="623164" y="0"/>
                        </a:cubicBezTo>
                        <a:cubicBezTo>
                          <a:pt x="761290" y="-5579"/>
                          <a:pt x="1015488" y="25314"/>
                          <a:pt x="1325880" y="0"/>
                        </a:cubicBezTo>
                        <a:cubicBezTo>
                          <a:pt x="1307730" y="163980"/>
                          <a:pt x="1336391" y="291202"/>
                          <a:pt x="1325880" y="457200"/>
                        </a:cubicBezTo>
                        <a:cubicBezTo>
                          <a:pt x="1154074" y="437358"/>
                          <a:pt x="847866" y="471664"/>
                          <a:pt x="636422" y="457200"/>
                        </a:cubicBezTo>
                        <a:cubicBezTo>
                          <a:pt x="424978" y="442736"/>
                          <a:pt x="279890" y="454165"/>
                          <a:pt x="0" y="457200"/>
                        </a:cubicBezTo>
                        <a:cubicBezTo>
                          <a:pt x="-3130" y="348260"/>
                          <a:pt x="-8568" y="140642"/>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90">
                <a:solidFill>
                  <a:schemeClr val="bg2"/>
                </a:solidFill>
                <a:latin typeface="Franklin Gothic Book" panose="020B0503020102020204" pitchFamily="34" charset="0"/>
                <a:cs typeface="Calibri" panose="020F0502020204030204" pitchFamily="34" charset="0"/>
              </a:rPr>
              <a:t>Completed </a:t>
            </a:r>
            <a:r>
              <a:rPr lang="en-US" sz="990" err="1">
                <a:solidFill>
                  <a:schemeClr val="bg2"/>
                </a:solidFill>
                <a:latin typeface="Franklin Gothic Book" panose="020B0503020102020204" pitchFamily="34" charset="0"/>
                <a:cs typeface="Calibri" panose="020F0502020204030204" pitchFamily="34" charset="0"/>
              </a:rPr>
              <a:t>HepB</a:t>
            </a:r>
            <a:r>
              <a:rPr lang="en-US" sz="990">
                <a:solidFill>
                  <a:schemeClr val="bg2"/>
                </a:solidFill>
                <a:latin typeface="Franklin Gothic Book" panose="020B0503020102020204" pitchFamily="34" charset="0"/>
                <a:cs typeface="Calibri" panose="020F0502020204030204" pitchFamily="34" charset="0"/>
              </a:rPr>
              <a:t> vaccine series?</a:t>
            </a:r>
          </a:p>
        </p:txBody>
      </p:sp>
      <p:sp>
        <p:nvSpPr>
          <p:cNvPr id="17" name="Arrow: Right 16">
            <a:extLst>
              <a:ext uri="{FF2B5EF4-FFF2-40B4-BE49-F238E27FC236}">
                <a16:creationId xmlns:a16="http://schemas.microsoft.com/office/drawing/2014/main" id="{26584F06-8BED-44AE-8D79-81D8CA10CC8D}"/>
              </a:ext>
            </a:extLst>
          </p:cNvPr>
          <p:cNvSpPr/>
          <p:nvPr/>
        </p:nvSpPr>
        <p:spPr>
          <a:xfrm>
            <a:off x="1929226" y="1731309"/>
            <a:ext cx="814986" cy="400983"/>
          </a:xfrm>
          <a:prstGeom prst="rightArrow">
            <a:avLst>
              <a:gd name="adj1" fmla="val 50000"/>
              <a:gd name="adj2" fmla="val 33052"/>
            </a:avLst>
          </a:prstGeom>
          <a:solidFill>
            <a:srgbClr val="005DA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90">
                <a:solidFill>
                  <a:schemeClr val="bg2"/>
                </a:solidFill>
                <a:latin typeface="Franklin Gothic Book" panose="020B0503020102020204" pitchFamily="34" charset="0"/>
                <a:cs typeface="Calibri" panose="020F0502020204030204" pitchFamily="34" charset="0"/>
              </a:rPr>
              <a:t>No/</a:t>
            </a:r>
            <a:r>
              <a:rPr lang="en-US" sz="990" err="1">
                <a:solidFill>
                  <a:schemeClr val="bg2"/>
                </a:solidFill>
                <a:latin typeface="Franklin Gothic Book" panose="020B0503020102020204" pitchFamily="34" charset="0"/>
                <a:cs typeface="Calibri" panose="020F0502020204030204" pitchFamily="34" charset="0"/>
              </a:rPr>
              <a:t>Unk</a:t>
            </a:r>
            <a:endParaRPr lang="en-US" sz="990">
              <a:solidFill>
                <a:schemeClr val="bg2"/>
              </a:solidFill>
              <a:latin typeface="Franklin Gothic Book" panose="020B0503020102020204" pitchFamily="34" charset="0"/>
              <a:cs typeface="Calibri" panose="020F0502020204030204" pitchFamily="34" charset="0"/>
            </a:endParaRPr>
          </a:p>
        </p:txBody>
      </p:sp>
      <p:sp>
        <p:nvSpPr>
          <p:cNvPr id="27" name="Flowchart: Process 26">
            <a:extLst>
              <a:ext uri="{FF2B5EF4-FFF2-40B4-BE49-F238E27FC236}">
                <a16:creationId xmlns:a16="http://schemas.microsoft.com/office/drawing/2014/main" id="{AEC557A5-6016-4344-A84C-5C3F067ADDE6}"/>
              </a:ext>
            </a:extLst>
          </p:cNvPr>
          <p:cNvSpPr/>
          <p:nvPr/>
        </p:nvSpPr>
        <p:spPr>
          <a:xfrm>
            <a:off x="2807792" y="1207728"/>
            <a:ext cx="759634" cy="1413999"/>
          </a:xfrm>
          <a:prstGeom prst="flowChartProcess">
            <a:avLst/>
          </a:prstGeom>
          <a:solidFill>
            <a:srgbClr val="005DAA"/>
          </a:solidFill>
          <a:ln>
            <a:extLst>
              <a:ext uri="{C807C97D-BFC1-408E-A445-0C87EB9F89A2}">
                <ask:lineSketchStyleProps xmlns:ask="http://schemas.microsoft.com/office/drawing/2018/sketchyshapes" sd="3698488026">
                  <a:custGeom>
                    <a:avLst/>
                    <a:gdLst>
                      <a:gd name="connsiteX0" fmla="*/ 0 w 1325880"/>
                      <a:gd name="connsiteY0" fmla="*/ 0 h 457200"/>
                      <a:gd name="connsiteX1" fmla="*/ 636422 w 1325880"/>
                      <a:gd name="connsiteY1" fmla="*/ 0 h 457200"/>
                      <a:gd name="connsiteX2" fmla="*/ 1325880 w 1325880"/>
                      <a:gd name="connsiteY2" fmla="*/ 0 h 457200"/>
                      <a:gd name="connsiteX3" fmla="*/ 1325880 w 1325880"/>
                      <a:gd name="connsiteY3" fmla="*/ 457200 h 457200"/>
                      <a:gd name="connsiteX4" fmla="*/ 649681 w 1325880"/>
                      <a:gd name="connsiteY4" fmla="*/ 457200 h 457200"/>
                      <a:gd name="connsiteX5" fmla="*/ 0 w 1325880"/>
                      <a:gd name="connsiteY5" fmla="*/ 457200 h 457200"/>
                      <a:gd name="connsiteX6" fmla="*/ 0 w 1325880"/>
                      <a:gd name="connsiteY6"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5880" h="457200" fill="none" extrusionOk="0">
                        <a:moveTo>
                          <a:pt x="0" y="0"/>
                        </a:moveTo>
                        <a:cubicBezTo>
                          <a:pt x="181503" y="-3289"/>
                          <a:pt x="433487" y="12215"/>
                          <a:pt x="636422" y="0"/>
                        </a:cubicBezTo>
                        <a:cubicBezTo>
                          <a:pt x="839357" y="-12215"/>
                          <a:pt x="1125927" y="19663"/>
                          <a:pt x="1325880" y="0"/>
                        </a:cubicBezTo>
                        <a:cubicBezTo>
                          <a:pt x="1340450" y="147393"/>
                          <a:pt x="1317385" y="346988"/>
                          <a:pt x="1325880" y="457200"/>
                        </a:cubicBezTo>
                        <a:cubicBezTo>
                          <a:pt x="1126826" y="458206"/>
                          <a:pt x="870486" y="484222"/>
                          <a:pt x="649681" y="457200"/>
                        </a:cubicBezTo>
                        <a:cubicBezTo>
                          <a:pt x="428876" y="430178"/>
                          <a:pt x="272741" y="460582"/>
                          <a:pt x="0" y="457200"/>
                        </a:cubicBezTo>
                        <a:cubicBezTo>
                          <a:pt x="-8096" y="271467"/>
                          <a:pt x="21123" y="159434"/>
                          <a:pt x="0" y="0"/>
                        </a:cubicBezTo>
                        <a:close/>
                      </a:path>
                      <a:path w="1325880" h="457200" stroke="0" extrusionOk="0">
                        <a:moveTo>
                          <a:pt x="0" y="0"/>
                        </a:moveTo>
                        <a:cubicBezTo>
                          <a:pt x="211995" y="15282"/>
                          <a:pt x="334130" y="9210"/>
                          <a:pt x="636422" y="0"/>
                        </a:cubicBezTo>
                        <a:cubicBezTo>
                          <a:pt x="938714" y="-9210"/>
                          <a:pt x="1124390" y="34408"/>
                          <a:pt x="1325880" y="0"/>
                        </a:cubicBezTo>
                        <a:cubicBezTo>
                          <a:pt x="1319176" y="117895"/>
                          <a:pt x="1340920" y="269025"/>
                          <a:pt x="1325880" y="457200"/>
                        </a:cubicBezTo>
                        <a:cubicBezTo>
                          <a:pt x="998949" y="490563"/>
                          <a:pt x="867473" y="480874"/>
                          <a:pt x="636422" y="457200"/>
                        </a:cubicBezTo>
                        <a:cubicBezTo>
                          <a:pt x="405371" y="433526"/>
                          <a:pt x="158350" y="456692"/>
                          <a:pt x="0" y="457200"/>
                        </a:cubicBezTo>
                        <a:cubicBezTo>
                          <a:pt x="-10807" y="280659"/>
                          <a:pt x="17353" y="220700"/>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90" dirty="0">
                <a:solidFill>
                  <a:schemeClr val="bg2"/>
                </a:solidFill>
                <a:latin typeface="Franklin Gothic Book" panose="020B0503020102020204" pitchFamily="34" charset="0"/>
                <a:cs typeface="Calibri" panose="020F0502020204030204" pitchFamily="34" charset="0"/>
              </a:rPr>
              <a:t>Previously screened</a:t>
            </a:r>
            <a:r>
              <a:rPr lang="en-US" sz="990" baseline="30000" dirty="0">
                <a:solidFill>
                  <a:schemeClr val="bg2"/>
                </a:solidFill>
                <a:latin typeface="Franklin Gothic Book" panose="020B0503020102020204" pitchFamily="34" charset="0"/>
                <a:ea typeface="Calibri" panose="020F0502020204030204" pitchFamily="34" charset="0"/>
                <a:cs typeface="Calibri" panose="020F0502020204030204" pitchFamily="34" charset="0"/>
              </a:rPr>
              <a:t> </a:t>
            </a:r>
            <a:r>
              <a:rPr lang="en-US" sz="990" dirty="0">
                <a:solidFill>
                  <a:schemeClr val="bg2"/>
                </a:solidFill>
                <a:latin typeface="Franklin Gothic Book" panose="020B0503020102020204" pitchFamily="34" charset="0"/>
                <a:cs typeface="Calibri" panose="020F0502020204030204" pitchFamily="34" charset="0"/>
              </a:rPr>
              <a:t> for HBV infection?</a:t>
            </a:r>
          </a:p>
        </p:txBody>
      </p:sp>
      <p:sp>
        <p:nvSpPr>
          <p:cNvPr id="38" name="Arrow: Right 37">
            <a:extLst>
              <a:ext uri="{FF2B5EF4-FFF2-40B4-BE49-F238E27FC236}">
                <a16:creationId xmlns:a16="http://schemas.microsoft.com/office/drawing/2014/main" id="{EE1C9A0B-6B52-47BB-A730-90FBCB88E2ED}"/>
              </a:ext>
            </a:extLst>
          </p:cNvPr>
          <p:cNvSpPr/>
          <p:nvPr/>
        </p:nvSpPr>
        <p:spPr>
          <a:xfrm>
            <a:off x="3651435" y="2083394"/>
            <a:ext cx="736763" cy="400983"/>
          </a:xfrm>
          <a:prstGeom prst="rightArrow">
            <a:avLst>
              <a:gd name="adj1" fmla="val 50000"/>
              <a:gd name="adj2" fmla="val 33052"/>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90">
                <a:solidFill>
                  <a:schemeClr val="bg2"/>
                </a:solidFill>
                <a:latin typeface="Franklin Gothic Book" panose="020B0503020102020204" pitchFamily="34" charset="0"/>
                <a:cs typeface="Calibri" panose="020F0502020204030204" pitchFamily="34" charset="0"/>
              </a:rPr>
              <a:t>Yes</a:t>
            </a:r>
          </a:p>
        </p:txBody>
      </p:sp>
      <p:sp>
        <p:nvSpPr>
          <p:cNvPr id="42" name="Flowchart: Process 41">
            <a:extLst>
              <a:ext uri="{FF2B5EF4-FFF2-40B4-BE49-F238E27FC236}">
                <a16:creationId xmlns:a16="http://schemas.microsoft.com/office/drawing/2014/main" id="{E590F16D-BC8E-41E0-BBAA-96D5C9F5DB5F}"/>
              </a:ext>
            </a:extLst>
          </p:cNvPr>
          <p:cNvSpPr/>
          <p:nvPr/>
        </p:nvSpPr>
        <p:spPr>
          <a:xfrm>
            <a:off x="4424743" y="1503008"/>
            <a:ext cx="991852" cy="1303509"/>
          </a:xfrm>
          <a:prstGeom prst="flowChartProcess">
            <a:avLst/>
          </a:prstGeom>
          <a:solidFill>
            <a:srgbClr val="005DAA"/>
          </a:solidFill>
          <a:ln>
            <a:noFill/>
            <a:extLst>
              <a:ext uri="{C807C97D-BFC1-408E-A445-0C87EB9F89A2}">
                <ask:lineSketchStyleProps xmlns:ask="http://schemas.microsoft.com/office/drawing/2018/sketchyshapes" sd="3698488026">
                  <a:custGeom>
                    <a:avLst/>
                    <a:gdLst>
                      <a:gd name="connsiteX0" fmla="*/ 0 w 1325880"/>
                      <a:gd name="connsiteY0" fmla="*/ 0 h 457200"/>
                      <a:gd name="connsiteX1" fmla="*/ 636422 w 1325880"/>
                      <a:gd name="connsiteY1" fmla="*/ 0 h 457200"/>
                      <a:gd name="connsiteX2" fmla="*/ 1325880 w 1325880"/>
                      <a:gd name="connsiteY2" fmla="*/ 0 h 457200"/>
                      <a:gd name="connsiteX3" fmla="*/ 1325880 w 1325880"/>
                      <a:gd name="connsiteY3" fmla="*/ 457200 h 457200"/>
                      <a:gd name="connsiteX4" fmla="*/ 649681 w 1325880"/>
                      <a:gd name="connsiteY4" fmla="*/ 457200 h 457200"/>
                      <a:gd name="connsiteX5" fmla="*/ 0 w 1325880"/>
                      <a:gd name="connsiteY5" fmla="*/ 457200 h 457200"/>
                      <a:gd name="connsiteX6" fmla="*/ 0 w 1325880"/>
                      <a:gd name="connsiteY6"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5880" h="457200" fill="none" extrusionOk="0">
                        <a:moveTo>
                          <a:pt x="0" y="0"/>
                        </a:moveTo>
                        <a:cubicBezTo>
                          <a:pt x="181503" y="-3289"/>
                          <a:pt x="433487" y="12215"/>
                          <a:pt x="636422" y="0"/>
                        </a:cubicBezTo>
                        <a:cubicBezTo>
                          <a:pt x="839357" y="-12215"/>
                          <a:pt x="1125927" y="19663"/>
                          <a:pt x="1325880" y="0"/>
                        </a:cubicBezTo>
                        <a:cubicBezTo>
                          <a:pt x="1340450" y="147393"/>
                          <a:pt x="1317385" y="346988"/>
                          <a:pt x="1325880" y="457200"/>
                        </a:cubicBezTo>
                        <a:cubicBezTo>
                          <a:pt x="1126826" y="458206"/>
                          <a:pt x="870486" y="484222"/>
                          <a:pt x="649681" y="457200"/>
                        </a:cubicBezTo>
                        <a:cubicBezTo>
                          <a:pt x="428876" y="430178"/>
                          <a:pt x="272741" y="460582"/>
                          <a:pt x="0" y="457200"/>
                        </a:cubicBezTo>
                        <a:cubicBezTo>
                          <a:pt x="-8096" y="271467"/>
                          <a:pt x="21123" y="159434"/>
                          <a:pt x="0" y="0"/>
                        </a:cubicBezTo>
                        <a:close/>
                      </a:path>
                      <a:path w="1325880" h="457200" stroke="0" extrusionOk="0">
                        <a:moveTo>
                          <a:pt x="0" y="0"/>
                        </a:moveTo>
                        <a:cubicBezTo>
                          <a:pt x="211995" y="15282"/>
                          <a:pt x="334130" y="9210"/>
                          <a:pt x="636422" y="0"/>
                        </a:cubicBezTo>
                        <a:cubicBezTo>
                          <a:pt x="938714" y="-9210"/>
                          <a:pt x="1124390" y="34408"/>
                          <a:pt x="1325880" y="0"/>
                        </a:cubicBezTo>
                        <a:cubicBezTo>
                          <a:pt x="1319176" y="117895"/>
                          <a:pt x="1340920" y="269025"/>
                          <a:pt x="1325880" y="457200"/>
                        </a:cubicBezTo>
                        <a:cubicBezTo>
                          <a:pt x="998949" y="490563"/>
                          <a:pt x="867473" y="480874"/>
                          <a:pt x="636422" y="457200"/>
                        </a:cubicBezTo>
                        <a:cubicBezTo>
                          <a:pt x="405371" y="433526"/>
                          <a:pt x="158350" y="456692"/>
                          <a:pt x="0" y="457200"/>
                        </a:cubicBezTo>
                        <a:cubicBezTo>
                          <a:pt x="-10807" y="280659"/>
                          <a:pt x="17353" y="220700"/>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spcBef>
                <a:spcPct val="30000"/>
              </a:spcBef>
              <a:defRPr/>
            </a:pPr>
            <a:r>
              <a:rPr lang="en-US" sz="990" dirty="0">
                <a:solidFill>
                  <a:schemeClr val="bg2"/>
                </a:solidFill>
                <a:latin typeface="Franklin Gothic Book" panose="020B0503020102020204" pitchFamily="34" charset="0"/>
                <a:cs typeface="Calibri" panose="020F0502020204030204" pitchFamily="34" charset="0"/>
              </a:rPr>
              <a:t>Had an activity, exposure, or condition associated with increased risk since the last screening?</a:t>
            </a:r>
            <a:r>
              <a:rPr lang="en-US" sz="990" dirty="0">
                <a:solidFill>
                  <a:schemeClr val="bg2"/>
                </a:solidFill>
                <a:latin typeface="Franklin Gothic Book" panose="020B0503020102020204" pitchFamily="34" charset="0"/>
              </a:rPr>
              <a:t> </a:t>
            </a:r>
            <a:endParaRPr lang="en-US" sz="990" baseline="30000" dirty="0">
              <a:solidFill>
                <a:schemeClr val="bg2"/>
              </a:solidFill>
              <a:latin typeface="Franklin Gothic Book" panose="020B0503020102020204" pitchFamily="34" charset="0"/>
              <a:cs typeface="Calibri" panose="020F0502020204030204" pitchFamily="34" charset="0"/>
            </a:endParaRPr>
          </a:p>
        </p:txBody>
      </p:sp>
      <p:sp>
        <p:nvSpPr>
          <p:cNvPr id="44" name="Arrow: Right 43">
            <a:extLst>
              <a:ext uri="{FF2B5EF4-FFF2-40B4-BE49-F238E27FC236}">
                <a16:creationId xmlns:a16="http://schemas.microsoft.com/office/drawing/2014/main" id="{D7154011-78BC-4095-8F62-806CEB32BA13}"/>
              </a:ext>
            </a:extLst>
          </p:cNvPr>
          <p:cNvSpPr/>
          <p:nvPr/>
        </p:nvSpPr>
        <p:spPr>
          <a:xfrm>
            <a:off x="5507478" y="1584420"/>
            <a:ext cx="651084" cy="400983"/>
          </a:xfrm>
          <a:prstGeom prst="rightArrow">
            <a:avLst>
              <a:gd name="adj1" fmla="val 50000"/>
              <a:gd name="adj2" fmla="val 33052"/>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90" dirty="0">
                <a:solidFill>
                  <a:schemeClr val="bg2"/>
                </a:solidFill>
                <a:latin typeface="Franklin Gothic Book" panose="020B0503020102020204" pitchFamily="34" charset="0"/>
                <a:cs typeface="Calibri" panose="020F0502020204030204" pitchFamily="34" charset="0"/>
              </a:rPr>
              <a:t>No</a:t>
            </a:r>
          </a:p>
        </p:txBody>
      </p:sp>
      <p:sp>
        <p:nvSpPr>
          <p:cNvPr id="46" name="Flowchart: Process 45">
            <a:extLst>
              <a:ext uri="{FF2B5EF4-FFF2-40B4-BE49-F238E27FC236}">
                <a16:creationId xmlns:a16="http://schemas.microsoft.com/office/drawing/2014/main" id="{9102EF9B-EFBF-4606-BB1D-2496ECE441D5}"/>
              </a:ext>
            </a:extLst>
          </p:cNvPr>
          <p:cNvSpPr/>
          <p:nvPr/>
        </p:nvSpPr>
        <p:spPr>
          <a:xfrm>
            <a:off x="6399237" y="1579405"/>
            <a:ext cx="1215664" cy="299254"/>
          </a:xfrm>
          <a:prstGeom prst="flowChartProcess">
            <a:avLst/>
          </a:prstGeom>
          <a:solidFill>
            <a:srgbClr val="005DAA"/>
          </a:solidFill>
          <a:ln>
            <a:noFill/>
            <a:extLst>
              <a:ext uri="{C807C97D-BFC1-408E-A445-0C87EB9F89A2}">
                <ask:lineSketchStyleProps xmlns:ask="http://schemas.microsoft.com/office/drawing/2018/sketchyshapes" sd="698404503">
                  <a:custGeom>
                    <a:avLst/>
                    <a:gdLst>
                      <a:gd name="connsiteX0" fmla="*/ 0 w 1325880"/>
                      <a:gd name="connsiteY0" fmla="*/ 0 h 457200"/>
                      <a:gd name="connsiteX1" fmla="*/ 623164 w 1325880"/>
                      <a:gd name="connsiteY1" fmla="*/ 0 h 457200"/>
                      <a:gd name="connsiteX2" fmla="*/ 1325880 w 1325880"/>
                      <a:gd name="connsiteY2" fmla="*/ 0 h 457200"/>
                      <a:gd name="connsiteX3" fmla="*/ 1325880 w 1325880"/>
                      <a:gd name="connsiteY3" fmla="*/ 457200 h 457200"/>
                      <a:gd name="connsiteX4" fmla="*/ 702716 w 1325880"/>
                      <a:gd name="connsiteY4" fmla="*/ 457200 h 457200"/>
                      <a:gd name="connsiteX5" fmla="*/ 0 w 1325880"/>
                      <a:gd name="connsiteY5" fmla="*/ 457200 h 457200"/>
                      <a:gd name="connsiteX6" fmla="*/ 0 w 1325880"/>
                      <a:gd name="connsiteY6"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5880" h="457200" fill="none" extrusionOk="0">
                        <a:moveTo>
                          <a:pt x="0" y="0"/>
                        </a:moveTo>
                        <a:cubicBezTo>
                          <a:pt x="194395" y="-6116"/>
                          <a:pt x="416845" y="-8050"/>
                          <a:pt x="623164" y="0"/>
                        </a:cubicBezTo>
                        <a:cubicBezTo>
                          <a:pt x="829483" y="8050"/>
                          <a:pt x="1008077" y="-19875"/>
                          <a:pt x="1325880" y="0"/>
                        </a:cubicBezTo>
                        <a:cubicBezTo>
                          <a:pt x="1317558" y="109832"/>
                          <a:pt x="1317915" y="359219"/>
                          <a:pt x="1325880" y="457200"/>
                        </a:cubicBezTo>
                        <a:cubicBezTo>
                          <a:pt x="1172741" y="461460"/>
                          <a:pt x="878740" y="464437"/>
                          <a:pt x="702716" y="457200"/>
                        </a:cubicBezTo>
                        <a:cubicBezTo>
                          <a:pt x="526692" y="449963"/>
                          <a:pt x="205441" y="446342"/>
                          <a:pt x="0" y="457200"/>
                        </a:cubicBezTo>
                        <a:cubicBezTo>
                          <a:pt x="20963" y="356712"/>
                          <a:pt x="-15339" y="127309"/>
                          <a:pt x="0" y="0"/>
                        </a:cubicBezTo>
                        <a:close/>
                      </a:path>
                      <a:path w="1325880" h="457200" stroke="0" extrusionOk="0">
                        <a:moveTo>
                          <a:pt x="0" y="0"/>
                        </a:moveTo>
                        <a:cubicBezTo>
                          <a:pt x="288424" y="10609"/>
                          <a:pt x="427049" y="-6729"/>
                          <a:pt x="623164" y="0"/>
                        </a:cubicBezTo>
                        <a:cubicBezTo>
                          <a:pt x="819279" y="6729"/>
                          <a:pt x="1022173" y="-266"/>
                          <a:pt x="1325880" y="0"/>
                        </a:cubicBezTo>
                        <a:cubicBezTo>
                          <a:pt x="1314704" y="217760"/>
                          <a:pt x="1303671" y="296629"/>
                          <a:pt x="1325880" y="457200"/>
                        </a:cubicBezTo>
                        <a:cubicBezTo>
                          <a:pt x="1182631" y="454936"/>
                          <a:pt x="972625" y="487903"/>
                          <a:pt x="662940" y="457200"/>
                        </a:cubicBezTo>
                        <a:cubicBezTo>
                          <a:pt x="353255" y="426497"/>
                          <a:pt x="325138" y="464242"/>
                          <a:pt x="0" y="457200"/>
                        </a:cubicBezTo>
                        <a:cubicBezTo>
                          <a:pt x="2610" y="358243"/>
                          <a:pt x="-6347" y="160816"/>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73478" tIns="36739" rIns="73478" bIns="36739" rtlCol="0" anchor="ctr"/>
          <a:lstStyle/>
          <a:p>
            <a:pPr algn="ctr"/>
            <a:r>
              <a:rPr lang="en-US" sz="990" b="1">
                <a:solidFill>
                  <a:schemeClr val="bg2"/>
                </a:solidFill>
                <a:latin typeface="Franklin Gothic Book" panose="020B0503020102020204" pitchFamily="34" charset="0"/>
                <a:cs typeface="Calibri"/>
              </a:rPr>
              <a:t>Offer vaccine</a:t>
            </a:r>
            <a:endParaRPr lang="en-US" sz="990" b="1" baseline="30000">
              <a:solidFill>
                <a:schemeClr val="bg2"/>
              </a:solidFill>
              <a:latin typeface="Franklin Gothic Book" panose="020B0503020102020204" pitchFamily="34" charset="0"/>
              <a:cs typeface="Calibri" panose="020F0502020204030204" pitchFamily="34" charset="0"/>
            </a:endParaRPr>
          </a:p>
        </p:txBody>
      </p:sp>
      <p:sp>
        <p:nvSpPr>
          <p:cNvPr id="43" name="Arrow: Right 42">
            <a:extLst>
              <a:ext uri="{FF2B5EF4-FFF2-40B4-BE49-F238E27FC236}">
                <a16:creationId xmlns:a16="http://schemas.microsoft.com/office/drawing/2014/main" id="{9912EC46-887A-44A4-A537-D2A62B4C817F}"/>
              </a:ext>
            </a:extLst>
          </p:cNvPr>
          <p:cNvSpPr/>
          <p:nvPr/>
        </p:nvSpPr>
        <p:spPr>
          <a:xfrm>
            <a:off x="5507478" y="2176861"/>
            <a:ext cx="651084" cy="400983"/>
          </a:xfrm>
          <a:prstGeom prst="rightArrow">
            <a:avLst>
              <a:gd name="adj1" fmla="val 50000"/>
              <a:gd name="adj2" fmla="val 33052"/>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90" dirty="0">
                <a:solidFill>
                  <a:schemeClr val="bg2"/>
                </a:solidFill>
                <a:latin typeface="Franklin Gothic Book" panose="020B0503020102020204" pitchFamily="34" charset="0"/>
                <a:cs typeface="Calibri" panose="020F0502020204030204" pitchFamily="34" charset="0"/>
              </a:rPr>
              <a:t>Yes</a:t>
            </a:r>
          </a:p>
        </p:txBody>
      </p:sp>
      <p:sp>
        <p:nvSpPr>
          <p:cNvPr id="45" name="Flowchart: Process 44">
            <a:extLst>
              <a:ext uri="{FF2B5EF4-FFF2-40B4-BE49-F238E27FC236}">
                <a16:creationId xmlns:a16="http://schemas.microsoft.com/office/drawing/2014/main" id="{8598207E-8787-4DDB-A720-BE16AC8F08DC}"/>
              </a:ext>
            </a:extLst>
          </p:cNvPr>
          <p:cNvSpPr/>
          <p:nvPr/>
        </p:nvSpPr>
        <p:spPr>
          <a:xfrm>
            <a:off x="6379810" y="2024000"/>
            <a:ext cx="1237116" cy="605242"/>
          </a:xfrm>
          <a:prstGeom prst="flowChartProcess">
            <a:avLst/>
          </a:prstGeom>
          <a:solidFill>
            <a:srgbClr val="005DAA"/>
          </a:solidFill>
          <a:ln>
            <a:noFill/>
            <a:extLst>
              <a:ext uri="{C807C97D-BFC1-408E-A445-0C87EB9F89A2}">
                <ask:lineSketchStyleProps xmlns:ask="http://schemas.microsoft.com/office/drawing/2018/sketchyshapes" sd="3698488026">
                  <a:custGeom>
                    <a:avLst/>
                    <a:gdLst>
                      <a:gd name="connsiteX0" fmla="*/ 0 w 1325880"/>
                      <a:gd name="connsiteY0" fmla="*/ 0 h 457200"/>
                      <a:gd name="connsiteX1" fmla="*/ 636422 w 1325880"/>
                      <a:gd name="connsiteY1" fmla="*/ 0 h 457200"/>
                      <a:gd name="connsiteX2" fmla="*/ 1325880 w 1325880"/>
                      <a:gd name="connsiteY2" fmla="*/ 0 h 457200"/>
                      <a:gd name="connsiteX3" fmla="*/ 1325880 w 1325880"/>
                      <a:gd name="connsiteY3" fmla="*/ 457200 h 457200"/>
                      <a:gd name="connsiteX4" fmla="*/ 649681 w 1325880"/>
                      <a:gd name="connsiteY4" fmla="*/ 457200 h 457200"/>
                      <a:gd name="connsiteX5" fmla="*/ 0 w 1325880"/>
                      <a:gd name="connsiteY5" fmla="*/ 457200 h 457200"/>
                      <a:gd name="connsiteX6" fmla="*/ 0 w 1325880"/>
                      <a:gd name="connsiteY6"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5880" h="457200" fill="none" extrusionOk="0">
                        <a:moveTo>
                          <a:pt x="0" y="0"/>
                        </a:moveTo>
                        <a:cubicBezTo>
                          <a:pt x="181503" y="-3289"/>
                          <a:pt x="433487" y="12215"/>
                          <a:pt x="636422" y="0"/>
                        </a:cubicBezTo>
                        <a:cubicBezTo>
                          <a:pt x="839357" y="-12215"/>
                          <a:pt x="1125927" y="19663"/>
                          <a:pt x="1325880" y="0"/>
                        </a:cubicBezTo>
                        <a:cubicBezTo>
                          <a:pt x="1340450" y="147393"/>
                          <a:pt x="1317385" y="346988"/>
                          <a:pt x="1325880" y="457200"/>
                        </a:cubicBezTo>
                        <a:cubicBezTo>
                          <a:pt x="1126826" y="458206"/>
                          <a:pt x="870486" y="484222"/>
                          <a:pt x="649681" y="457200"/>
                        </a:cubicBezTo>
                        <a:cubicBezTo>
                          <a:pt x="428876" y="430178"/>
                          <a:pt x="272741" y="460582"/>
                          <a:pt x="0" y="457200"/>
                        </a:cubicBezTo>
                        <a:cubicBezTo>
                          <a:pt x="-8096" y="271467"/>
                          <a:pt x="21123" y="159434"/>
                          <a:pt x="0" y="0"/>
                        </a:cubicBezTo>
                        <a:close/>
                      </a:path>
                      <a:path w="1325880" h="457200" stroke="0" extrusionOk="0">
                        <a:moveTo>
                          <a:pt x="0" y="0"/>
                        </a:moveTo>
                        <a:cubicBezTo>
                          <a:pt x="211995" y="15282"/>
                          <a:pt x="334130" y="9210"/>
                          <a:pt x="636422" y="0"/>
                        </a:cubicBezTo>
                        <a:cubicBezTo>
                          <a:pt x="938714" y="-9210"/>
                          <a:pt x="1124390" y="34408"/>
                          <a:pt x="1325880" y="0"/>
                        </a:cubicBezTo>
                        <a:cubicBezTo>
                          <a:pt x="1319176" y="117895"/>
                          <a:pt x="1340920" y="269025"/>
                          <a:pt x="1325880" y="457200"/>
                        </a:cubicBezTo>
                        <a:cubicBezTo>
                          <a:pt x="998949" y="490563"/>
                          <a:pt x="867473" y="480874"/>
                          <a:pt x="636422" y="457200"/>
                        </a:cubicBezTo>
                        <a:cubicBezTo>
                          <a:pt x="405371" y="433526"/>
                          <a:pt x="158350" y="456692"/>
                          <a:pt x="0" y="457200"/>
                        </a:cubicBezTo>
                        <a:cubicBezTo>
                          <a:pt x="-10807" y="280659"/>
                          <a:pt x="17353" y="220700"/>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73478" tIns="36739" rIns="73478" bIns="36739" rtlCol="0" anchor="ctr"/>
          <a:lstStyle/>
          <a:p>
            <a:pPr algn="ctr"/>
            <a:r>
              <a:rPr lang="en-US" sz="990" b="1">
                <a:solidFill>
                  <a:schemeClr val="bg2"/>
                </a:solidFill>
                <a:latin typeface="Franklin Gothic Book" panose="020B0503020102020204" pitchFamily="34" charset="0"/>
                <a:cs typeface="Calibri"/>
              </a:rPr>
              <a:t>Offer testing and</a:t>
            </a:r>
            <a:r>
              <a:rPr lang="en-US" sz="990" u="sng">
                <a:solidFill>
                  <a:schemeClr val="bg2"/>
                </a:solidFill>
                <a:latin typeface="Franklin Gothic Book" panose="020B0503020102020204" pitchFamily="34" charset="0"/>
                <a:cs typeface="Calibri"/>
              </a:rPr>
              <a:t> </a:t>
            </a:r>
            <a:r>
              <a:rPr lang="en-US" sz="990" b="1">
                <a:solidFill>
                  <a:schemeClr val="bg2"/>
                </a:solidFill>
                <a:latin typeface="Franklin Gothic Book" panose="020B0503020102020204" pitchFamily="34" charset="0"/>
                <a:cs typeface="Calibri"/>
              </a:rPr>
              <a:t>vaccine </a:t>
            </a:r>
            <a:endParaRPr lang="en-US" sz="990" b="1" baseline="30000">
              <a:solidFill>
                <a:schemeClr val="bg2"/>
              </a:solidFill>
              <a:latin typeface="Franklin Gothic Book" panose="020B0503020102020204" pitchFamily="34" charset="0"/>
              <a:cs typeface="Calibri" panose="020F0502020204030204" pitchFamily="34" charset="0"/>
            </a:endParaRPr>
          </a:p>
        </p:txBody>
      </p:sp>
      <p:sp>
        <p:nvSpPr>
          <p:cNvPr id="39" name="Arrow: Right 38">
            <a:extLst>
              <a:ext uri="{FF2B5EF4-FFF2-40B4-BE49-F238E27FC236}">
                <a16:creationId xmlns:a16="http://schemas.microsoft.com/office/drawing/2014/main" id="{679AECD3-D8CC-45D0-A8E4-CBF4C53F57B7}"/>
              </a:ext>
              <a:ext uri="{C183D7F6-B498-43B3-948B-1728B52AA6E4}">
                <adec:decorative xmlns:adec="http://schemas.microsoft.com/office/drawing/2017/decorative" val="1"/>
              </a:ext>
            </a:extLst>
          </p:cNvPr>
          <p:cNvSpPr/>
          <p:nvPr/>
        </p:nvSpPr>
        <p:spPr>
          <a:xfrm>
            <a:off x="3685009" y="1102025"/>
            <a:ext cx="2488736" cy="400983"/>
          </a:xfrm>
          <a:prstGeom prst="rightArrow">
            <a:avLst>
              <a:gd name="adj1" fmla="val 50000"/>
              <a:gd name="adj2" fmla="val 33052"/>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90">
                <a:solidFill>
                  <a:srgbClr val="5F5F5F"/>
                </a:solidFill>
                <a:latin typeface="Franklin Gothic Book" panose="020B0503020102020204" pitchFamily="34" charset="0"/>
                <a:cs typeface="Calibri" panose="020F0502020204030204" pitchFamily="34" charset="0"/>
              </a:rPr>
              <a:t>No/Unknown</a:t>
            </a:r>
          </a:p>
        </p:txBody>
      </p:sp>
      <p:sp>
        <p:nvSpPr>
          <p:cNvPr id="30" name="Flowchart: Process 29">
            <a:extLst>
              <a:ext uri="{FF2B5EF4-FFF2-40B4-BE49-F238E27FC236}">
                <a16:creationId xmlns:a16="http://schemas.microsoft.com/office/drawing/2014/main" id="{D29F6595-ECA1-4CC8-A451-6D0D8FB63738}"/>
              </a:ext>
              <a:ext uri="{C183D7F6-B498-43B3-948B-1728B52AA6E4}">
                <adec:decorative xmlns:adec="http://schemas.microsoft.com/office/drawing/2017/decorative" val="1"/>
              </a:ext>
            </a:extLst>
          </p:cNvPr>
          <p:cNvSpPr/>
          <p:nvPr/>
        </p:nvSpPr>
        <p:spPr>
          <a:xfrm>
            <a:off x="6381409" y="1063514"/>
            <a:ext cx="1237116" cy="388945"/>
          </a:xfrm>
          <a:prstGeom prst="flowChartProcess">
            <a:avLst/>
          </a:prstGeom>
          <a:noFill/>
          <a:ln>
            <a:solidFill>
              <a:schemeClr val="accent4"/>
            </a:solidFill>
            <a:extLst>
              <a:ext uri="{C807C97D-BFC1-408E-A445-0C87EB9F89A2}">
                <ask:lineSketchStyleProps xmlns:ask="http://schemas.microsoft.com/office/drawing/2018/sketchyshapes" sd="698404503">
                  <a:custGeom>
                    <a:avLst/>
                    <a:gdLst>
                      <a:gd name="connsiteX0" fmla="*/ 0 w 1325880"/>
                      <a:gd name="connsiteY0" fmla="*/ 0 h 457200"/>
                      <a:gd name="connsiteX1" fmla="*/ 623164 w 1325880"/>
                      <a:gd name="connsiteY1" fmla="*/ 0 h 457200"/>
                      <a:gd name="connsiteX2" fmla="*/ 1325880 w 1325880"/>
                      <a:gd name="connsiteY2" fmla="*/ 0 h 457200"/>
                      <a:gd name="connsiteX3" fmla="*/ 1325880 w 1325880"/>
                      <a:gd name="connsiteY3" fmla="*/ 457200 h 457200"/>
                      <a:gd name="connsiteX4" fmla="*/ 702716 w 1325880"/>
                      <a:gd name="connsiteY4" fmla="*/ 457200 h 457200"/>
                      <a:gd name="connsiteX5" fmla="*/ 0 w 1325880"/>
                      <a:gd name="connsiteY5" fmla="*/ 457200 h 457200"/>
                      <a:gd name="connsiteX6" fmla="*/ 0 w 1325880"/>
                      <a:gd name="connsiteY6"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5880" h="457200" fill="none" extrusionOk="0">
                        <a:moveTo>
                          <a:pt x="0" y="0"/>
                        </a:moveTo>
                        <a:cubicBezTo>
                          <a:pt x="194395" y="-6116"/>
                          <a:pt x="416845" y="-8050"/>
                          <a:pt x="623164" y="0"/>
                        </a:cubicBezTo>
                        <a:cubicBezTo>
                          <a:pt x="829483" y="8050"/>
                          <a:pt x="1008077" y="-19875"/>
                          <a:pt x="1325880" y="0"/>
                        </a:cubicBezTo>
                        <a:cubicBezTo>
                          <a:pt x="1317558" y="109832"/>
                          <a:pt x="1317915" y="359219"/>
                          <a:pt x="1325880" y="457200"/>
                        </a:cubicBezTo>
                        <a:cubicBezTo>
                          <a:pt x="1172741" y="461460"/>
                          <a:pt x="878740" y="464437"/>
                          <a:pt x="702716" y="457200"/>
                        </a:cubicBezTo>
                        <a:cubicBezTo>
                          <a:pt x="526692" y="449963"/>
                          <a:pt x="205441" y="446342"/>
                          <a:pt x="0" y="457200"/>
                        </a:cubicBezTo>
                        <a:cubicBezTo>
                          <a:pt x="20963" y="356712"/>
                          <a:pt x="-15339" y="127309"/>
                          <a:pt x="0" y="0"/>
                        </a:cubicBezTo>
                        <a:close/>
                      </a:path>
                      <a:path w="1325880" h="457200" stroke="0" extrusionOk="0">
                        <a:moveTo>
                          <a:pt x="0" y="0"/>
                        </a:moveTo>
                        <a:cubicBezTo>
                          <a:pt x="288424" y="10609"/>
                          <a:pt x="427049" y="-6729"/>
                          <a:pt x="623164" y="0"/>
                        </a:cubicBezTo>
                        <a:cubicBezTo>
                          <a:pt x="819279" y="6729"/>
                          <a:pt x="1022173" y="-266"/>
                          <a:pt x="1325880" y="0"/>
                        </a:cubicBezTo>
                        <a:cubicBezTo>
                          <a:pt x="1314704" y="217760"/>
                          <a:pt x="1303671" y="296629"/>
                          <a:pt x="1325880" y="457200"/>
                        </a:cubicBezTo>
                        <a:cubicBezTo>
                          <a:pt x="1182631" y="454936"/>
                          <a:pt x="972625" y="487903"/>
                          <a:pt x="662940" y="457200"/>
                        </a:cubicBezTo>
                        <a:cubicBezTo>
                          <a:pt x="353255" y="426497"/>
                          <a:pt x="325138" y="464242"/>
                          <a:pt x="0" y="457200"/>
                        </a:cubicBezTo>
                        <a:cubicBezTo>
                          <a:pt x="2610" y="358243"/>
                          <a:pt x="-6347" y="160816"/>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73478" tIns="36739" rIns="73478" bIns="36739" rtlCol="0" anchor="ctr"/>
          <a:lstStyle/>
          <a:p>
            <a:pPr algn="ctr"/>
            <a:r>
              <a:rPr lang="en-US" sz="990" dirty="0">
                <a:solidFill>
                  <a:srgbClr val="5F5F5F"/>
                </a:solidFill>
                <a:latin typeface="Franklin Gothic Book" panose="020B0503020102020204" pitchFamily="34" charset="0"/>
                <a:cs typeface="Calibri"/>
              </a:rPr>
              <a:t>Offer screening and vaccine</a:t>
            </a:r>
            <a:r>
              <a:rPr lang="en-US" sz="990" baseline="30000" dirty="0">
                <a:solidFill>
                  <a:srgbClr val="5F5F5F"/>
                </a:solidFill>
                <a:latin typeface="Franklin Gothic Book" panose="020B0503020102020204" pitchFamily="34" charset="0"/>
                <a:ea typeface="Calibri" panose="020F0502020204030204" pitchFamily="34" charset="0"/>
                <a:cs typeface="Calibri" panose="020F0502020204030204" pitchFamily="34" charset="0"/>
              </a:rPr>
              <a:t> </a:t>
            </a:r>
            <a:endParaRPr lang="en-US" sz="990" dirty="0">
              <a:solidFill>
                <a:srgbClr val="5F5F5F"/>
              </a:solidFill>
              <a:latin typeface="Franklin Gothic Book" panose="020B0503020102020204" pitchFamily="34" charset="0"/>
              <a:cs typeface="Calibri" panose="020F0502020204030204" pitchFamily="34" charset="0"/>
            </a:endParaRPr>
          </a:p>
        </p:txBody>
      </p:sp>
      <p:sp>
        <p:nvSpPr>
          <p:cNvPr id="29" name="Arrow: Right 28">
            <a:extLst>
              <a:ext uri="{FF2B5EF4-FFF2-40B4-BE49-F238E27FC236}">
                <a16:creationId xmlns:a16="http://schemas.microsoft.com/office/drawing/2014/main" id="{469F3E73-08A2-401D-8586-A46248B073DB}"/>
              </a:ext>
            </a:extLst>
          </p:cNvPr>
          <p:cNvSpPr/>
          <p:nvPr/>
        </p:nvSpPr>
        <p:spPr>
          <a:xfrm>
            <a:off x="1932482" y="3396936"/>
            <a:ext cx="811391" cy="400983"/>
          </a:xfrm>
          <a:prstGeom prst="rightArrow">
            <a:avLst>
              <a:gd name="adj1" fmla="val 50000"/>
              <a:gd name="adj2" fmla="val 33052"/>
            </a:avLst>
          </a:prstGeom>
          <a:solidFill>
            <a:srgbClr val="005DAA"/>
          </a:solidFill>
          <a:ln>
            <a:solidFill>
              <a:srgbClr val="005D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90" dirty="0">
                <a:solidFill>
                  <a:schemeClr val="bg2"/>
                </a:solidFill>
                <a:latin typeface="Franklin Gothic Book" panose="020B0503020102020204" pitchFamily="34" charset="0"/>
                <a:cs typeface="Calibri" panose="020F0502020204030204" pitchFamily="34" charset="0"/>
              </a:rPr>
              <a:t>Yes</a:t>
            </a:r>
          </a:p>
        </p:txBody>
      </p:sp>
      <p:sp>
        <p:nvSpPr>
          <p:cNvPr id="26" name="Flowchart: Process 25">
            <a:extLst>
              <a:ext uri="{FF2B5EF4-FFF2-40B4-BE49-F238E27FC236}">
                <a16:creationId xmlns:a16="http://schemas.microsoft.com/office/drawing/2014/main" id="{A53CE96B-0653-4798-ADD1-67970655873A}"/>
              </a:ext>
            </a:extLst>
          </p:cNvPr>
          <p:cNvSpPr/>
          <p:nvPr/>
        </p:nvSpPr>
        <p:spPr>
          <a:xfrm>
            <a:off x="2807791" y="2911083"/>
            <a:ext cx="759635" cy="1413999"/>
          </a:xfrm>
          <a:prstGeom prst="flowChartProcess">
            <a:avLst/>
          </a:prstGeom>
          <a:solidFill>
            <a:srgbClr val="005DAA"/>
          </a:solidFill>
          <a:ln>
            <a:extLst>
              <a:ext uri="{C807C97D-BFC1-408E-A445-0C87EB9F89A2}">
                <ask:lineSketchStyleProps xmlns:ask="http://schemas.microsoft.com/office/drawing/2018/sketchyshapes" sd="3698488026">
                  <a:custGeom>
                    <a:avLst/>
                    <a:gdLst>
                      <a:gd name="connsiteX0" fmla="*/ 0 w 1325880"/>
                      <a:gd name="connsiteY0" fmla="*/ 0 h 457200"/>
                      <a:gd name="connsiteX1" fmla="*/ 636422 w 1325880"/>
                      <a:gd name="connsiteY1" fmla="*/ 0 h 457200"/>
                      <a:gd name="connsiteX2" fmla="*/ 1325880 w 1325880"/>
                      <a:gd name="connsiteY2" fmla="*/ 0 h 457200"/>
                      <a:gd name="connsiteX3" fmla="*/ 1325880 w 1325880"/>
                      <a:gd name="connsiteY3" fmla="*/ 457200 h 457200"/>
                      <a:gd name="connsiteX4" fmla="*/ 649681 w 1325880"/>
                      <a:gd name="connsiteY4" fmla="*/ 457200 h 457200"/>
                      <a:gd name="connsiteX5" fmla="*/ 0 w 1325880"/>
                      <a:gd name="connsiteY5" fmla="*/ 457200 h 457200"/>
                      <a:gd name="connsiteX6" fmla="*/ 0 w 1325880"/>
                      <a:gd name="connsiteY6"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5880" h="457200" fill="none" extrusionOk="0">
                        <a:moveTo>
                          <a:pt x="0" y="0"/>
                        </a:moveTo>
                        <a:cubicBezTo>
                          <a:pt x="181503" y="-3289"/>
                          <a:pt x="433487" y="12215"/>
                          <a:pt x="636422" y="0"/>
                        </a:cubicBezTo>
                        <a:cubicBezTo>
                          <a:pt x="839357" y="-12215"/>
                          <a:pt x="1125927" y="19663"/>
                          <a:pt x="1325880" y="0"/>
                        </a:cubicBezTo>
                        <a:cubicBezTo>
                          <a:pt x="1340450" y="147393"/>
                          <a:pt x="1317385" y="346988"/>
                          <a:pt x="1325880" y="457200"/>
                        </a:cubicBezTo>
                        <a:cubicBezTo>
                          <a:pt x="1126826" y="458206"/>
                          <a:pt x="870486" y="484222"/>
                          <a:pt x="649681" y="457200"/>
                        </a:cubicBezTo>
                        <a:cubicBezTo>
                          <a:pt x="428876" y="430178"/>
                          <a:pt x="272741" y="460582"/>
                          <a:pt x="0" y="457200"/>
                        </a:cubicBezTo>
                        <a:cubicBezTo>
                          <a:pt x="-8096" y="271467"/>
                          <a:pt x="21123" y="159434"/>
                          <a:pt x="0" y="0"/>
                        </a:cubicBezTo>
                        <a:close/>
                      </a:path>
                      <a:path w="1325880" h="457200" stroke="0" extrusionOk="0">
                        <a:moveTo>
                          <a:pt x="0" y="0"/>
                        </a:moveTo>
                        <a:cubicBezTo>
                          <a:pt x="211995" y="15282"/>
                          <a:pt x="334130" y="9210"/>
                          <a:pt x="636422" y="0"/>
                        </a:cubicBezTo>
                        <a:cubicBezTo>
                          <a:pt x="938714" y="-9210"/>
                          <a:pt x="1124390" y="34408"/>
                          <a:pt x="1325880" y="0"/>
                        </a:cubicBezTo>
                        <a:cubicBezTo>
                          <a:pt x="1319176" y="117895"/>
                          <a:pt x="1340920" y="269025"/>
                          <a:pt x="1325880" y="457200"/>
                        </a:cubicBezTo>
                        <a:cubicBezTo>
                          <a:pt x="998949" y="490563"/>
                          <a:pt x="867473" y="480874"/>
                          <a:pt x="636422" y="457200"/>
                        </a:cubicBezTo>
                        <a:cubicBezTo>
                          <a:pt x="405371" y="433526"/>
                          <a:pt x="158350" y="456692"/>
                          <a:pt x="0" y="457200"/>
                        </a:cubicBezTo>
                        <a:cubicBezTo>
                          <a:pt x="-10807" y="280659"/>
                          <a:pt x="17353" y="220700"/>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90" dirty="0">
                <a:solidFill>
                  <a:schemeClr val="bg2"/>
                </a:solidFill>
                <a:latin typeface="Franklin Gothic Book" panose="020B0503020102020204" pitchFamily="34" charset="0"/>
                <a:cs typeface="Calibri" panose="020F0502020204030204" pitchFamily="34" charset="0"/>
              </a:rPr>
              <a:t>Previously screened for HBV infection?</a:t>
            </a:r>
          </a:p>
        </p:txBody>
      </p:sp>
      <p:sp>
        <p:nvSpPr>
          <p:cNvPr id="33" name="Arrow: Right 32">
            <a:extLst>
              <a:ext uri="{FF2B5EF4-FFF2-40B4-BE49-F238E27FC236}">
                <a16:creationId xmlns:a16="http://schemas.microsoft.com/office/drawing/2014/main" id="{878F9783-EB7D-403E-8BAC-7EA4A12D5542}"/>
              </a:ext>
              <a:ext uri="{C183D7F6-B498-43B3-948B-1728B52AA6E4}">
                <adec:decorative xmlns:adec="http://schemas.microsoft.com/office/drawing/2017/decorative" val="1"/>
              </a:ext>
            </a:extLst>
          </p:cNvPr>
          <p:cNvSpPr/>
          <p:nvPr/>
        </p:nvSpPr>
        <p:spPr>
          <a:xfrm>
            <a:off x="3676992" y="2806518"/>
            <a:ext cx="2481570" cy="400983"/>
          </a:xfrm>
          <a:prstGeom prst="rightArrow">
            <a:avLst>
              <a:gd name="adj1" fmla="val 50000"/>
              <a:gd name="adj2" fmla="val 33052"/>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90">
                <a:solidFill>
                  <a:srgbClr val="5F5F5F"/>
                </a:solidFill>
                <a:latin typeface="Franklin Gothic Book" panose="020B0503020102020204" pitchFamily="34" charset="0"/>
                <a:cs typeface="Calibri" panose="020F0502020204030204" pitchFamily="34" charset="0"/>
              </a:rPr>
              <a:t>No/Unknown</a:t>
            </a:r>
          </a:p>
        </p:txBody>
      </p:sp>
      <p:sp>
        <p:nvSpPr>
          <p:cNvPr id="25" name="Flowchart: Process 24">
            <a:extLst>
              <a:ext uri="{FF2B5EF4-FFF2-40B4-BE49-F238E27FC236}">
                <a16:creationId xmlns:a16="http://schemas.microsoft.com/office/drawing/2014/main" id="{E1FBD51B-0208-4493-A1A4-29988DEEE02F}"/>
              </a:ext>
              <a:ext uri="{C183D7F6-B498-43B3-948B-1728B52AA6E4}">
                <adec:decorative xmlns:adec="http://schemas.microsoft.com/office/drawing/2017/decorative" val="1"/>
              </a:ext>
            </a:extLst>
          </p:cNvPr>
          <p:cNvSpPr/>
          <p:nvPr/>
        </p:nvSpPr>
        <p:spPr>
          <a:xfrm>
            <a:off x="6400387" y="2760210"/>
            <a:ext cx="1237116" cy="388945"/>
          </a:xfrm>
          <a:prstGeom prst="flowChartProcess">
            <a:avLst/>
          </a:prstGeom>
          <a:noFill/>
          <a:ln>
            <a:solidFill>
              <a:schemeClr val="accent4"/>
            </a:solidFill>
            <a:extLst>
              <a:ext uri="{C807C97D-BFC1-408E-A445-0C87EB9F89A2}">
                <ask:lineSketchStyleProps xmlns:ask="http://schemas.microsoft.com/office/drawing/2018/sketchyshapes" sd="698404503">
                  <a:custGeom>
                    <a:avLst/>
                    <a:gdLst>
                      <a:gd name="connsiteX0" fmla="*/ 0 w 1325880"/>
                      <a:gd name="connsiteY0" fmla="*/ 0 h 457200"/>
                      <a:gd name="connsiteX1" fmla="*/ 623164 w 1325880"/>
                      <a:gd name="connsiteY1" fmla="*/ 0 h 457200"/>
                      <a:gd name="connsiteX2" fmla="*/ 1325880 w 1325880"/>
                      <a:gd name="connsiteY2" fmla="*/ 0 h 457200"/>
                      <a:gd name="connsiteX3" fmla="*/ 1325880 w 1325880"/>
                      <a:gd name="connsiteY3" fmla="*/ 457200 h 457200"/>
                      <a:gd name="connsiteX4" fmla="*/ 702716 w 1325880"/>
                      <a:gd name="connsiteY4" fmla="*/ 457200 h 457200"/>
                      <a:gd name="connsiteX5" fmla="*/ 0 w 1325880"/>
                      <a:gd name="connsiteY5" fmla="*/ 457200 h 457200"/>
                      <a:gd name="connsiteX6" fmla="*/ 0 w 1325880"/>
                      <a:gd name="connsiteY6"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5880" h="457200" fill="none" extrusionOk="0">
                        <a:moveTo>
                          <a:pt x="0" y="0"/>
                        </a:moveTo>
                        <a:cubicBezTo>
                          <a:pt x="194395" y="-6116"/>
                          <a:pt x="416845" y="-8050"/>
                          <a:pt x="623164" y="0"/>
                        </a:cubicBezTo>
                        <a:cubicBezTo>
                          <a:pt x="829483" y="8050"/>
                          <a:pt x="1008077" y="-19875"/>
                          <a:pt x="1325880" y="0"/>
                        </a:cubicBezTo>
                        <a:cubicBezTo>
                          <a:pt x="1317558" y="109832"/>
                          <a:pt x="1317915" y="359219"/>
                          <a:pt x="1325880" y="457200"/>
                        </a:cubicBezTo>
                        <a:cubicBezTo>
                          <a:pt x="1172741" y="461460"/>
                          <a:pt x="878740" y="464437"/>
                          <a:pt x="702716" y="457200"/>
                        </a:cubicBezTo>
                        <a:cubicBezTo>
                          <a:pt x="526692" y="449963"/>
                          <a:pt x="205441" y="446342"/>
                          <a:pt x="0" y="457200"/>
                        </a:cubicBezTo>
                        <a:cubicBezTo>
                          <a:pt x="20963" y="356712"/>
                          <a:pt x="-15339" y="127309"/>
                          <a:pt x="0" y="0"/>
                        </a:cubicBezTo>
                        <a:close/>
                      </a:path>
                      <a:path w="1325880" h="457200" stroke="0" extrusionOk="0">
                        <a:moveTo>
                          <a:pt x="0" y="0"/>
                        </a:moveTo>
                        <a:cubicBezTo>
                          <a:pt x="288424" y="10609"/>
                          <a:pt x="427049" y="-6729"/>
                          <a:pt x="623164" y="0"/>
                        </a:cubicBezTo>
                        <a:cubicBezTo>
                          <a:pt x="819279" y="6729"/>
                          <a:pt x="1022173" y="-266"/>
                          <a:pt x="1325880" y="0"/>
                        </a:cubicBezTo>
                        <a:cubicBezTo>
                          <a:pt x="1314704" y="217760"/>
                          <a:pt x="1303671" y="296629"/>
                          <a:pt x="1325880" y="457200"/>
                        </a:cubicBezTo>
                        <a:cubicBezTo>
                          <a:pt x="1182631" y="454936"/>
                          <a:pt x="972625" y="487903"/>
                          <a:pt x="662940" y="457200"/>
                        </a:cubicBezTo>
                        <a:cubicBezTo>
                          <a:pt x="353255" y="426497"/>
                          <a:pt x="325138" y="464242"/>
                          <a:pt x="0" y="457200"/>
                        </a:cubicBezTo>
                        <a:cubicBezTo>
                          <a:pt x="2610" y="358243"/>
                          <a:pt x="-6347" y="160816"/>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90">
                <a:solidFill>
                  <a:srgbClr val="5F5F5F"/>
                </a:solidFill>
                <a:latin typeface="Franklin Gothic Book" panose="020B0503020102020204" pitchFamily="34" charset="0"/>
                <a:cs typeface="Calibri" panose="020F0502020204030204" pitchFamily="34" charset="0"/>
              </a:rPr>
              <a:t>Offer screening</a:t>
            </a:r>
          </a:p>
        </p:txBody>
      </p:sp>
      <p:sp>
        <p:nvSpPr>
          <p:cNvPr id="32" name="Arrow: Right 31">
            <a:extLst>
              <a:ext uri="{FF2B5EF4-FFF2-40B4-BE49-F238E27FC236}">
                <a16:creationId xmlns:a16="http://schemas.microsoft.com/office/drawing/2014/main" id="{3C1BFA8E-CF1F-452F-B4D5-782BCA09A5F5}"/>
              </a:ext>
            </a:extLst>
          </p:cNvPr>
          <p:cNvSpPr/>
          <p:nvPr/>
        </p:nvSpPr>
        <p:spPr>
          <a:xfrm>
            <a:off x="3651435" y="3715008"/>
            <a:ext cx="736763" cy="400983"/>
          </a:xfrm>
          <a:prstGeom prst="rightArrow">
            <a:avLst>
              <a:gd name="adj1" fmla="val 50000"/>
              <a:gd name="adj2" fmla="val 33052"/>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90">
                <a:solidFill>
                  <a:schemeClr val="bg2"/>
                </a:solidFill>
                <a:latin typeface="Franklin Gothic Book" panose="020B0503020102020204" pitchFamily="34" charset="0"/>
                <a:cs typeface="Calibri" panose="020F0502020204030204" pitchFamily="34" charset="0"/>
              </a:rPr>
              <a:t>Yes</a:t>
            </a:r>
          </a:p>
        </p:txBody>
      </p:sp>
      <p:sp>
        <p:nvSpPr>
          <p:cNvPr id="28" name="Flowchart: Process 27">
            <a:extLst>
              <a:ext uri="{FF2B5EF4-FFF2-40B4-BE49-F238E27FC236}">
                <a16:creationId xmlns:a16="http://schemas.microsoft.com/office/drawing/2014/main" id="{99561155-2477-4C33-9CDD-4F0A8C029EF9}"/>
              </a:ext>
            </a:extLst>
          </p:cNvPr>
          <p:cNvSpPr/>
          <p:nvPr/>
        </p:nvSpPr>
        <p:spPr>
          <a:xfrm>
            <a:off x="4424742" y="3288890"/>
            <a:ext cx="973171" cy="1489587"/>
          </a:xfrm>
          <a:prstGeom prst="flowChartProcess">
            <a:avLst/>
          </a:prstGeom>
          <a:solidFill>
            <a:srgbClr val="005DAA"/>
          </a:solidFill>
          <a:ln>
            <a:noFill/>
            <a:extLst>
              <a:ext uri="{C807C97D-BFC1-408E-A445-0C87EB9F89A2}">
                <ask:lineSketchStyleProps xmlns:ask="http://schemas.microsoft.com/office/drawing/2018/sketchyshapes" sd="3698488026">
                  <a:custGeom>
                    <a:avLst/>
                    <a:gdLst>
                      <a:gd name="connsiteX0" fmla="*/ 0 w 1325880"/>
                      <a:gd name="connsiteY0" fmla="*/ 0 h 457200"/>
                      <a:gd name="connsiteX1" fmla="*/ 636422 w 1325880"/>
                      <a:gd name="connsiteY1" fmla="*/ 0 h 457200"/>
                      <a:gd name="connsiteX2" fmla="*/ 1325880 w 1325880"/>
                      <a:gd name="connsiteY2" fmla="*/ 0 h 457200"/>
                      <a:gd name="connsiteX3" fmla="*/ 1325880 w 1325880"/>
                      <a:gd name="connsiteY3" fmla="*/ 457200 h 457200"/>
                      <a:gd name="connsiteX4" fmla="*/ 649681 w 1325880"/>
                      <a:gd name="connsiteY4" fmla="*/ 457200 h 457200"/>
                      <a:gd name="connsiteX5" fmla="*/ 0 w 1325880"/>
                      <a:gd name="connsiteY5" fmla="*/ 457200 h 457200"/>
                      <a:gd name="connsiteX6" fmla="*/ 0 w 1325880"/>
                      <a:gd name="connsiteY6"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5880" h="457200" fill="none" extrusionOk="0">
                        <a:moveTo>
                          <a:pt x="0" y="0"/>
                        </a:moveTo>
                        <a:cubicBezTo>
                          <a:pt x="181503" y="-3289"/>
                          <a:pt x="433487" y="12215"/>
                          <a:pt x="636422" y="0"/>
                        </a:cubicBezTo>
                        <a:cubicBezTo>
                          <a:pt x="839357" y="-12215"/>
                          <a:pt x="1125927" y="19663"/>
                          <a:pt x="1325880" y="0"/>
                        </a:cubicBezTo>
                        <a:cubicBezTo>
                          <a:pt x="1340450" y="147393"/>
                          <a:pt x="1317385" y="346988"/>
                          <a:pt x="1325880" y="457200"/>
                        </a:cubicBezTo>
                        <a:cubicBezTo>
                          <a:pt x="1126826" y="458206"/>
                          <a:pt x="870486" y="484222"/>
                          <a:pt x="649681" y="457200"/>
                        </a:cubicBezTo>
                        <a:cubicBezTo>
                          <a:pt x="428876" y="430178"/>
                          <a:pt x="272741" y="460582"/>
                          <a:pt x="0" y="457200"/>
                        </a:cubicBezTo>
                        <a:cubicBezTo>
                          <a:pt x="-8096" y="271467"/>
                          <a:pt x="21123" y="159434"/>
                          <a:pt x="0" y="0"/>
                        </a:cubicBezTo>
                        <a:close/>
                      </a:path>
                      <a:path w="1325880" h="457200" stroke="0" extrusionOk="0">
                        <a:moveTo>
                          <a:pt x="0" y="0"/>
                        </a:moveTo>
                        <a:cubicBezTo>
                          <a:pt x="211995" y="15282"/>
                          <a:pt x="334130" y="9210"/>
                          <a:pt x="636422" y="0"/>
                        </a:cubicBezTo>
                        <a:cubicBezTo>
                          <a:pt x="938714" y="-9210"/>
                          <a:pt x="1124390" y="34408"/>
                          <a:pt x="1325880" y="0"/>
                        </a:cubicBezTo>
                        <a:cubicBezTo>
                          <a:pt x="1319176" y="117895"/>
                          <a:pt x="1340920" y="269025"/>
                          <a:pt x="1325880" y="457200"/>
                        </a:cubicBezTo>
                        <a:cubicBezTo>
                          <a:pt x="998949" y="490563"/>
                          <a:pt x="867473" y="480874"/>
                          <a:pt x="636422" y="457200"/>
                        </a:cubicBezTo>
                        <a:cubicBezTo>
                          <a:pt x="405371" y="433526"/>
                          <a:pt x="158350" y="456692"/>
                          <a:pt x="0" y="457200"/>
                        </a:cubicBezTo>
                        <a:cubicBezTo>
                          <a:pt x="-10807" y="280659"/>
                          <a:pt x="17353" y="220700"/>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spcBef>
                <a:spcPct val="30000"/>
              </a:spcBef>
              <a:defRPr/>
            </a:pPr>
            <a:r>
              <a:rPr lang="en-US" sz="990" dirty="0">
                <a:solidFill>
                  <a:schemeClr val="bg2"/>
                </a:solidFill>
                <a:latin typeface="Franklin Gothic Book" panose="020B0503020102020204" pitchFamily="34" charset="0"/>
                <a:cs typeface="Calibri" panose="020F0502020204030204" pitchFamily="34" charset="0"/>
              </a:rPr>
              <a:t>Had an activity, exposure, or condition associated with increased risk since the last screening?</a:t>
            </a:r>
            <a:r>
              <a:rPr lang="en-US" sz="990" dirty="0">
                <a:solidFill>
                  <a:schemeClr val="bg2"/>
                </a:solidFill>
                <a:latin typeface="Franklin Gothic Book" panose="020B0503020102020204" pitchFamily="34" charset="0"/>
              </a:rPr>
              <a:t> </a:t>
            </a:r>
            <a:endParaRPr lang="en-US" sz="990" baseline="30000" dirty="0">
              <a:solidFill>
                <a:schemeClr val="bg2"/>
              </a:solidFill>
              <a:latin typeface="Franklin Gothic Book" panose="020B0503020102020204" pitchFamily="34" charset="0"/>
              <a:cs typeface="Calibri" panose="020F0502020204030204" pitchFamily="34" charset="0"/>
            </a:endParaRPr>
          </a:p>
        </p:txBody>
      </p:sp>
      <p:sp>
        <p:nvSpPr>
          <p:cNvPr id="40" name="Arrow: Right 39">
            <a:extLst>
              <a:ext uri="{FF2B5EF4-FFF2-40B4-BE49-F238E27FC236}">
                <a16:creationId xmlns:a16="http://schemas.microsoft.com/office/drawing/2014/main" id="{C46CE6F6-19A6-4D94-85E6-9F2C08D9B640}"/>
              </a:ext>
            </a:extLst>
          </p:cNvPr>
          <p:cNvSpPr/>
          <p:nvPr/>
        </p:nvSpPr>
        <p:spPr>
          <a:xfrm>
            <a:off x="5522660" y="3396936"/>
            <a:ext cx="651084" cy="400983"/>
          </a:xfrm>
          <a:prstGeom prst="rightArrow">
            <a:avLst>
              <a:gd name="adj1" fmla="val 50000"/>
              <a:gd name="adj2" fmla="val 33052"/>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90">
                <a:solidFill>
                  <a:schemeClr val="bg2"/>
                </a:solidFill>
                <a:latin typeface="Franklin Gothic Book" panose="020B0503020102020204" pitchFamily="34" charset="0"/>
                <a:cs typeface="Calibri" panose="020F0502020204030204" pitchFamily="34" charset="0"/>
              </a:rPr>
              <a:t>No</a:t>
            </a:r>
          </a:p>
        </p:txBody>
      </p:sp>
      <p:sp>
        <p:nvSpPr>
          <p:cNvPr id="31" name="Flowchart: Process 30">
            <a:extLst>
              <a:ext uri="{FF2B5EF4-FFF2-40B4-BE49-F238E27FC236}">
                <a16:creationId xmlns:a16="http://schemas.microsoft.com/office/drawing/2014/main" id="{112CE133-B1AD-4F33-B3D0-5E9F18FDAAC0}"/>
              </a:ext>
            </a:extLst>
          </p:cNvPr>
          <p:cNvSpPr/>
          <p:nvPr/>
        </p:nvSpPr>
        <p:spPr>
          <a:xfrm>
            <a:off x="6432838" y="3394810"/>
            <a:ext cx="1215664" cy="299254"/>
          </a:xfrm>
          <a:prstGeom prst="flowChartProcess">
            <a:avLst/>
          </a:prstGeom>
          <a:solidFill>
            <a:srgbClr val="005DAA"/>
          </a:solidFill>
          <a:ln>
            <a:noFill/>
            <a:extLst>
              <a:ext uri="{C807C97D-BFC1-408E-A445-0C87EB9F89A2}">
                <ask:lineSketchStyleProps xmlns:ask="http://schemas.microsoft.com/office/drawing/2018/sketchyshapes" sd="698404503">
                  <a:custGeom>
                    <a:avLst/>
                    <a:gdLst>
                      <a:gd name="connsiteX0" fmla="*/ 0 w 1325880"/>
                      <a:gd name="connsiteY0" fmla="*/ 0 h 457200"/>
                      <a:gd name="connsiteX1" fmla="*/ 623164 w 1325880"/>
                      <a:gd name="connsiteY1" fmla="*/ 0 h 457200"/>
                      <a:gd name="connsiteX2" fmla="*/ 1325880 w 1325880"/>
                      <a:gd name="connsiteY2" fmla="*/ 0 h 457200"/>
                      <a:gd name="connsiteX3" fmla="*/ 1325880 w 1325880"/>
                      <a:gd name="connsiteY3" fmla="*/ 457200 h 457200"/>
                      <a:gd name="connsiteX4" fmla="*/ 702716 w 1325880"/>
                      <a:gd name="connsiteY4" fmla="*/ 457200 h 457200"/>
                      <a:gd name="connsiteX5" fmla="*/ 0 w 1325880"/>
                      <a:gd name="connsiteY5" fmla="*/ 457200 h 457200"/>
                      <a:gd name="connsiteX6" fmla="*/ 0 w 1325880"/>
                      <a:gd name="connsiteY6"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5880" h="457200" fill="none" extrusionOk="0">
                        <a:moveTo>
                          <a:pt x="0" y="0"/>
                        </a:moveTo>
                        <a:cubicBezTo>
                          <a:pt x="194395" y="-6116"/>
                          <a:pt x="416845" y="-8050"/>
                          <a:pt x="623164" y="0"/>
                        </a:cubicBezTo>
                        <a:cubicBezTo>
                          <a:pt x="829483" y="8050"/>
                          <a:pt x="1008077" y="-19875"/>
                          <a:pt x="1325880" y="0"/>
                        </a:cubicBezTo>
                        <a:cubicBezTo>
                          <a:pt x="1317558" y="109832"/>
                          <a:pt x="1317915" y="359219"/>
                          <a:pt x="1325880" y="457200"/>
                        </a:cubicBezTo>
                        <a:cubicBezTo>
                          <a:pt x="1172741" y="461460"/>
                          <a:pt x="878740" y="464437"/>
                          <a:pt x="702716" y="457200"/>
                        </a:cubicBezTo>
                        <a:cubicBezTo>
                          <a:pt x="526692" y="449963"/>
                          <a:pt x="205441" y="446342"/>
                          <a:pt x="0" y="457200"/>
                        </a:cubicBezTo>
                        <a:cubicBezTo>
                          <a:pt x="20963" y="356712"/>
                          <a:pt x="-15339" y="127309"/>
                          <a:pt x="0" y="0"/>
                        </a:cubicBezTo>
                        <a:close/>
                      </a:path>
                      <a:path w="1325880" h="457200" stroke="0" extrusionOk="0">
                        <a:moveTo>
                          <a:pt x="0" y="0"/>
                        </a:moveTo>
                        <a:cubicBezTo>
                          <a:pt x="288424" y="10609"/>
                          <a:pt x="427049" y="-6729"/>
                          <a:pt x="623164" y="0"/>
                        </a:cubicBezTo>
                        <a:cubicBezTo>
                          <a:pt x="819279" y="6729"/>
                          <a:pt x="1022173" y="-266"/>
                          <a:pt x="1325880" y="0"/>
                        </a:cubicBezTo>
                        <a:cubicBezTo>
                          <a:pt x="1314704" y="217760"/>
                          <a:pt x="1303671" y="296629"/>
                          <a:pt x="1325880" y="457200"/>
                        </a:cubicBezTo>
                        <a:cubicBezTo>
                          <a:pt x="1182631" y="454936"/>
                          <a:pt x="972625" y="487903"/>
                          <a:pt x="662940" y="457200"/>
                        </a:cubicBezTo>
                        <a:cubicBezTo>
                          <a:pt x="353255" y="426497"/>
                          <a:pt x="325138" y="464242"/>
                          <a:pt x="0" y="457200"/>
                        </a:cubicBezTo>
                        <a:cubicBezTo>
                          <a:pt x="2610" y="358243"/>
                          <a:pt x="-6347" y="160816"/>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90">
                <a:solidFill>
                  <a:schemeClr val="bg2"/>
                </a:solidFill>
                <a:latin typeface="Franklin Gothic Book" panose="020B0503020102020204" pitchFamily="34" charset="0"/>
                <a:cs typeface="Calibri" panose="020F0502020204030204" pitchFamily="34" charset="0"/>
              </a:rPr>
              <a:t>No action</a:t>
            </a:r>
          </a:p>
        </p:txBody>
      </p:sp>
      <p:sp>
        <p:nvSpPr>
          <p:cNvPr id="35" name="Arrow: Right 34">
            <a:extLst>
              <a:ext uri="{FF2B5EF4-FFF2-40B4-BE49-F238E27FC236}">
                <a16:creationId xmlns:a16="http://schemas.microsoft.com/office/drawing/2014/main" id="{BB3C23CA-2CDB-425D-85AE-CD6334F0226B}"/>
              </a:ext>
            </a:extLst>
          </p:cNvPr>
          <p:cNvSpPr/>
          <p:nvPr/>
        </p:nvSpPr>
        <p:spPr>
          <a:xfrm>
            <a:off x="5507478" y="4019923"/>
            <a:ext cx="651084" cy="400983"/>
          </a:xfrm>
          <a:prstGeom prst="rightArrow">
            <a:avLst>
              <a:gd name="adj1" fmla="val 50000"/>
              <a:gd name="adj2" fmla="val 33052"/>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90">
                <a:solidFill>
                  <a:schemeClr val="bg2"/>
                </a:solidFill>
                <a:latin typeface="Franklin Gothic Book" panose="020B0503020102020204" pitchFamily="34" charset="0"/>
                <a:cs typeface="Calibri" panose="020F0502020204030204" pitchFamily="34" charset="0"/>
              </a:rPr>
              <a:t>Yes</a:t>
            </a:r>
          </a:p>
        </p:txBody>
      </p:sp>
      <p:sp>
        <p:nvSpPr>
          <p:cNvPr id="6" name="Flowchart: Process 5">
            <a:extLst>
              <a:ext uri="{FF2B5EF4-FFF2-40B4-BE49-F238E27FC236}">
                <a16:creationId xmlns:a16="http://schemas.microsoft.com/office/drawing/2014/main" id="{82D86006-95F0-4508-9AD0-F72C0BE93101}"/>
              </a:ext>
            </a:extLst>
          </p:cNvPr>
          <p:cNvSpPr/>
          <p:nvPr/>
        </p:nvSpPr>
        <p:spPr>
          <a:xfrm>
            <a:off x="6432838" y="3805014"/>
            <a:ext cx="1215664" cy="1061954"/>
          </a:xfrm>
          <a:prstGeom prst="flowChartProcess">
            <a:avLst/>
          </a:prstGeom>
          <a:solidFill>
            <a:srgbClr val="005DAA"/>
          </a:solidFill>
          <a:ln>
            <a:noFill/>
            <a:extLst>
              <a:ext uri="{C807C97D-BFC1-408E-A445-0C87EB9F89A2}">
                <ask:lineSketchStyleProps xmlns:ask="http://schemas.microsoft.com/office/drawing/2018/sketchyshapes" sd="3507000093">
                  <a:custGeom>
                    <a:avLst/>
                    <a:gdLst>
                      <a:gd name="connsiteX0" fmla="*/ 0 w 1325880"/>
                      <a:gd name="connsiteY0" fmla="*/ 0 h 457200"/>
                      <a:gd name="connsiteX1" fmla="*/ 689458 w 1325880"/>
                      <a:gd name="connsiteY1" fmla="*/ 0 h 457200"/>
                      <a:gd name="connsiteX2" fmla="*/ 1325880 w 1325880"/>
                      <a:gd name="connsiteY2" fmla="*/ 0 h 457200"/>
                      <a:gd name="connsiteX3" fmla="*/ 1325880 w 1325880"/>
                      <a:gd name="connsiteY3" fmla="*/ 457200 h 457200"/>
                      <a:gd name="connsiteX4" fmla="*/ 702716 w 1325880"/>
                      <a:gd name="connsiteY4" fmla="*/ 457200 h 457200"/>
                      <a:gd name="connsiteX5" fmla="*/ 0 w 1325880"/>
                      <a:gd name="connsiteY5" fmla="*/ 457200 h 457200"/>
                      <a:gd name="connsiteX6" fmla="*/ 0 w 1325880"/>
                      <a:gd name="connsiteY6"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5880" h="457200" fill="none" extrusionOk="0">
                        <a:moveTo>
                          <a:pt x="0" y="0"/>
                        </a:moveTo>
                        <a:cubicBezTo>
                          <a:pt x="249129" y="-15971"/>
                          <a:pt x="529521" y="17914"/>
                          <a:pt x="689458" y="0"/>
                        </a:cubicBezTo>
                        <a:cubicBezTo>
                          <a:pt x="849395" y="-17914"/>
                          <a:pt x="1052575" y="-21260"/>
                          <a:pt x="1325880" y="0"/>
                        </a:cubicBezTo>
                        <a:cubicBezTo>
                          <a:pt x="1332425" y="148373"/>
                          <a:pt x="1309725" y="274179"/>
                          <a:pt x="1325880" y="457200"/>
                        </a:cubicBezTo>
                        <a:cubicBezTo>
                          <a:pt x="1140170" y="456426"/>
                          <a:pt x="901786" y="482886"/>
                          <a:pt x="702716" y="457200"/>
                        </a:cubicBezTo>
                        <a:cubicBezTo>
                          <a:pt x="503646" y="431514"/>
                          <a:pt x="289974" y="486994"/>
                          <a:pt x="0" y="457200"/>
                        </a:cubicBezTo>
                        <a:cubicBezTo>
                          <a:pt x="18807" y="314828"/>
                          <a:pt x="-17503" y="107335"/>
                          <a:pt x="0" y="0"/>
                        </a:cubicBezTo>
                        <a:close/>
                      </a:path>
                      <a:path w="1325880" h="457200" stroke="0" extrusionOk="0">
                        <a:moveTo>
                          <a:pt x="0" y="0"/>
                        </a:moveTo>
                        <a:cubicBezTo>
                          <a:pt x="135466" y="-17582"/>
                          <a:pt x="485038" y="5579"/>
                          <a:pt x="623164" y="0"/>
                        </a:cubicBezTo>
                        <a:cubicBezTo>
                          <a:pt x="761290" y="-5579"/>
                          <a:pt x="1015488" y="25314"/>
                          <a:pt x="1325880" y="0"/>
                        </a:cubicBezTo>
                        <a:cubicBezTo>
                          <a:pt x="1307730" y="163980"/>
                          <a:pt x="1336391" y="291202"/>
                          <a:pt x="1325880" y="457200"/>
                        </a:cubicBezTo>
                        <a:cubicBezTo>
                          <a:pt x="1154074" y="437358"/>
                          <a:pt x="847866" y="471664"/>
                          <a:pt x="636422" y="457200"/>
                        </a:cubicBezTo>
                        <a:cubicBezTo>
                          <a:pt x="424978" y="442736"/>
                          <a:pt x="279890" y="454165"/>
                          <a:pt x="0" y="457200"/>
                        </a:cubicBezTo>
                        <a:cubicBezTo>
                          <a:pt x="-3130" y="348260"/>
                          <a:pt x="-8568" y="140642"/>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90" b="1" dirty="0">
                <a:solidFill>
                  <a:schemeClr val="bg2"/>
                </a:solidFill>
                <a:latin typeface="Franklin Gothic Book" panose="020B0503020102020204" pitchFamily="34" charset="0"/>
                <a:cs typeface="Calibri" panose="020F0502020204030204" pitchFamily="34" charset="0"/>
              </a:rPr>
              <a:t>Offer testing </a:t>
            </a:r>
            <a:r>
              <a:rPr lang="en-US" sz="990" u="sng" dirty="0">
                <a:solidFill>
                  <a:schemeClr val="bg2"/>
                </a:solidFill>
                <a:latin typeface="Franklin Gothic Book" panose="020B0503020102020204" pitchFamily="34" charset="0"/>
                <a:cs typeface="Calibri" panose="020F0502020204030204" pitchFamily="34" charset="0"/>
              </a:rPr>
              <a:t>if</a:t>
            </a:r>
            <a:r>
              <a:rPr lang="en-US" sz="990" dirty="0">
                <a:solidFill>
                  <a:schemeClr val="bg2"/>
                </a:solidFill>
                <a:latin typeface="Franklin Gothic Book" panose="020B0503020102020204" pitchFamily="34" charset="0"/>
                <a:cs typeface="Calibri" panose="020F0502020204030204" pitchFamily="34" charset="0"/>
              </a:rPr>
              <a:t> the exposure occurred before vaccination (while susceptible) </a:t>
            </a:r>
            <a:r>
              <a:rPr lang="en-US" sz="990" u="sng" dirty="0">
                <a:solidFill>
                  <a:schemeClr val="bg2"/>
                </a:solidFill>
                <a:latin typeface="Franklin Gothic Book" panose="020B0503020102020204" pitchFamily="34" charset="0"/>
                <a:cs typeface="Calibri" panose="020F0502020204030204" pitchFamily="34" charset="0"/>
              </a:rPr>
              <a:t>and</a:t>
            </a:r>
            <a:r>
              <a:rPr lang="en-US" sz="990" dirty="0">
                <a:solidFill>
                  <a:schemeClr val="bg2"/>
                </a:solidFill>
                <a:latin typeface="Franklin Gothic Book" panose="020B0503020102020204" pitchFamily="34" charset="0"/>
                <a:cs typeface="Calibri" panose="020F0502020204030204" pitchFamily="34" charset="0"/>
              </a:rPr>
              <a:t> after the previous HBV test(s) </a:t>
            </a:r>
          </a:p>
        </p:txBody>
      </p:sp>
    </p:spTree>
    <p:extLst>
      <p:ext uri="{BB962C8B-B14F-4D97-AF65-F5344CB8AC3E}">
        <p14:creationId xmlns:p14="http://schemas.microsoft.com/office/powerpoint/2010/main" val="15198624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3C490-F118-4B39-8314-20B339C709CE}"/>
              </a:ext>
            </a:extLst>
          </p:cNvPr>
          <p:cNvSpPr>
            <a:spLocks noGrp="1"/>
          </p:cNvSpPr>
          <p:nvPr>
            <p:ph type="title"/>
          </p:nvPr>
        </p:nvSpPr>
        <p:spPr/>
        <p:txBody>
          <a:bodyPr/>
          <a:lstStyle/>
          <a:p>
            <a:r>
              <a:rPr lang="en-US"/>
              <a:t>Acknowledgements</a:t>
            </a:r>
          </a:p>
        </p:txBody>
      </p:sp>
      <p:sp>
        <p:nvSpPr>
          <p:cNvPr id="3" name="Text Placeholder 2">
            <a:extLst>
              <a:ext uri="{FF2B5EF4-FFF2-40B4-BE49-F238E27FC236}">
                <a16:creationId xmlns:a16="http://schemas.microsoft.com/office/drawing/2014/main" id="{0670C3CD-55FF-4091-9370-00ABDEA24AB2}"/>
              </a:ext>
            </a:extLst>
          </p:cNvPr>
          <p:cNvSpPr>
            <a:spLocks noGrp="1"/>
          </p:cNvSpPr>
          <p:nvPr>
            <p:ph type="body" sz="quarter" idx="10"/>
          </p:nvPr>
        </p:nvSpPr>
        <p:spPr>
          <a:xfrm>
            <a:off x="457200" y="1100937"/>
            <a:ext cx="8060076" cy="3971108"/>
          </a:xfrm>
        </p:spPr>
        <p:txBody>
          <a:bodyPr numCol="2"/>
          <a:lstStyle/>
          <a:p>
            <a:pPr marL="0" indent="0">
              <a:buNone/>
            </a:pPr>
            <a:r>
              <a:rPr lang="en-US" sz="2000" dirty="0"/>
              <a:t>Guideline workgroup and steering committee </a:t>
            </a:r>
          </a:p>
          <a:p>
            <a:pPr lvl="1"/>
            <a:r>
              <a:rPr lang="en-US" sz="1600" dirty="0" err="1"/>
              <a:t>Noele</a:t>
            </a:r>
            <a:r>
              <a:rPr lang="en-US" sz="1600" dirty="0"/>
              <a:t> Nelson</a:t>
            </a:r>
          </a:p>
          <a:p>
            <a:pPr lvl="1"/>
            <a:r>
              <a:rPr lang="en-US" sz="1600" dirty="0"/>
              <a:t>Lakshmi </a:t>
            </a:r>
            <a:r>
              <a:rPr lang="en-US" sz="1600" dirty="0" err="1"/>
              <a:t>Panagiotakopoulos</a:t>
            </a:r>
            <a:endParaRPr lang="en-US" sz="1600" dirty="0"/>
          </a:p>
          <a:p>
            <a:pPr lvl="1"/>
            <a:r>
              <a:rPr lang="en-US" sz="1600" dirty="0"/>
              <a:t>Jessica Brown</a:t>
            </a:r>
          </a:p>
          <a:p>
            <a:pPr lvl="1"/>
            <a:r>
              <a:rPr lang="en-US" sz="1600" dirty="0"/>
              <a:t>Liesl Hagan</a:t>
            </a:r>
          </a:p>
          <a:p>
            <a:pPr lvl="1"/>
            <a:r>
              <a:rPr lang="en-US" sz="1600" dirty="0"/>
              <a:t>Aaron Harris</a:t>
            </a:r>
          </a:p>
          <a:p>
            <a:pPr lvl="1"/>
            <a:r>
              <a:rPr lang="en-US" sz="1600" dirty="0"/>
              <a:t>Megan Hofmeister</a:t>
            </a:r>
          </a:p>
          <a:p>
            <a:pPr lvl="1"/>
            <a:r>
              <a:rPr lang="en-US" sz="1600" dirty="0"/>
              <a:t>Karina </a:t>
            </a:r>
            <a:r>
              <a:rPr lang="en-US" sz="1600" dirty="0" err="1"/>
              <a:t>Rapposelli</a:t>
            </a:r>
            <a:endParaRPr lang="en-US" sz="1600" dirty="0"/>
          </a:p>
          <a:p>
            <a:pPr lvl="1"/>
            <a:r>
              <a:rPr lang="en-US" sz="1600" dirty="0"/>
              <a:t>Amy </a:t>
            </a:r>
            <a:r>
              <a:rPr lang="en-US" sz="1600" dirty="0" err="1"/>
              <a:t>Sandul</a:t>
            </a:r>
            <a:endParaRPr lang="en-US" sz="1600" dirty="0"/>
          </a:p>
          <a:p>
            <a:pPr lvl="1"/>
            <a:r>
              <a:rPr lang="en-US" sz="1600" dirty="0"/>
              <a:t>Philip </a:t>
            </a:r>
            <a:r>
              <a:rPr lang="en-US" sz="1600" dirty="0" err="1"/>
              <a:t>Spradling</a:t>
            </a:r>
            <a:endParaRPr lang="en-US" sz="1600" dirty="0"/>
          </a:p>
          <a:p>
            <a:pPr lvl="1"/>
            <a:r>
              <a:rPr lang="en-US" sz="1600" dirty="0"/>
              <a:t>Carolyn Wester</a:t>
            </a:r>
          </a:p>
          <a:p>
            <a:pPr lvl="1"/>
            <a:endParaRPr lang="en-US" sz="1800" dirty="0"/>
          </a:p>
          <a:p>
            <a:pPr marL="0" indent="0">
              <a:buNone/>
            </a:pPr>
            <a:r>
              <a:rPr lang="en-US" sz="2000" dirty="0"/>
              <a:t>Prevention Policy Modeling Lab</a:t>
            </a:r>
          </a:p>
          <a:p>
            <a:pPr lvl="1"/>
            <a:r>
              <a:rPr lang="en-US" sz="1600" dirty="0" err="1"/>
              <a:t>Mehlika</a:t>
            </a:r>
            <a:r>
              <a:rPr lang="en-US" sz="1600" dirty="0"/>
              <a:t> Toy</a:t>
            </a:r>
          </a:p>
          <a:p>
            <a:pPr lvl="1"/>
            <a:r>
              <a:rPr lang="en-US" sz="1600" dirty="0"/>
              <a:t>David Hutton</a:t>
            </a:r>
          </a:p>
          <a:p>
            <a:pPr lvl="1"/>
            <a:r>
              <a:rPr lang="en-US" sz="1600" dirty="0"/>
              <a:t>Joshua Salomon</a:t>
            </a:r>
          </a:p>
          <a:p>
            <a:pPr lvl="1"/>
            <a:r>
              <a:rPr lang="en-US" sz="1600" dirty="0"/>
              <a:t>Samuel So</a:t>
            </a:r>
          </a:p>
          <a:p>
            <a:pPr marL="0" indent="0">
              <a:buNone/>
            </a:pPr>
            <a:endParaRPr lang="en-US" sz="2000" dirty="0"/>
          </a:p>
          <a:p>
            <a:pPr marL="0" indent="0">
              <a:buNone/>
            </a:pPr>
            <a:r>
              <a:rPr lang="en-US" sz="2000" dirty="0" err="1"/>
              <a:t>HepB</a:t>
            </a:r>
            <a:r>
              <a:rPr lang="en-US" sz="2000" dirty="0"/>
              <a:t> Vaccine Guidance </a:t>
            </a:r>
          </a:p>
          <a:p>
            <a:pPr lvl="1"/>
            <a:r>
              <a:rPr lang="en-US" sz="1600" dirty="0"/>
              <a:t>Mark Weng </a:t>
            </a:r>
          </a:p>
          <a:p>
            <a:pPr marL="0" indent="0">
              <a:buNone/>
            </a:pPr>
            <a:endParaRPr lang="en-US" sz="2000" dirty="0"/>
          </a:p>
        </p:txBody>
      </p:sp>
    </p:spTree>
    <p:extLst>
      <p:ext uri="{BB962C8B-B14F-4D97-AF65-F5344CB8AC3E}">
        <p14:creationId xmlns:p14="http://schemas.microsoft.com/office/powerpoint/2010/main" val="8018503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E3F3EF-440D-1441-2F20-A7E9A1F30E37}"/>
              </a:ext>
            </a:extLst>
          </p:cNvPr>
          <p:cNvSpPr>
            <a:spLocks noGrp="1"/>
          </p:cNvSpPr>
          <p:nvPr>
            <p:ph type="title"/>
          </p:nvPr>
        </p:nvSpPr>
        <p:spPr>
          <a:xfrm>
            <a:off x="304800" y="4572470"/>
            <a:ext cx="4114800" cy="303895"/>
          </a:xfrm>
        </p:spPr>
        <p:txBody>
          <a:bodyPr/>
          <a:lstStyle/>
          <a:p>
            <a:r>
              <a:rPr lang="en-US" sz="800" dirty="0">
                <a:solidFill>
                  <a:schemeClr val="bg2"/>
                </a:solidFill>
              </a:rPr>
              <a:t>Hep B testing for children and adolescents without known history of Hep B virus infection</a:t>
            </a:r>
          </a:p>
        </p:txBody>
      </p:sp>
      <p:sp>
        <p:nvSpPr>
          <p:cNvPr id="12" name="TextBox 11">
            <a:extLst>
              <a:ext uri="{FF2B5EF4-FFF2-40B4-BE49-F238E27FC236}">
                <a16:creationId xmlns:a16="http://schemas.microsoft.com/office/drawing/2014/main" id="{549C49CD-2149-440A-9DA8-A8C5EC0DB3C2}"/>
              </a:ext>
            </a:extLst>
          </p:cNvPr>
          <p:cNvSpPr txBox="1"/>
          <p:nvPr/>
        </p:nvSpPr>
        <p:spPr>
          <a:xfrm>
            <a:off x="132735" y="65867"/>
            <a:ext cx="9139553" cy="738664"/>
          </a:xfrm>
          <a:prstGeom prst="rect">
            <a:avLst/>
          </a:prstGeom>
          <a:noFill/>
        </p:spPr>
        <p:txBody>
          <a:bodyPr wrap="square" rtlCol="0">
            <a:spAutoFit/>
          </a:bodyPr>
          <a:lstStyle/>
          <a:p>
            <a:r>
              <a:rPr lang="en-US" sz="2400" b="1">
                <a:solidFill>
                  <a:srgbClr val="00788A"/>
                </a:solidFill>
                <a:latin typeface="Calibri" panose="020F0502020204030204" pitchFamily="34" charset="0"/>
              </a:rPr>
              <a:t>Incorporating hepatitis B screening and testing into a clinic workflow</a:t>
            </a:r>
          </a:p>
          <a:p>
            <a:r>
              <a:rPr lang="en-US" b="1">
                <a:solidFill>
                  <a:srgbClr val="00788A"/>
                </a:solidFill>
                <a:latin typeface="Calibri" panose="020F0502020204030204" pitchFamily="34" charset="0"/>
              </a:rPr>
              <a:t>Children and </a:t>
            </a:r>
            <a:r>
              <a:rPr lang="en-US" b="1">
                <a:solidFill>
                  <a:srgbClr val="007889"/>
                </a:solidFill>
                <a:latin typeface="Calibri" panose="020F0502020204030204" pitchFamily="34" charset="0"/>
                <a:cs typeface="Calibri" panose="020F0502020204030204" pitchFamily="34" charset="0"/>
              </a:rPr>
              <a:t>adolescents </a:t>
            </a:r>
            <a:r>
              <a:rPr lang="en-US" b="1">
                <a:solidFill>
                  <a:srgbClr val="007889"/>
                </a:solidFill>
                <a:latin typeface="Calibri" panose="020F0502020204030204" pitchFamily="34" charset="0"/>
                <a:ea typeface="Calibri" panose="020F0502020204030204" pitchFamily="34" charset="0"/>
                <a:cs typeface="Calibri" panose="020F0502020204030204" pitchFamily="34" charset="0"/>
              </a:rPr>
              <a:t>1–17 years without a known history of hepatitis B virus infection</a:t>
            </a:r>
            <a:endParaRPr lang="en-US">
              <a:solidFill>
                <a:srgbClr val="007889"/>
              </a:solidFill>
              <a:latin typeface="Calibri" panose="020F0502020204030204" pitchFamily="34" charset="0"/>
              <a:ea typeface="Calibri" panose="020F0502020204030204" pitchFamily="34" charset="0"/>
              <a:cs typeface="Calibri" panose="020F0502020204030204" pitchFamily="34" charset="0"/>
            </a:endParaRPr>
          </a:p>
        </p:txBody>
      </p:sp>
      <p:sp>
        <p:nvSpPr>
          <p:cNvPr id="56" name="Flowchart: Process 55">
            <a:extLst>
              <a:ext uri="{FF2B5EF4-FFF2-40B4-BE49-F238E27FC236}">
                <a16:creationId xmlns:a16="http://schemas.microsoft.com/office/drawing/2014/main" id="{81BD8352-F128-4A8D-B5E0-DD57B4483D41}"/>
              </a:ext>
            </a:extLst>
          </p:cNvPr>
          <p:cNvSpPr/>
          <p:nvPr/>
        </p:nvSpPr>
        <p:spPr>
          <a:xfrm>
            <a:off x="1791092" y="2483526"/>
            <a:ext cx="881293" cy="972461"/>
          </a:xfrm>
          <a:prstGeom prst="flowChartProcess">
            <a:avLst/>
          </a:prstGeom>
          <a:solidFill>
            <a:srgbClr val="005DAA"/>
          </a:solidFill>
          <a:ln>
            <a:extLst>
              <a:ext uri="{C807C97D-BFC1-408E-A445-0C87EB9F89A2}">
                <ask:lineSketchStyleProps xmlns:ask="http://schemas.microsoft.com/office/drawing/2018/sketchyshapes" sd="3698488026">
                  <a:custGeom>
                    <a:avLst/>
                    <a:gdLst>
                      <a:gd name="connsiteX0" fmla="*/ 0 w 1325880"/>
                      <a:gd name="connsiteY0" fmla="*/ 0 h 457200"/>
                      <a:gd name="connsiteX1" fmla="*/ 636422 w 1325880"/>
                      <a:gd name="connsiteY1" fmla="*/ 0 h 457200"/>
                      <a:gd name="connsiteX2" fmla="*/ 1325880 w 1325880"/>
                      <a:gd name="connsiteY2" fmla="*/ 0 h 457200"/>
                      <a:gd name="connsiteX3" fmla="*/ 1325880 w 1325880"/>
                      <a:gd name="connsiteY3" fmla="*/ 457200 h 457200"/>
                      <a:gd name="connsiteX4" fmla="*/ 649681 w 1325880"/>
                      <a:gd name="connsiteY4" fmla="*/ 457200 h 457200"/>
                      <a:gd name="connsiteX5" fmla="*/ 0 w 1325880"/>
                      <a:gd name="connsiteY5" fmla="*/ 457200 h 457200"/>
                      <a:gd name="connsiteX6" fmla="*/ 0 w 1325880"/>
                      <a:gd name="connsiteY6"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5880" h="457200" fill="none" extrusionOk="0">
                        <a:moveTo>
                          <a:pt x="0" y="0"/>
                        </a:moveTo>
                        <a:cubicBezTo>
                          <a:pt x="181503" y="-3289"/>
                          <a:pt x="433487" y="12215"/>
                          <a:pt x="636422" y="0"/>
                        </a:cubicBezTo>
                        <a:cubicBezTo>
                          <a:pt x="839357" y="-12215"/>
                          <a:pt x="1125927" y="19663"/>
                          <a:pt x="1325880" y="0"/>
                        </a:cubicBezTo>
                        <a:cubicBezTo>
                          <a:pt x="1340450" y="147393"/>
                          <a:pt x="1317385" y="346988"/>
                          <a:pt x="1325880" y="457200"/>
                        </a:cubicBezTo>
                        <a:cubicBezTo>
                          <a:pt x="1126826" y="458206"/>
                          <a:pt x="870486" y="484222"/>
                          <a:pt x="649681" y="457200"/>
                        </a:cubicBezTo>
                        <a:cubicBezTo>
                          <a:pt x="428876" y="430178"/>
                          <a:pt x="272741" y="460582"/>
                          <a:pt x="0" y="457200"/>
                        </a:cubicBezTo>
                        <a:cubicBezTo>
                          <a:pt x="-8096" y="271467"/>
                          <a:pt x="21123" y="159434"/>
                          <a:pt x="0" y="0"/>
                        </a:cubicBezTo>
                        <a:close/>
                      </a:path>
                      <a:path w="1325880" h="457200" stroke="0" extrusionOk="0">
                        <a:moveTo>
                          <a:pt x="0" y="0"/>
                        </a:moveTo>
                        <a:cubicBezTo>
                          <a:pt x="211995" y="15282"/>
                          <a:pt x="334130" y="9210"/>
                          <a:pt x="636422" y="0"/>
                        </a:cubicBezTo>
                        <a:cubicBezTo>
                          <a:pt x="938714" y="-9210"/>
                          <a:pt x="1124390" y="34408"/>
                          <a:pt x="1325880" y="0"/>
                        </a:cubicBezTo>
                        <a:cubicBezTo>
                          <a:pt x="1319176" y="117895"/>
                          <a:pt x="1340920" y="269025"/>
                          <a:pt x="1325880" y="457200"/>
                        </a:cubicBezTo>
                        <a:cubicBezTo>
                          <a:pt x="998949" y="490563"/>
                          <a:pt x="867473" y="480874"/>
                          <a:pt x="636422" y="457200"/>
                        </a:cubicBezTo>
                        <a:cubicBezTo>
                          <a:pt x="405371" y="433526"/>
                          <a:pt x="158350" y="456692"/>
                          <a:pt x="0" y="457200"/>
                        </a:cubicBezTo>
                        <a:cubicBezTo>
                          <a:pt x="-10807" y="280659"/>
                          <a:pt x="17353" y="220700"/>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73478" tIns="36739" rIns="73478" bIns="36739" rtlCol="0" anchor="ctr"/>
          <a:lstStyle/>
          <a:p>
            <a:pPr algn="ctr"/>
            <a:r>
              <a:rPr lang="en-US" sz="990" dirty="0">
                <a:solidFill>
                  <a:schemeClr val="bg2"/>
                </a:solidFill>
                <a:latin typeface="Franklin Gothic Book" panose="020B0503020102020204" pitchFamily="34" charset="0"/>
                <a:cs typeface="Calibri"/>
              </a:rPr>
              <a:t>Completed hepatitis B vaccine series as an infant?</a:t>
            </a:r>
          </a:p>
        </p:txBody>
      </p:sp>
      <p:sp>
        <p:nvSpPr>
          <p:cNvPr id="16" name="Arrow: Right 15">
            <a:extLst>
              <a:ext uri="{FF2B5EF4-FFF2-40B4-BE49-F238E27FC236}">
                <a16:creationId xmlns:a16="http://schemas.microsoft.com/office/drawing/2014/main" id="{AC5FEA2D-225A-40A0-B531-F7375F2279F0}"/>
              </a:ext>
            </a:extLst>
          </p:cNvPr>
          <p:cNvSpPr/>
          <p:nvPr/>
        </p:nvSpPr>
        <p:spPr>
          <a:xfrm>
            <a:off x="2802571" y="2393094"/>
            <a:ext cx="825198" cy="396972"/>
          </a:xfrm>
          <a:prstGeom prst="rightArrow">
            <a:avLst>
              <a:gd name="adj1" fmla="val 50000"/>
              <a:gd name="adj2" fmla="val 33052"/>
            </a:avLst>
          </a:prstGeom>
          <a:solidFill>
            <a:srgbClr val="005DA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90">
                <a:solidFill>
                  <a:schemeClr val="bg2"/>
                </a:solidFill>
                <a:latin typeface="Franklin Gothic Book" panose="020B0503020102020204" pitchFamily="34" charset="0"/>
                <a:cs typeface="Calibri" panose="020F0502020204030204" pitchFamily="34" charset="0"/>
              </a:rPr>
              <a:t>No/</a:t>
            </a:r>
            <a:r>
              <a:rPr lang="en-US" sz="990" err="1">
                <a:solidFill>
                  <a:schemeClr val="bg2"/>
                </a:solidFill>
                <a:latin typeface="Franklin Gothic Book" panose="020B0503020102020204" pitchFamily="34" charset="0"/>
                <a:cs typeface="Calibri" panose="020F0502020204030204" pitchFamily="34" charset="0"/>
              </a:rPr>
              <a:t>Unk</a:t>
            </a:r>
            <a:endParaRPr lang="en-US" sz="990">
              <a:solidFill>
                <a:schemeClr val="bg2"/>
              </a:solidFill>
              <a:latin typeface="Franklin Gothic Book" panose="020B0503020102020204" pitchFamily="34" charset="0"/>
              <a:cs typeface="Calibri" panose="020F0502020204030204" pitchFamily="34" charset="0"/>
            </a:endParaRPr>
          </a:p>
        </p:txBody>
      </p:sp>
      <p:sp>
        <p:nvSpPr>
          <p:cNvPr id="20" name="Flowchart: Process 19">
            <a:extLst>
              <a:ext uri="{FF2B5EF4-FFF2-40B4-BE49-F238E27FC236}">
                <a16:creationId xmlns:a16="http://schemas.microsoft.com/office/drawing/2014/main" id="{91B6A436-B31F-4B79-BA08-C9721A5C6271}"/>
              </a:ext>
            </a:extLst>
          </p:cNvPr>
          <p:cNvSpPr/>
          <p:nvPr/>
        </p:nvSpPr>
        <p:spPr>
          <a:xfrm>
            <a:off x="3764275" y="1757316"/>
            <a:ext cx="967126" cy="1187693"/>
          </a:xfrm>
          <a:prstGeom prst="flowChartProcess">
            <a:avLst/>
          </a:prstGeom>
          <a:solidFill>
            <a:srgbClr val="005DAA"/>
          </a:solidFill>
          <a:ln>
            <a:extLst>
              <a:ext uri="{C807C97D-BFC1-408E-A445-0C87EB9F89A2}">
                <ask:lineSketchStyleProps xmlns:ask="http://schemas.microsoft.com/office/drawing/2018/sketchyshapes" sd="3698488026">
                  <a:custGeom>
                    <a:avLst/>
                    <a:gdLst>
                      <a:gd name="connsiteX0" fmla="*/ 0 w 1325880"/>
                      <a:gd name="connsiteY0" fmla="*/ 0 h 457200"/>
                      <a:gd name="connsiteX1" fmla="*/ 636422 w 1325880"/>
                      <a:gd name="connsiteY1" fmla="*/ 0 h 457200"/>
                      <a:gd name="connsiteX2" fmla="*/ 1325880 w 1325880"/>
                      <a:gd name="connsiteY2" fmla="*/ 0 h 457200"/>
                      <a:gd name="connsiteX3" fmla="*/ 1325880 w 1325880"/>
                      <a:gd name="connsiteY3" fmla="*/ 457200 h 457200"/>
                      <a:gd name="connsiteX4" fmla="*/ 649681 w 1325880"/>
                      <a:gd name="connsiteY4" fmla="*/ 457200 h 457200"/>
                      <a:gd name="connsiteX5" fmla="*/ 0 w 1325880"/>
                      <a:gd name="connsiteY5" fmla="*/ 457200 h 457200"/>
                      <a:gd name="connsiteX6" fmla="*/ 0 w 1325880"/>
                      <a:gd name="connsiteY6"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5880" h="457200" fill="none" extrusionOk="0">
                        <a:moveTo>
                          <a:pt x="0" y="0"/>
                        </a:moveTo>
                        <a:cubicBezTo>
                          <a:pt x="181503" y="-3289"/>
                          <a:pt x="433487" y="12215"/>
                          <a:pt x="636422" y="0"/>
                        </a:cubicBezTo>
                        <a:cubicBezTo>
                          <a:pt x="839357" y="-12215"/>
                          <a:pt x="1125927" y="19663"/>
                          <a:pt x="1325880" y="0"/>
                        </a:cubicBezTo>
                        <a:cubicBezTo>
                          <a:pt x="1340450" y="147393"/>
                          <a:pt x="1317385" y="346988"/>
                          <a:pt x="1325880" y="457200"/>
                        </a:cubicBezTo>
                        <a:cubicBezTo>
                          <a:pt x="1126826" y="458206"/>
                          <a:pt x="870486" y="484222"/>
                          <a:pt x="649681" y="457200"/>
                        </a:cubicBezTo>
                        <a:cubicBezTo>
                          <a:pt x="428876" y="430178"/>
                          <a:pt x="272741" y="460582"/>
                          <a:pt x="0" y="457200"/>
                        </a:cubicBezTo>
                        <a:cubicBezTo>
                          <a:pt x="-8096" y="271467"/>
                          <a:pt x="21123" y="159434"/>
                          <a:pt x="0" y="0"/>
                        </a:cubicBezTo>
                        <a:close/>
                      </a:path>
                      <a:path w="1325880" h="457200" stroke="0" extrusionOk="0">
                        <a:moveTo>
                          <a:pt x="0" y="0"/>
                        </a:moveTo>
                        <a:cubicBezTo>
                          <a:pt x="211995" y="15282"/>
                          <a:pt x="334130" y="9210"/>
                          <a:pt x="636422" y="0"/>
                        </a:cubicBezTo>
                        <a:cubicBezTo>
                          <a:pt x="938714" y="-9210"/>
                          <a:pt x="1124390" y="34408"/>
                          <a:pt x="1325880" y="0"/>
                        </a:cubicBezTo>
                        <a:cubicBezTo>
                          <a:pt x="1319176" y="117895"/>
                          <a:pt x="1340920" y="269025"/>
                          <a:pt x="1325880" y="457200"/>
                        </a:cubicBezTo>
                        <a:cubicBezTo>
                          <a:pt x="998949" y="490563"/>
                          <a:pt x="867473" y="480874"/>
                          <a:pt x="636422" y="457200"/>
                        </a:cubicBezTo>
                        <a:cubicBezTo>
                          <a:pt x="405371" y="433526"/>
                          <a:pt x="158350" y="456692"/>
                          <a:pt x="0" y="457200"/>
                        </a:cubicBezTo>
                        <a:cubicBezTo>
                          <a:pt x="-10807" y="280659"/>
                          <a:pt x="17353" y="220700"/>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90" dirty="0">
                <a:solidFill>
                  <a:schemeClr val="bg2"/>
                </a:solidFill>
                <a:latin typeface="Franklin Gothic Book" panose="020B0503020102020204" pitchFamily="34" charset="0"/>
                <a:cs typeface="Calibri" panose="020F0502020204030204" pitchFamily="34" charset="0"/>
              </a:rPr>
              <a:t>Has/had an activity, exposure, or condition associated with increased risk?</a:t>
            </a:r>
            <a:r>
              <a:rPr lang="en-US" sz="990" baseline="30000" dirty="0">
                <a:solidFill>
                  <a:schemeClr val="bg2"/>
                </a:solidFill>
                <a:latin typeface="Franklin Gothic Book" panose="020B0503020102020204" pitchFamily="34" charset="0"/>
                <a:ea typeface="Calibri" panose="020F0502020204030204" pitchFamily="34" charset="0"/>
              </a:rPr>
              <a:t> </a:t>
            </a:r>
            <a:endParaRPr lang="en-US" sz="990" dirty="0">
              <a:solidFill>
                <a:schemeClr val="bg2"/>
              </a:solidFill>
              <a:latin typeface="Franklin Gothic Book" panose="020B0503020102020204" pitchFamily="34" charset="0"/>
              <a:ea typeface="Calibri" panose="020F0502020204030204" pitchFamily="34" charset="0"/>
            </a:endParaRPr>
          </a:p>
        </p:txBody>
      </p:sp>
      <p:sp>
        <p:nvSpPr>
          <p:cNvPr id="77" name="Arrow: Right 76">
            <a:extLst>
              <a:ext uri="{FF2B5EF4-FFF2-40B4-BE49-F238E27FC236}">
                <a16:creationId xmlns:a16="http://schemas.microsoft.com/office/drawing/2014/main" id="{E819FF9F-2E67-49CC-80ED-E4A22A4EC84F}"/>
              </a:ext>
            </a:extLst>
          </p:cNvPr>
          <p:cNvSpPr/>
          <p:nvPr/>
        </p:nvSpPr>
        <p:spPr>
          <a:xfrm>
            <a:off x="4861586" y="1817470"/>
            <a:ext cx="607788" cy="396972"/>
          </a:xfrm>
          <a:prstGeom prst="rightArrow">
            <a:avLst>
              <a:gd name="adj1" fmla="val 50000"/>
              <a:gd name="adj2" fmla="val 33052"/>
            </a:avLst>
          </a:prstGeom>
          <a:solidFill>
            <a:srgbClr val="005DA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90">
                <a:solidFill>
                  <a:schemeClr val="bg2"/>
                </a:solidFill>
                <a:latin typeface="Franklin Gothic Book" panose="020B0503020102020204" pitchFamily="34" charset="0"/>
                <a:cs typeface="Calibri" panose="020F0502020204030204" pitchFamily="34" charset="0"/>
              </a:rPr>
              <a:t>No</a:t>
            </a:r>
          </a:p>
        </p:txBody>
      </p:sp>
      <p:sp>
        <p:nvSpPr>
          <p:cNvPr id="68" name="Flowchart: Process 67">
            <a:extLst>
              <a:ext uri="{FF2B5EF4-FFF2-40B4-BE49-F238E27FC236}">
                <a16:creationId xmlns:a16="http://schemas.microsoft.com/office/drawing/2014/main" id="{1ED0D5C6-DC93-4532-83B6-C631847B91A3}"/>
              </a:ext>
            </a:extLst>
          </p:cNvPr>
          <p:cNvSpPr/>
          <p:nvPr/>
        </p:nvSpPr>
        <p:spPr>
          <a:xfrm>
            <a:off x="5599566" y="1817470"/>
            <a:ext cx="1235213" cy="345926"/>
          </a:xfrm>
          <a:prstGeom prst="flowChartProcess">
            <a:avLst/>
          </a:prstGeom>
          <a:solidFill>
            <a:srgbClr val="005DAA"/>
          </a:solidFill>
          <a:ln>
            <a:extLst>
              <a:ext uri="{C807C97D-BFC1-408E-A445-0C87EB9F89A2}">
                <ask:lineSketchStyleProps xmlns:ask="http://schemas.microsoft.com/office/drawing/2018/sketchyshapes" sd="698404503">
                  <a:custGeom>
                    <a:avLst/>
                    <a:gdLst>
                      <a:gd name="connsiteX0" fmla="*/ 0 w 1325880"/>
                      <a:gd name="connsiteY0" fmla="*/ 0 h 457200"/>
                      <a:gd name="connsiteX1" fmla="*/ 623164 w 1325880"/>
                      <a:gd name="connsiteY1" fmla="*/ 0 h 457200"/>
                      <a:gd name="connsiteX2" fmla="*/ 1325880 w 1325880"/>
                      <a:gd name="connsiteY2" fmla="*/ 0 h 457200"/>
                      <a:gd name="connsiteX3" fmla="*/ 1325880 w 1325880"/>
                      <a:gd name="connsiteY3" fmla="*/ 457200 h 457200"/>
                      <a:gd name="connsiteX4" fmla="*/ 702716 w 1325880"/>
                      <a:gd name="connsiteY4" fmla="*/ 457200 h 457200"/>
                      <a:gd name="connsiteX5" fmla="*/ 0 w 1325880"/>
                      <a:gd name="connsiteY5" fmla="*/ 457200 h 457200"/>
                      <a:gd name="connsiteX6" fmla="*/ 0 w 1325880"/>
                      <a:gd name="connsiteY6"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5880" h="457200" fill="none" extrusionOk="0">
                        <a:moveTo>
                          <a:pt x="0" y="0"/>
                        </a:moveTo>
                        <a:cubicBezTo>
                          <a:pt x="194395" y="-6116"/>
                          <a:pt x="416845" y="-8050"/>
                          <a:pt x="623164" y="0"/>
                        </a:cubicBezTo>
                        <a:cubicBezTo>
                          <a:pt x="829483" y="8050"/>
                          <a:pt x="1008077" y="-19875"/>
                          <a:pt x="1325880" y="0"/>
                        </a:cubicBezTo>
                        <a:cubicBezTo>
                          <a:pt x="1317558" y="109832"/>
                          <a:pt x="1317915" y="359219"/>
                          <a:pt x="1325880" y="457200"/>
                        </a:cubicBezTo>
                        <a:cubicBezTo>
                          <a:pt x="1172741" y="461460"/>
                          <a:pt x="878740" y="464437"/>
                          <a:pt x="702716" y="457200"/>
                        </a:cubicBezTo>
                        <a:cubicBezTo>
                          <a:pt x="526692" y="449963"/>
                          <a:pt x="205441" y="446342"/>
                          <a:pt x="0" y="457200"/>
                        </a:cubicBezTo>
                        <a:cubicBezTo>
                          <a:pt x="20963" y="356712"/>
                          <a:pt x="-15339" y="127309"/>
                          <a:pt x="0" y="0"/>
                        </a:cubicBezTo>
                        <a:close/>
                      </a:path>
                      <a:path w="1325880" h="457200" stroke="0" extrusionOk="0">
                        <a:moveTo>
                          <a:pt x="0" y="0"/>
                        </a:moveTo>
                        <a:cubicBezTo>
                          <a:pt x="288424" y="10609"/>
                          <a:pt x="427049" y="-6729"/>
                          <a:pt x="623164" y="0"/>
                        </a:cubicBezTo>
                        <a:cubicBezTo>
                          <a:pt x="819279" y="6729"/>
                          <a:pt x="1022173" y="-266"/>
                          <a:pt x="1325880" y="0"/>
                        </a:cubicBezTo>
                        <a:cubicBezTo>
                          <a:pt x="1314704" y="217760"/>
                          <a:pt x="1303671" y="296629"/>
                          <a:pt x="1325880" y="457200"/>
                        </a:cubicBezTo>
                        <a:cubicBezTo>
                          <a:pt x="1182631" y="454936"/>
                          <a:pt x="972625" y="487903"/>
                          <a:pt x="662940" y="457200"/>
                        </a:cubicBezTo>
                        <a:cubicBezTo>
                          <a:pt x="353255" y="426497"/>
                          <a:pt x="325138" y="464242"/>
                          <a:pt x="0" y="457200"/>
                        </a:cubicBezTo>
                        <a:cubicBezTo>
                          <a:pt x="2610" y="358243"/>
                          <a:pt x="-6347" y="160816"/>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90" b="1" dirty="0">
                <a:solidFill>
                  <a:schemeClr val="bg2"/>
                </a:solidFill>
                <a:latin typeface="Franklin Gothic Book" panose="020B0503020102020204" pitchFamily="34" charset="0"/>
                <a:cs typeface="Calibri" panose="020F0502020204030204" pitchFamily="34" charset="0"/>
              </a:rPr>
              <a:t>Offer vaccine</a:t>
            </a:r>
            <a:r>
              <a:rPr lang="en-US" sz="990" dirty="0">
                <a:solidFill>
                  <a:schemeClr val="bg2"/>
                </a:solidFill>
                <a:latin typeface="Franklin Gothic Book" panose="020B0503020102020204" pitchFamily="34" charset="0"/>
                <a:cs typeface="Calibri" panose="020F0502020204030204" pitchFamily="34" charset="0"/>
              </a:rPr>
              <a:t>, if susceptible</a:t>
            </a:r>
            <a:r>
              <a:rPr lang="en-US" sz="990" baseline="30000" dirty="0">
                <a:solidFill>
                  <a:schemeClr val="bg2"/>
                </a:solidFill>
                <a:latin typeface="Franklin Gothic Book" panose="020B0503020102020204" pitchFamily="34" charset="0"/>
                <a:ea typeface="Calibri" panose="020F0502020204030204" pitchFamily="34" charset="0"/>
              </a:rPr>
              <a:t> </a:t>
            </a:r>
            <a:endParaRPr lang="en-US" sz="990" baseline="30000" dirty="0">
              <a:solidFill>
                <a:schemeClr val="bg2"/>
              </a:solidFill>
              <a:latin typeface="Franklin Gothic Book" panose="020B0503020102020204" pitchFamily="34" charset="0"/>
              <a:cs typeface="Calibri" panose="020F0502020204030204" pitchFamily="34" charset="0"/>
            </a:endParaRPr>
          </a:p>
        </p:txBody>
      </p:sp>
      <p:sp>
        <p:nvSpPr>
          <p:cNvPr id="15" name="Arrow: Right 14">
            <a:extLst>
              <a:ext uri="{FF2B5EF4-FFF2-40B4-BE49-F238E27FC236}">
                <a16:creationId xmlns:a16="http://schemas.microsoft.com/office/drawing/2014/main" id="{B8ABBF80-AE55-459B-8C17-73AC8B17C328}"/>
              </a:ext>
            </a:extLst>
          </p:cNvPr>
          <p:cNvSpPr/>
          <p:nvPr/>
        </p:nvSpPr>
        <p:spPr>
          <a:xfrm>
            <a:off x="2802571" y="3131295"/>
            <a:ext cx="825198" cy="395062"/>
          </a:xfrm>
          <a:prstGeom prst="rightArrow">
            <a:avLst>
              <a:gd name="adj1" fmla="val 50000"/>
              <a:gd name="adj2" fmla="val 33052"/>
            </a:avLst>
          </a:prstGeom>
          <a:solidFill>
            <a:srgbClr val="005DA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90">
                <a:solidFill>
                  <a:schemeClr val="bg2"/>
                </a:solidFill>
                <a:latin typeface="Franklin Gothic Book" panose="020B0503020102020204" pitchFamily="34" charset="0"/>
                <a:cs typeface="Calibri" panose="020F0502020204030204" pitchFamily="34" charset="0"/>
              </a:rPr>
              <a:t>Yes</a:t>
            </a:r>
          </a:p>
        </p:txBody>
      </p:sp>
      <p:sp>
        <p:nvSpPr>
          <p:cNvPr id="14" name="Flowchart: Process 13">
            <a:extLst>
              <a:ext uri="{FF2B5EF4-FFF2-40B4-BE49-F238E27FC236}">
                <a16:creationId xmlns:a16="http://schemas.microsoft.com/office/drawing/2014/main" id="{A2CE6990-26DC-4B8D-9207-21C3442EF8B4}"/>
              </a:ext>
            </a:extLst>
          </p:cNvPr>
          <p:cNvSpPr/>
          <p:nvPr/>
        </p:nvSpPr>
        <p:spPr>
          <a:xfrm>
            <a:off x="3764275" y="3176879"/>
            <a:ext cx="967126" cy="303894"/>
          </a:xfrm>
          <a:prstGeom prst="flowChartProcess">
            <a:avLst/>
          </a:prstGeom>
          <a:solidFill>
            <a:srgbClr val="005DAA"/>
          </a:solidFill>
          <a:ln>
            <a:extLst>
              <a:ext uri="{C807C97D-BFC1-408E-A445-0C87EB9F89A2}">
                <ask:lineSketchStyleProps xmlns:ask="http://schemas.microsoft.com/office/drawing/2018/sketchyshapes" sd="698404503">
                  <a:custGeom>
                    <a:avLst/>
                    <a:gdLst>
                      <a:gd name="connsiteX0" fmla="*/ 0 w 1325880"/>
                      <a:gd name="connsiteY0" fmla="*/ 0 h 457200"/>
                      <a:gd name="connsiteX1" fmla="*/ 623164 w 1325880"/>
                      <a:gd name="connsiteY1" fmla="*/ 0 h 457200"/>
                      <a:gd name="connsiteX2" fmla="*/ 1325880 w 1325880"/>
                      <a:gd name="connsiteY2" fmla="*/ 0 h 457200"/>
                      <a:gd name="connsiteX3" fmla="*/ 1325880 w 1325880"/>
                      <a:gd name="connsiteY3" fmla="*/ 457200 h 457200"/>
                      <a:gd name="connsiteX4" fmla="*/ 702716 w 1325880"/>
                      <a:gd name="connsiteY4" fmla="*/ 457200 h 457200"/>
                      <a:gd name="connsiteX5" fmla="*/ 0 w 1325880"/>
                      <a:gd name="connsiteY5" fmla="*/ 457200 h 457200"/>
                      <a:gd name="connsiteX6" fmla="*/ 0 w 1325880"/>
                      <a:gd name="connsiteY6"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5880" h="457200" fill="none" extrusionOk="0">
                        <a:moveTo>
                          <a:pt x="0" y="0"/>
                        </a:moveTo>
                        <a:cubicBezTo>
                          <a:pt x="194395" y="-6116"/>
                          <a:pt x="416845" y="-8050"/>
                          <a:pt x="623164" y="0"/>
                        </a:cubicBezTo>
                        <a:cubicBezTo>
                          <a:pt x="829483" y="8050"/>
                          <a:pt x="1008077" y="-19875"/>
                          <a:pt x="1325880" y="0"/>
                        </a:cubicBezTo>
                        <a:cubicBezTo>
                          <a:pt x="1317558" y="109832"/>
                          <a:pt x="1317915" y="359219"/>
                          <a:pt x="1325880" y="457200"/>
                        </a:cubicBezTo>
                        <a:cubicBezTo>
                          <a:pt x="1172741" y="461460"/>
                          <a:pt x="878740" y="464437"/>
                          <a:pt x="702716" y="457200"/>
                        </a:cubicBezTo>
                        <a:cubicBezTo>
                          <a:pt x="526692" y="449963"/>
                          <a:pt x="205441" y="446342"/>
                          <a:pt x="0" y="457200"/>
                        </a:cubicBezTo>
                        <a:cubicBezTo>
                          <a:pt x="20963" y="356712"/>
                          <a:pt x="-15339" y="127309"/>
                          <a:pt x="0" y="0"/>
                        </a:cubicBezTo>
                        <a:close/>
                      </a:path>
                      <a:path w="1325880" h="457200" stroke="0" extrusionOk="0">
                        <a:moveTo>
                          <a:pt x="0" y="0"/>
                        </a:moveTo>
                        <a:cubicBezTo>
                          <a:pt x="288424" y="10609"/>
                          <a:pt x="427049" y="-6729"/>
                          <a:pt x="623164" y="0"/>
                        </a:cubicBezTo>
                        <a:cubicBezTo>
                          <a:pt x="819279" y="6729"/>
                          <a:pt x="1022173" y="-266"/>
                          <a:pt x="1325880" y="0"/>
                        </a:cubicBezTo>
                        <a:cubicBezTo>
                          <a:pt x="1314704" y="217760"/>
                          <a:pt x="1303671" y="296629"/>
                          <a:pt x="1325880" y="457200"/>
                        </a:cubicBezTo>
                        <a:cubicBezTo>
                          <a:pt x="1182631" y="454936"/>
                          <a:pt x="972625" y="487903"/>
                          <a:pt x="662940" y="457200"/>
                        </a:cubicBezTo>
                        <a:cubicBezTo>
                          <a:pt x="353255" y="426497"/>
                          <a:pt x="325138" y="464242"/>
                          <a:pt x="0" y="457200"/>
                        </a:cubicBezTo>
                        <a:cubicBezTo>
                          <a:pt x="2610" y="358243"/>
                          <a:pt x="-6347" y="160816"/>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90">
                <a:solidFill>
                  <a:schemeClr val="bg2"/>
                </a:solidFill>
                <a:latin typeface="Franklin Gothic Book" panose="020B0503020102020204" pitchFamily="34" charset="0"/>
                <a:cs typeface="Calibri" panose="020F0502020204030204" pitchFamily="34" charset="0"/>
              </a:rPr>
              <a:t>No action</a:t>
            </a:r>
          </a:p>
        </p:txBody>
      </p:sp>
      <p:sp>
        <p:nvSpPr>
          <p:cNvPr id="76" name="Arrow: Right 75">
            <a:extLst>
              <a:ext uri="{FF2B5EF4-FFF2-40B4-BE49-F238E27FC236}">
                <a16:creationId xmlns:a16="http://schemas.microsoft.com/office/drawing/2014/main" id="{DC81777F-D874-4502-93A3-47091774096D}"/>
              </a:ext>
            </a:extLst>
          </p:cNvPr>
          <p:cNvSpPr/>
          <p:nvPr/>
        </p:nvSpPr>
        <p:spPr>
          <a:xfrm>
            <a:off x="4861586" y="2498509"/>
            <a:ext cx="607788" cy="395062"/>
          </a:xfrm>
          <a:prstGeom prst="rightArrow">
            <a:avLst>
              <a:gd name="adj1" fmla="val 50000"/>
              <a:gd name="adj2" fmla="val 33052"/>
            </a:avLst>
          </a:prstGeom>
          <a:solidFill>
            <a:srgbClr val="005DA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90">
                <a:solidFill>
                  <a:schemeClr val="bg2"/>
                </a:solidFill>
                <a:latin typeface="Franklin Gothic Book" panose="020B0503020102020204" pitchFamily="34" charset="0"/>
                <a:cs typeface="Calibri" panose="020F0502020204030204" pitchFamily="34" charset="0"/>
              </a:rPr>
              <a:t>Yes</a:t>
            </a:r>
          </a:p>
        </p:txBody>
      </p:sp>
      <p:sp>
        <p:nvSpPr>
          <p:cNvPr id="78" name="Flowchart: Process 77">
            <a:extLst>
              <a:ext uri="{FF2B5EF4-FFF2-40B4-BE49-F238E27FC236}">
                <a16:creationId xmlns:a16="http://schemas.microsoft.com/office/drawing/2014/main" id="{162E0FA5-7B56-4010-80A5-C05C4CF75464}"/>
              </a:ext>
            </a:extLst>
          </p:cNvPr>
          <p:cNvSpPr/>
          <p:nvPr/>
        </p:nvSpPr>
        <p:spPr>
          <a:xfrm>
            <a:off x="5599565" y="2346241"/>
            <a:ext cx="1235214" cy="988300"/>
          </a:xfrm>
          <a:prstGeom prst="flowChartProcess">
            <a:avLst/>
          </a:prstGeom>
          <a:solidFill>
            <a:srgbClr val="005DAA"/>
          </a:solidFill>
          <a:ln>
            <a:extLst>
              <a:ext uri="{C807C97D-BFC1-408E-A445-0C87EB9F89A2}">
                <ask:lineSketchStyleProps xmlns:ask="http://schemas.microsoft.com/office/drawing/2018/sketchyshapes" sd="698404503">
                  <a:custGeom>
                    <a:avLst/>
                    <a:gdLst>
                      <a:gd name="connsiteX0" fmla="*/ 0 w 1325880"/>
                      <a:gd name="connsiteY0" fmla="*/ 0 h 457200"/>
                      <a:gd name="connsiteX1" fmla="*/ 623164 w 1325880"/>
                      <a:gd name="connsiteY1" fmla="*/ 0 h 457200"/>
                      <a:gd name="connsiteX2" fmla="*/ 1325880 w 1325880"/>
                      <a:gd name="connsiteY2" fmla="*/ 0 h 457200"/>
                      <a:gd name="connsiteX3" fmla="*/ 1325880 w 1325880"/>
                      <a:gd name="connsiteY3" fmla="*/ 457200 h 457200"/>
                      <a:gd name="connsiteX4" fmla="*/ 702716 w 1325880"/>
                      <a:gd name="connsiteY4" fmla="*/ 457200 h 457200"/>
                      <a:gd name="connsiteX5" fmla="*/ 0 w 1325880"/>
                      <a:gd name="connsiteY5" fmla="*/ 457200 h 457200"/>
                      <a:gd name="connsiteX6" fmla="*/ 0 w 1325880"/>
                      <a:gd name="connsiteY6"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5880" h="457200" fill="none" extrusionOk="0">
                        <a:moveTo>
                          <a:pt x="0" y="0"/>
                        </a:moveTo>
                        <a:cubicBezTo>
                          <a:pt x="194395" y="-6116"/>
                          <a:pt x="416845" y="-8050"/>
                          <a:pt x="623164" y="0"/>
                        </a:cubicBezTo>
                        <a:cubicBezTo>
                          <a:pt x="829483" y="8050"/>
                          <a:pt x="1008077" y="-19875"/>
                          <a:pt x="1325880" y="0"/>
                        </a:cubicBezTo>
                        <a:cubicBezTo>
                          <a:pt x="1317558" y="109832"/>
                          <a:pt x="1317915" y="359219"/>
                          <a:pt x="1325880" y="457200"/>
                        </a:cubicBezTo>
                        <a:cubicBezTo>
                          <a:pt x="1172741" y="461460"/>
                          <a:pt x="878740" y="464437"/>
                          <a:pt x="702716" y="457200"/>
                        </a:cubicBezTo>
                        <a:cubicBezTo>
                          <a:pt x="526692" y="449963"/>
                          <a:pt x="205441" y="446342"/>
                          <a:pt x="0" y="457200"/>
                        </a:cubicBezTo>
                        <a:cubicBezTo>
                          <a:pt x="20963" y="356712"/>
                          <a:pt x="-15339" y="127309"/>
                          <a:pt x="0" y="0"/>
                        </a:cubicBezTo>
                        <a:close/>
                      </a:path>
                      <a:path w="1325880" h="457200" stroke="0" extrusionOk="0">
                        <a:moveTo>
                          <a:pt x="0" y="0"/>
                        </a:moveTo>
                        <a:cubicBezTo>
                          <a:pt x="288424" y="10609"/>
                          <a:pt x="427049" y="-6729"/>
                          <a:pt x="623164" y="0"/>
                        </a:cubicBezTo>
                        <a:cubicBezTo>
                          <a:pt x="819279" y="6729"/>
                          <a:pt x="1022173" y="-266"/>
                          <a:pt x="1325880" y="0"/>
                        </a:cubicBezTo>
                        <a:cubicBezTo>
                          <a:pt x="1314704" y="217760"/>
                          <a:pt x="1303671" y="296629"/>
                          <a:pt x="1325880" y="457200"/>
                        </a:cubicBezTo>
                        <a:cubicBezTo>
                          <a:pt x="1182631" y="454936"/>
                          <a:pt x="972625" y="487903"/>
                          <a:pt x="662940" y="457200"/>
                        </a:cubicBezTo>
                        <a:cubicBezTo>
                          <a:pt x="353255" y="426497"/>
                          <a:pt x="325138" y="464242"/>
                          <a:pt x="0" y="457200"/>
                        </a:cubicBezTo>
                        <a:cubicBezTo>
                          <a:pt x="2610" y="358243"/>
                          <a:pt x="-6347" y="160816"/>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3964" indent="-113964">
              <a:buFont typeface="Arial" panose="020B0604020202020204" pitchFamily="34" charset="0"/>
              <a:buChar char="•"/>
            </a:pPr>
            <a:r>
              <a:rPr lang="en-US" sz="990" b="1" dirty="0">
                <a:solidFill>
                  <a:schemeClr val="bg2"/>
                </a:solidFill>
                <a:latin typeface="Franklin Gothic Book" panose="020B0503020102020204" pitchFamily="34" charset="0"/>
                <a:cs typeface="Calibri" panose="020F0502020204030204" pitchFamily="34" charset="0"/>
              </a:rPr>
              <a:t>Offer testing</a:t>
            </a:r>
            <a:r>
              <a:rPr lang="en-US" sz="990" baseline="30000" dirty="0">
                <a:solidFill>
                  <a:schemeClr val="bg2"/>
                </a:solidFill>
                <a:latin typeface="Franklin Gothic Book" panose="020B0503020102020204" pitchFamily="34" charset="0"/>
              </a:rPr>
              <a:t> </a:t>
            </a:r>
            <a:r>
              <a:rPr lang="en-US" sz="990" b="1" dirty="0">
                <a:solidFill>
                  <a:schemeClr val="bg2"/>
                </a:solidFill>
                <a:latin typeface="Franklin Gothic Book" panose="020B0503020102020204" pitchFamily="34" charset="0"/>
                <a:cs typeface="Calibri" panose="020F0502020204030204" pitchFamily="34" charset="0"/>
              </a:rPr>
              <a:t> </a:t>
            </a:r>
            <a:r>
              <a:rPr lang="en-US" sz="990" dirty="0">
                <a:solidFill>
                  <a:schemeClr val="bg2"/>
                </a:solidFill>
                <a:latin typeface="Franklin Gothic Book" panose="020B0503020102020204" pitchFamily="34" charset="0"/>
                <a:cs typeface="Calibri" panose="020F0502020204030204" pitchFamily="34" charset="0"/>
              </a:rPr>
              <a:t>if: the exposure occurred while susceptible </a:t>
            </a:r>
          </a:p>
          <a:p>
            <a:pPr marL="113964" indent="-113964">
              <a:buFont typeface="Arial" panose="020B0604020202020204" pitchFamily="34" charset="0"/>
              <a:buChar char="•"/>
            </a:pPr>
            <a:r>
              <a:rPr lang="en-US" sz="990" b="1" dirty="0">
                <a:solidFill>
                  <a:schemeClr val="bg2"/>
                </a:solidFill>
                <a:latin typeface="Franklin Gothic Book" panose="020B0503020102020204" pitchFamily="34" charset="0"/>
                <a:cs typeface="Calibri" panose="020F0502020204030204" pitchFamily="34" charset="0"/>
              </a:rPr>
              <a:t>Offer vaccine</a:t>
            </a:r>
            <a:r>
              <a:rPr lang="en-US" sz="990" dirty="0">
                <a:solidFill>
                  <a:schemeClr val="bg2"/>
                </a:solidFill>
                <a:latin typeface="Franklin Gothic Book" panose="020B0503020102020204" pitchFamily="34" charset="0"/>
                <a:cs typeface="Calibri" panose="020F0502020204030204" pitchFamily="34" charset="0"/>
              </a:rPr>
              <a:t>, if susceptible</a:t>
            </a:r>
            <a:r>
              <a:rPr lang="en-US" sz="990" baseline="30000" dirty="0">
                <a:solidFill>
                  <a:schemeClr val="bg2"/>
                </a:solidFill>
                <a:latin typeface="Franklin Gothic Book" panose="020B0503020102020204" pitchFamily="34" charset="0"/>
                <a:cs typeface="Calibri" panose="020F0502020204030204" pitchFamily="34" charset="0"/>
              </a:rPr>
              <a:t> </a:t>
            </a:r>
          </a:p>
        </p:txBody>
      </p:sp>
    </p:spTree>
    <p:extLst>
      <p:ext uri="{BB962C8B-B14F-4D97-AF65-F5344CB8AC3E}">
        <p14:creationId xmlns:p14="http://schemas.microsoft.com/office/powerpoint/2010/main" val="2033986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FBBFED-3E4B-4A9F-9BE6-F74C75A88E75}"/>
              </a:ext>
            </a:extLst>
          </p:cNvPr>
          <p:cNvSpPr>
            <a:spLocks noGrp="1"/>
          </p:cNvSpPr>
          <p:nvPr>
            <p:ph type="title"/>
          </p:nvPr>
        </p:nvSpPr>
        <p:spPr/>
        <p:txBody>
          <a:bodyPr/>
          <a:lstStyle/>
          <a:p>
            <a:r>
              <a:rPr lang="en-US" dirty="0"/>
              <a:t>Clinical Considerations </a:t>
            </a:r>
          </a:p>
        </p:txBody>
      </p:sp>
      <p:sp>
        <p:nvSpPr>
          <p:cNvPr id="3" name="Text Placeholder 2">
            <a:extLst>
              <a:ext uri="{FF2B5EF4-FFF2-40B4-BE49-F238E27FC236}">
                <a16:creationId xmlns:a16="http://schemas.microsoft.com/office/drawing/2014/main" id="{FE887D57-214C-4156-9D99-7530EF2BA406}"/>
              </a:ext>
            </a:extLst>
          </p:cNvPr>
          <p:cNvSpPr>
            <a:spLocks noGrp="1"/>
          </p:cNvSpPr>
          <p:nvPr>
            <p:ph type="body" sz="quarter" idx="10"/>
          </p:nvPr>
        </p:nvSpPr>
        <p:spPr/>
        <p:txBody>
          <a:bodyPr/>
          <a:lstStyle/>
          <a:p>
            <a:r>
              <a:rPr lang="en-US" sz="2000">
                <a:effectLst/>
                <a:ea typeface="Calibri" panose="020F0502020204030204" pitchFamily="34" charset="0"/>
                <a:cs typeface="Calibri" panose="020F0502020204030204" pitchFamily="34" charset="0"/>
              </a:rPr>
              <a:t>Frequency of periodic testing a shared decision</a:t>
            </a:r>
          </a:p>
          <a:p>
            <a:pPr lvl="1"/>
            <a:r>
              <a:rPr lang="en-US" sz="1600">
                <a:effectLst/>
                <a:ea typeface="Calibri" panose="020F0502020204030204" pitchFamily="34" charset="0"/>
                <a:cs typeface="Calibri" panose="020F0502020204030204" pitchFamily="34" charset="0"/>
              </a:rPr>
              <a:t>individual risk factors, immune status</a:t>
            </a:r>
          </a:p>
          <a:p>
            <a:endParaRPr lang="en-US" sz="2000">
              <a:cs typeface="Calibri" panose="020F0502020204030204" pitchFamily="34" charset="0"/>
            </a:endParaRPr>
          </a:p>
        </p:txBody>
      </p:sp>
    </p:spTree>
    <p:extLst>
      <p:ext uri="{BB962C8B-B14F-4D97-AF65-F5344CB8AC3E}">
        <p14:creationId xmlns:p14="http://schemas.microsoft.com/office/powerpoint/2010/main" val="21562990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FBBFED-3E4B-4A9F-9BE6-F74C75A88E75}"/>
              </a:ext>
            </a:extLst>
          </p:cNvPr>
          <p:cNvSpPr>
            <a:spLocks noGrp="1"/>
          </p:cNvSpPr>
          <p:nvPr>
            <p:ph type="title"/>
          </p:nvPr>
        </p:nvSpPr>
        <p:spPr/>
        <p:txBody>
          <a:bodyPr/>
          <a:lstStyle/>
          <a:p>
            <a:r>
              <a:rPr lang="en-US" dirty="0"/>
              <a:t>Clinical Considerations   </a:t>
            </a:r>
          </a:p>
        </p:txBody>
      </p:sp>
      <p:sp>
        <p:nvSpPr>
          <p:cNvPr id="3" name="Text Placeholder 2">
            <a:extLst>
              <a:ext uri="{FF2B5EF4-FFF2-40B4-BE49-F238E27FC236}">
                <a16:creationId xmlns:a16="http://schemas.microsoft.com/office/drawing/2014/main" id="{FE887D57-214C-4156-9D99-7530EF2BA406}"/>
              </a:ext>
            </a:extLst>
          </p:cNvPr>
          <p:cNvSpPr>
            <a:spLocks noGrp="1"/>
          </p:cNvSpPr>
          <p:nvPr>
            <p:ph type="body" sz="quarter" idx="10"/>
          </p:nvPr>
        </p:nvSpPr>
        <p:spPr/>
        <p:txBody>
          <a:bodyPr/>
          <a:lstStyle/>
          <a:p>
            <a:r>
              <a:rPr lang="en-US" sz="2000" dirty="0">
                <a:effectLst/>
                <a:ea typeface="Calibri" panose="020F0502020204030204" pitchFamily="34" charset="0"/>
                <a:cs typeface="Calibri" panose="020F0502020204030204" pitchFamily="34" charset="0"/>
              </a:rPr>
              <a:t>Frequency of periodic testing a shared decision</a:t>
            </a:r>
          </a:p>
          <a:p>
            <a:pPr lvl="1"/>
            <a:r>
              <a:rPr lang="en-US" sz="1600" dirty="0">
                <a:effectLst/>
                <a:ea typeface="Calibri" panose="020F0502020204030204" pitchFamily="34" charset="0"/>
                <a:cs typeface="Calibri" panose="020F0502020204030204" pitchFamily="34" charset="0"/>
              </a:rPr>
              <a:t>individual risk factors, immune status</a:t>
            </a:r>
          </a:p>
          <a:p>
            <a:pPr lvl="1"/>
            <a:endParaRPr lang="en-US" sz="1600" dirty="0">
              <a:solidFill>
                <a:schemeClr val="tx2">
                  <a:lumMod val="85000"/>
                </a:schemeClr>
              </a:solidFill>
              <a:effectLst/>
              <a:ea typeface="Calibri" panose="020F0502020204030204" pitchFamily="34" charset="0"/>
              <a:cs typeface="Calibri" panose="020F0502020204030204" pitchFamily="34" charset="0"/>
            </a:endParaRPr>
          </a:p>
          <a:p>
            <a:r>
              <a:rPr lang="en-US" sz="2000" dirty="0">
                <a:effectLst/>
                <a:latin typeface="Calibri"/>
                <a:ea typeface="Calibri" panose="020F0502020204030204" pitchFamily="34" charset="0"/>
                <a:cs typeface="Calibri"/>
              </a:rPr>
              <a:t>Multiple sex partners</a:t>
            </a:r>
            <a:r>
              <a:rPr lang="en-US" sz="2000" dirty="0">
                <a:latin typeface="Calibri"/>
                <a:ea typeface="Calibri" panose="020F0502020204030204" pitchFamily="34" charset="0"/>
                <a:cs typeface="Calibri"/>
              </a:rPr>
              <a:t> </a:t>
            </a:r>
            <a:endParaRPr lang="en-US" sz="2000" dirty="0">
              <a:effectLst/>
              <a:ea typeface="Calibri" panose="020F0502020204030204" pitchFamily="34" charset="0"/>
              <a:cs typeface="Calibri" panose="020F0502020204030204" pitchFamily="34" charset="0"/>
            </a:endParaRPr>
          </a:p>
          <a:p>
            <a:pPr lvl="1"/>
            <a:r>
              <a:rPr lang="en-US" sz="1600" dirty="0">
                <a:effectLst/>
                <a:latin typeface="Calibri"/>
                <a:ea typeface="Calibri" panose="020F0502020204030204" pitchFamily="34" charset="0"/>
                <a:cs typeface="Calibri"/>
              </a:rPr>
              <a:t>insufficient evidence </a:t>
            </a:r>
            <a:endParaRPr lang="en-US" dirty="0">
              <a:latin typeface="Calibri"/>
              <a:ea typeface="Calibri" panose="020F0502020204030204" pitchFamily="34" charset="0"/>
              <a:cs typeface="Calibri"/>
            </a:endParaRPr>
          </a:p>
          <a:p>
            <a:pPr lvl="1"/>
            <a:r>
              <a:rPr lang="en-US" sz="1600" dirty="0">
                <a:effectLst/>
                <a:latin typeface="Calibri"/>
                <a:ea typeface="Calibri" panose="020F0502020204030204" pitchFamily="34" charset="0"/>
                <a:cs typeface="Calibri"/>
              </a:rPr>
              <a:t>number of partners, type of sex, timing of last test</a:t>
            </a:r>
            <a:endParaRPr lang="en-US" sz="2000" dirty="0">
              <a:latin typeface="Calibri"/>
              <a:cs typeface="Calibri"/>
            </a:endParaRPr>
          </a:p>
        </p:txBody>
      </p:sp>
    </p:spTree>
    <p:extLst>
      <p:ext uri="{BB962C8B-B14F-4D97-AF65-F5344CB8AC3E}">
        <p14:creationId xmlns:p14="http://schemas.microsoft.com/office/powerpoint/2010/main" val="20924956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FBBFED-3E4B-4A9F-9BE6-F74C75A88E75}"/>
              </a:ext>
            </a:extLst>
          </p:cNvPr>
          <p:cNvSpPr>
            <a:spLocks noGrp="1"/>
          </p:cNvSpPr>
          <p:nvPr>
            <p:ph type="title"/>
          </p:nvPr>
        </p:nvSpPr>
        <p:spPr/>
        <p:txBody>
          <a:bodyPr/>
          <a:lstStyle/>
          <a:p>
            <a:r>
              <a:rPr lang="en-US" dirty="0"/>
              <a:t>Clinical Considerations     </a:t>
            </a:r>
          </a:p>
        </p:txBody>
      </p:sp>
      <p:sp>
        <p:nvSpPr>
          <p:cNvPr id="3" name="Text Placeholder 2">
            <a:extLst>
              <a:ext uri="{FF2B5EF4-FFF2-40B4-BE49-F238E27FC236}">
                <a16:creationId xmlns:a16="http://schemas.microsoft.com/office/drawing/2014/main" id="{FE887D57-214C-4156-9D99-7530EF2BA406}"/>
              </a:ext>
            </a:extLst>
          </p:cNvPr>
          <p:cNvSpPr>
            <a:spLocks noGrp="1"/>
          </p:cNvSpPr>
          <p:nvPr>
            <p:ph type="body" sz="quarter" idx="10"/>
          </p:nvPr>
        </p:nvSpPr>
        <p:spPr/>
        <p:txBody>
          <a:bodyPr/>
          <a:lstStyle/>
          <a:p>
            <a:r>
              <a:rPr lang="en-US" sz="2000" dirty="0">
                <a:effectLst/>
                <a:ea typeface="Calibri" panose="020F0502020204030204" pitchFamily="34" charset="0"/>
                <a:cs typeface="Calibri" panose="020F0502020204030204" pitchFamily="34" charset="0"/>
              </a:rPr>
              <a:t>Frequency of periodic testing a shared decision</a:t>
            </a:r>
          </a:p>
          <a:p>
            <a:pPr lvl="1"/>
            <a:r>
              <a:rPr lang="en-US" sz="1600" dirty="0">
                <a:effectLst/>
                <a:ea typeface="Calibri" panose="020F0502020204030204" pitchFamily="34" charset="0"/>
                <a:cs typeface="Calibri" panose="020F0502020204030204" pitchFamily="34" charset="0"/>
              </a:rPr>
              <a:t>individual risk factors, immune status</a:t>
            </a:r>
          </a:p>
          <a:p>
            <a:pPr lvl="1"/>
            <a:endParaRPr lang="en-US" sz="1600" dirty="0">
              <a:solidFill>
                <a:schemeClr val="tx2">
                  <a:lumMod val="85000"/>
                </a:schemeClr>
              </a:solidFill>
              <a:effectLst/>
              <a:ea typeface="Calibri" panose="020F0502020204030204" pitchFamily="34" charset="0"/>
              <a:cs typeface="Calibri" panose="020F0502020204030204" pitchFamily="34" charset="0"/>
            </a:endParaRPr>
          </a:p>
          <a:p>
            <a:r>
              <a:rPr lang="en-US" sz="2000" dirty="0">
                <a:effectLst/>
                <a:latin typeface="Calibri"/>
                <a:ea typeface="Calibri" panose="020F0502020204030204" pitchFamily="34" charset="0"/>
                <a:cs typeface="Calibri"/>
              </a:rPr>
              <a:t>Multiple sex partners</a:t>
            </a:r>
            <a:r>
              <a:rPr lang="en-US" sz="2000" dirty="0">
                <a:latin typeface="Calibri"/>
                <a:ea typeface="Calibri" panose="020F0502020204030204" pitchFamily="34" charset="0"/>
                <a:cs typeface="Calibri"/>
              </a:rPr>
              <a:t> </a:t>
            </a:r>
            <a:endParaRPr lang="en-US" sz="2000" dirty="0">
              <a:effectLst/>
              <a:ea typeface="Calibri" panose="020F0502020204030204" pitchFamily="34" charset="0"/>
              <a:cs typeface="Calibri" panose="020F0502020204030204" pitchFamily="34" charset="0"/>
            </a:endParaRPr>
          </a:p>
          <a:p>
            <a:pPr lvl="1"/>
            <a:r>
              <a:rPr lang="en-US" sz="1600" dirty="0">
                <a:effectLst/>
                <a:latin typeface="Calibri"/>
                <a:ea typeface="Calibri" panose="020F0502020204030204" pitchFamily="34" charset="0"/>
                <a:cs typeface="Calibri"/>
              </a:rPr>
              <a:t>insufficient evidence </a:t>
            </a:r>
            <a:endParaRPr lang="en-US" dirty="0">
              <a:latin typeface="Calibri"/>
              <a:ea typeface="Calibri" panose="020F0502020204030204" pitchFamily="34" charset="0"/>
              <a:cs typeface="Calibri"/>
            </a:endParaRPr>
          </a:p>
          <a:p>
            <a:pPr lvl="1"/>
            <a:r>
              <a:rPr lang="en-US" sz="1600" dirty="0">
                <a:effectLst/>
                <a:latin typeface="Calibri"/>
                <a:ea typeface="Calibri" panose="020F0502020204030204" pitchFamily="34" charset="0"/>
                <a:cs typeface="Calibri"/>
              </a:rPr>
              <a:t>number of partners, type of sex, timing of last test</a:t>
            </a:r>
            <a:endParaRPr lang="en-US" sz="2000" dirty="0">
              <a:latin typeface="Calibri"/>
              <a:cs typeface="Calibri"/>
            </a:endParaRPr>
          </a:p>
          <a:p>
            <a:pPr marL="457200" lvl="1" indent="0">
              <a:buNone/>
            </a:pPr>
            <a:endParaRPr lang="en-US" sz="2000" dirty="0">
              <a:solidFill>
                <a:schemeClr val="tx2">
                  <a:lumMod val="85000"/>
                </a:schemeClr>
              </a:solidFill>
              <a:cs typeface="Calibri" panose="020F0502020204030204" pitchFamily="34" charset="0"/>
            </a:endParaRPr>
          </a:p>
          <a:p>
            <a:r>
              <a:rPr lang="en-US" sz="2000" dirty="0">
                <a:effectLst/>
                <a:ea typeface="Calibri" panose="020F0502020204030204" pitchFamily="34" charset="0"/>
                <a:cs typeface="Calibri" panose="020F0502020204030204" pitchFamily="34" charset="0"/>
              </a:rPr>
              <a:t>Clinical benefits of screening </a:t>
            </a:r>
            <a:r>
              <a:rPr lang="en-US" sz="2000" u="sng" dirty="0">
                <a:effectLst/>
                <a:ea typeface="Calibri" panose="020F0502020204030204" pitchFamily="34" charset="0"/>
                <a:cs typeface="Calibri" panose="020F0502020204030204" pitchFamily="34" charset="0"/>
              </a:rPr>
              <a:t>&gt;</a:t>
            </a:r>
            <a:r>
              <a:rPr lang="en-US" sz="2000" dirty="0">
                <a:effectLst/>
                <a:ea typeface="Calibri" panose="020F0502020204030204" pitchFamily="34" charset="0"/>
                <a:cs typeface="Calibri" panose="020F0502020204030204" pitchFamily="34" charset="0"/>
              </a:rPr>
              <a:t>80 years of age</a:t>
            </a:r>
          </a:p>
          <a:p>
            <a:endParaRPr lang="en-US" sz="2000" dirty="0">
              <a:cs typeface="Calibri" panose="020F0502020204030204" pitchFamily="34" charset="0"/>
            </a:endParaRPr>
          </a:p>
        </p:txBody>
      </p:sp>
    </p:spTree>
    <p:extLst>
      <p:ext uri="{BB962C8B-B14F-4D97-AF65-F5344CB8AC3E}">
        <p14:creationId xmlns:p14="http://schemas.microsoft.com/office/powerpoint/2010/main" val="16210372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1F7B92-CC9C-DDE7-4759-42543432E8D2}"/>
              </a:ext>
            </a:extLst>
          </p:cNvPr>
          <p:cNvSpPr>
            <a:spLocks noGrp="1"/>
          </p:cNvSpPr>
          <p:nvPr>
            <p:ph type="title"/>
          </p:nvPr>
        </p:nvSpPr>
        <p:spPr>
          <a:xfrm>
            <a:off x="457200" y="4500563"/>
            <a:ext cx="1717964" cy="259665"/>
          </a:xfrm>
        </p:spPr>
        <p:txBody>
          <a:bodyPr/>
          <a:lstStyle/>
          <a:p>
            <a:r>
              <a:rPr lang="en-US" sz="800" dirty="0">
                <a:solidFill>
                  <a:schemeClr val="bg2"/>
                </a:solidFill>
              </a:rPr>
              <a:t>Hypothetical Clinical Scenario</a:t>
            </a:r>
          </a:p>
        </p:txBody>
      </p:sp>
      <p:sp>
        <p:nvSpPr>
          <p:cNvPr id="3" name="Text Placeholder 2">
            <a:extLst>
              <a:ext uri="{FF2B5EF4-FFF2-40B4-BE49-F238E27FC236}">
                <a16:creationId xmlns:a16="http://schemas.microsoft.com/office/drawing/2014/main" id="{EB7A4B19-E75F-3FA9-1086-4FE334139851}"/>
              </a:ext>
            </a:extLst>
          </p:cNvPr>
          <p:cNvSpPr>
            <a:spLocks noGrp="1"/>
          </p:cNvSpPr>
          <p:nvPr>
            <p:ph type="body" sz="quarter" idx="10"/>
          </p:nvPr>
        </p:nvSpPr>
        <p:spPr/>
        <p:txBody>
          <a:bodyPr/>
          <a:lstStyle/>
          <a:p>
            <a:pPr marL="0" indent="0">
              <a:buNone/>
            </a:pPr>
            <a:r>
              <a:rPr lang="en-US" sz="3600" dirty="0">
                <a:latin typeface="Calibri"/>
                <a:cs typeface="Calibri"/>
              </a:rPr>
              <a:t>Hypothetical Clinical Scenario </a:t>
            </a:r>
            <a:endParaRPr lang="en-US" sz="3600" dirty="0">
              <a:cs typeface="Calibri" panose="020F0502020204030204" pitchFamily="34" charset="0"/>
            </a:endParaRPr>
          </a:p>
        </p:txBody>
      </p:sp>
    </p:spTree>
    <p:extLst>
      <p:ext uri="{BB962C8B-B14F-4D97-AF65-F5344CB8AC3E}">
        <p14:creationId xmlns:p14="http://schemas.microsoft.com/office/powerpoint/2010/main" val="35841827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6">
            <a:extLst>
              <a:ext uri="{FF2B5EF4-FFF2-40B4-BE49-F238E27FC236}">
                <a16:creationId xmlns:a16="http://schemas.microsoft.com/office/drawing/2014/main" id="{FD507A35-79F6-1606-9A00-B2E9CBD784F4}"/>
              </a:ext>
            </a:extLst>
          </p:cNvPr>
          <p:cNvSpPr>
            <a:spLocks noGrp="1"/>
          </p:cNvSpPr>
          <p:nvPr>
            <p:ph type="title"/>
          </p:nvPr>
        </p:nvSpPr>
        <p:spPr>
          <a:xfrm>
            <a:off x="2478927" y="5994"/>
            <a:ext cx="6665072" cy="857250"/>
          </a:xfrm>
        </p:spPr>
        <p:txBody>
          <a:bodyPr/>
          <a:lstStyle/>
          <a:p>
            <a:r>
              <a:rPr lang="en-US" dirty="0"/>
              <a:t>Visit 1</a:t>
            </a:r>
          </a:p>
        </p:txBody>
      </p:sp>
      <p:sp>
        <p:nvSpPr>
          <p:cNvPr id="50" name="Rectangle 49">
            <a:extLst>
              <a:ext uri="{FF2B5EF4-FFF2-40B4-BE49-F238E27FC236}">
                <a16:creationId xmlns:a16="http://schemas.microsoft.com/office/drawing/2014/main" id="{7AE7D6EF-EBA9-4E04-2011-10C5E8451A23}"/>
              </a:ext>
              <a:ext uri="{C183D7F6-B498-43B3-948B-1728B52AA6E4}">
                <adec:decorative xmlns:adec="http://schemas.microsoft.com/office/drawing/2017/decorative" val="1"/>
              </a:ext>
            </a:extLst>
          </p:cNvPr>
          <p:cNvSpPr/>
          <p:nvPr/>
        </p:nvSpPr>
        <p:spPr>
          <a:xfrm>
            <a:off x="-1" y="0"/>
            <a:ext cx="2354783" cy="5058803"/>
          </a:xfrm>
          <a:prstGeom prst="rect">
            <a:avLst/>
          </a:prstGeom>
          <a:solidFill>
            <a:srgbClr val="F8A01B">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Graphic 1">
            <a:extLst>
              <a:ext uri="{FF2B5EF4-FFF2-40B4-BE49-F238E27FC236}">
                <a16:creationId xmlns:a16="http://schemas.microsoft.com/office/drawing/2014/main" id="{EF144CA8-E2E3-A769-C6F2-B64C12D49880}"/>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12521" y="3248443"/>
            <a:ext cx="1675051" cy="1675051"/>
          </a:xfrm>
          <a:prstGeom prst="rect">
            <a:avLst/>
          </a:prstGeom>
        </p:spPr>
      </p:pic>
      <p:cxnSp>
        <p:nvCxnSpPr>
          <p:cNvPr id="4" name="Straight Connector 3">
            <a:extLst>
              <a:ext uri="{FF2B5EF4-FFF2-40B4-BE49-F238E27FC236}">
                <a16:creationId xmlns:a16="http://schemas.microsoft.com/office/drawing/2014/main" id="{D5F92750-A281-E187-C6EF-928CD0BF0118}"/>
              </a:ext>
              <a:ext uri="{C183D7F6-B498-43B3-948B-1728B52AA6E4}">
                <adec:decorative xmlns:adec="http://schemas.microsoft.com/office/drawing/2017/decorative" val="1"/>
              </a:ext>
            </a:extLst>
          </p:cNvPr>
          <p:cNvCxnSpPr>
            <a:cxnSpLocks/>
          </p:cNvCxnSpPr>
          <p:nvPr/>
        </p:nvCxnSpPr>
        <p:spPr>
          <a:xfrm>
            <a:off x="425232" y="804810"/>
            <a:ext cx="0" cy="2188421"/>
          </a:xfrm>
          <a:prstGeom prst="line">
            <a:avLst/>
          </a:prstGeom>
          <a:ln w="38100" cap="rnd">
            <a:solidFill>
              <a:srgbClr val="007889"/>
            </a:solidFill>
            <a:headEnd type="ova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1A92543D-DE90-8710-6C22-624593B3BA55}"/>
              </a:ext>
            </a:extLst>
          </p:cNvPr>
          <p:cNvSpPr txBox="1"/>
          <p:nvPr/>
        </p:nvSpPr>
        <p:spPr>
          <a:xfrm>
            <a:off x="558999" y="804810"/>
            <a:ext cx="1825789" cy="2308324"/>
          </a:xfrm>
          <a:prstGeom prst="rect">
            <a:avLst/>
          </a:prstGeom>
          <a:noFill/>
        </p:spPr>
        <p:txBody>
          <a:bodyPr wrap="square" rtlCol="0">
            <a:spAutoFit/>
          </a:bodyPr>
          <a:lstStyle/>
          <a:p>
            <a:r>
              <a:rPr lang="en-US" b="1">
                <a:solidFill>
                  <a:srgbClr val="007889"/>
                </a:solidFill>
                <a:latin typeface="Calibri" panose="020F0502020204030204" pitchFamily="34" charset="0"/>
              </a:rPr>
              <a:t>Charlie, 42yo</a:t>
            </a:r>
          </a:p>
          <a:p>
            <a:pPr marL="285750" indent="-285750">
              <a:buFont typeface="Arial" panose="020B0604020202020204" pitchFamily="34" charset="0"/>
              <a:buChar char="•"/>
            </a:pPr>
            <a:r>
              <a:rPr lang="en-US" sz="1400">
                <a:solidFill>
                  <a:srgbClr val="000000"/>
                </a:solidFill>
                <a:latin typeface="Calibri" panose="020F0502020204030204" pitchFamily="34" charset="0"/>
              </a:rPr>
              <a:t>History of injection drug use, doesn’t currently use drugs</a:t>
            </a:r>
          </a:p>
          <a:p>
            <a:pPr marL="285750" indent="-285750">
              <a:buFont typeface="Arial" panose="020B0604020202020204" pitchFamily="34" charset="0"/>
              <a:buChar char="•"/>
            </a:pPr>
            <a:r>
              <a:rPr lang="en-US" sz="1400">
                <a:solidFill>
                  <a:srgbClr val="000000"/>
                </a:solidFill>
                <a:latin typeface="Calibri" panose="020F0502020204030204" pitchFamily="34" charset="0"/>
              </a:rPr>
              <a:t>Doesn’t remember if vaccinated </a:t>
            </a:r>
          </a:p>
          <a:p>
            <a:pPr marL="285750" indent="-285750">
              <a:buFont typeface="Arial" panose="020B0604020202020204" pitchFamily="34" charset="0"/>
              <a:buChar char="•"/>
            </a:pPr>
            <a:r>
              <a:rPr lang="en-US" sz="1400">
                <a:solidFill>
                  <a:srgbClr val="000000"/>
                </a:solidFill>
                <a:latin typeface="Calibri" panose="020F0502020204030204" pitchFamily="34" charset="0"/>
              </a:rPr>
              <a:t>No evidence of prior screening</a:t>
            </a:r>
          </a:p>
        </p:txBody>
      </p:sp>
    </p:spTree>
    <p:extLst>
      <p:ext uri="{BB962C8B-B14F-4D97-AF65-F5344CB8AC3E}">
        <p14:creationId xmlns:p14="http://schemas.microsoft.com/office/powerpoint/2010/main" val="33289985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itle 6">
            <a:extLst>
              <a:ext uri="{FF2B5EF4-FFF2-40B4-BE49-F238E27FC236}">
                <a16:creationId xmlns:a16="http://schemas.microsoft.com/office/drawing/2014/main" id="{8E26F77D-92AF-BB33-52EC-EF2CF292B3B5}"/>
              </a:ext>
            </a:extLst>
          </p:cNvPr>
          <p:cNvSpPr>
            <a:spLocks noGrp="1"/>
          </p:cNvSpPr>
          <p:nvPr>
            <p:ph type="title"/>
          </p:nvPr>
        </p:nvSpPr>
        <p:spPr>
          <a:xfrm>
            <a:off x="2478927" y="5994"/>
            <a:ext cx="6665072" cy="857250"/>
          </a:xfrm>
        </p:spPr>
        <p:txBody>
          <a:bodyPr/>
          <a:lstStyle/>
          <a:p>
            <a:r>
              <a:rPr lang="en-US" dirty="0"/>
              <a:t>Visit 1   </a:t>
            </a:r>
          </a:p>
        </p:txBody>
      </p:sp>
      <p:sp>
        <p:nvSpPr>
          <p:cNvPr id="50" name="Rectangle 49">
            <a:extLst>
              <a:ext uri="{FF2B5EF4-FFF2-40B4-BE49-F238E27FC236}">
                <a16:creationId xmlns:a16="http://schemas.microsoft.com/office/drawing/2014/main" id="{7AE7D6EF-EBA9-4E04-2011-10C5E8451A23}"/>
              </a:ext>
              <a:ext uri="{C183D7F6-B498-43B3-948B-1728B52AA6E4}">
                <adec:decorative xmlns:adec="http://schemas.microsoft.com/office/drawing/2017/decorative" val="1"/>
              </a:ext>
            </a:extLst>
          </p:cNvPr>
          <p:cNvSpPr/>
          <p:nvPr/>
        </p:nvSpPr>
        <p:spPr>
          <a:xfrm>
            <a:off x="-1" y="0"/>
            <a:ext cx="2354783" cy="5058803"/>
          </a:xfrm>
          <a:prstGeom prst="rect">
            <a:avLst/>
          </a:prstGeom>
          <a:solidFill>
            <a:srgbClr val="F8A01B">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2" name="Graphic 51">
            <a:extLst>
              <a:ext uri="{FF2B5EF4-FFF2-40B4-BE49-F238E27FC236}">
                <a16:creationId xmlns:a16="http://schemas.microsoft.com/office/drawing/2014/main" id="{B5E38CAC-8491-7D69-4A2C-836E2B7E587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12521" y="3248443"/>
            <a:ext cx="1675051" cy="1675051"/>
          </a:xfrm>
          <a:prstGeom prst="rect">
            <a:avLst/>
          </a:prstGeom>
        </p:spPr>
      </p:pic>
      <p:cxnSp>
        <p:nvCxnSpPr>
          <p:cNvPr id="54" name="Straight Connector 53">
            <a:extLst>
              <a:ext uri="{FF2B5EF4-FFF2-40B4-BE49-F238E27FC236}">
                <a16:creationId xmlns:a16="http://schemas.microsoft.com/office/drawing/2014/main" id="{6F593EE7-116C-2CA8-398B-3051A4DE3B0B}"/>
              </a:ext>
              <a:ext uri="{C183D7F6-B498-43B3-948B-1728B52AA6E4}">
                <adec:decorative xmlns:adec="http://schemas.microsoft.com/office/drawing/2017/decorative" val="1"/>
              </a:ext>
            </a:extLst>
          </p:cNvPr>
          <p:cNvCxnSpPr>
            <a:cxnSpLocks/>
          </p:cNvCxnSpPr>
          <p:nvPr/>
        </p:nvCxnSpPr>
        <p:spPr>
          <a:xfrm>
            <a:off x="425232" y="804810"/>
            <a:ext cx="0" cy="2188421"/>
          </a:xfrm>
          <a:prstGeom prst="line">
            <a:avLst/>
          </a:prstGeom>
          <a:ln w="38100" cap="rnd">
            <a:solidFill>
              <a:srgbClr val="007889"/>
            </a:solidFill>
            <a:headEnd type="oval"/>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CDA3369B-30E7-6CAD-6FB6-96BBDEEED33D}"/>
              </a:ext>
            </a:extLst>
          </p:cNvPr>
          <p:cNvSpPr txBox="1"/>
          <p:nvPr/>
        </p:nvSpPr>
        <p:spPr>
          <a:xfrm>
            <a:off x="558999" y="804810"/>
            <a:ext cx="1825789" cy="2308324"/>
          </a:xfrm>
          <a:prstGeom prst="rect">
            <a:avLst/>
          </a:prstGeom>
          <a:noFill/>
        </p:spPr>
        <p:txBody>
          <a:bodyPr wrap="square" rtlCol="0">
            <a:spAutoFit/>
          </a:bodyPr>
          <a:lstStyle/>
          <a:p>
            <a:r>
              <a:rPr lang="en-US" b="1">
                <a:solidFill>
                  <a:srgbClr val="007889"/>
                </a:solidFill>
                <a:latin typeface="Calibri" panose="020F0502020204030204" pitchFamily="34" charset="0"/>
              </a:rPr>
              <a:t>Charlie, 42yo</a:t>
            </a:r>
          </a:p>
          <a:p>
            <a:pPr marL="285750" indent="-285750">
              <a:buFont typeface="Arial" panose="020B0604020202020204" pitchFamily="34" charset="0"/>
              <a:buChar char="•"/>
            </a:pPr>
            <a:r>
              <a:rPr lang="en-US" sz="1400">
                <a:solidFill>
                  <a:srgbClr val="000000"/>
                </a:solidFill>
                <a:latin typeface="Calibri" panose="020F0502020204030204" pitchFamily="34" charset="0"/>
              </a:rPr>
              <a:t>History of injection drug use, doesn’t currently use drugs</a:t>
            </a:r>
          </a:p>
          <a:p>
            <a:pPr marL="285750" indent="-285750">
              <a:buFont typeface="Arial" panose="020B0604020202020204" pitchFamily="34" charset="0"/>
              <a:buChar char="•"/>
            </a:pPr>
            <a:r>
              <a:rPr lang="en-US" sz="1400">
                <a:solidFill>
                  <a:srgbClr val="000000"/>
                </a:solidFill>
                <a:latin typeface="Calibri" panose="020F0502020204030204" pitchFamily="34" charset="0"/>
              </a:rPr>
              <a:t>Doesn’t remember if vaccinated </a:t>
            </a:r>
          </a:p>
          <a:p>
            <a:pPr marL="285750" indent="-285750">
              <a:buFont typeface="Arial" panose="020B0604020202020204" pitchFamily="34" charset="0"/>
              <a:buChar char="•"/>
            </a:pPr>
            <a:r>
              <a:rPr lang="en-US" sz="1400">
                <a:solidFill>
                  <a:srgbClr val="000000"/>
                </a:solidFill>
                <a:latin typeface="Calibri" panose="020F0502020204030204" pitchFamily="34" charset="0"/>
              </a:rPr>
              <a:t>No evidence of prior screening</a:t>
            </a:r>
          </a:p>
        </p:txBody>
      </p:sp>
      <p:sp>
        <p:nvSpPr>
          <p:cNvPr id="3" name="Flowchart: Process 2">
            <a:extLst>
              <a:ext uri="{FF2B5EF4-FFF2-40B4-BE49-F238E27FC236}">
                <a16:creationId xmlns:a16="http://schemas.microsoft.com/office/drawing/2014/main" id="{595D7633-C8CF-7B04-7ED1-B053B452D88D}"/>
              </a:ext>
            </a:extLst>
          </p:cNvPr>
          <p:cNvSpPr/>
          <p:nvPr/>
        </p:nvSpPr>
        <p:spPr>
          <a:xfrm>
            <a:off x="2478927" y="1568965"/>
            <a:ext cx="854914" cy="2560488"/>
          </a:xfrm>
          <a:prstGeom prst="flowChartProcess">
            <a:avLst/>
          </a:prstGeom>
          <a:solidFill>
            <a:srgbClr val="005DAA"/>
          </a:solidFill>
          <a:ln>
            <a:extLst>
              <a:ext uri="{C807C97D-BFC1-408E-A445-0C87EB9F89A2}">
                <ask:lineSketchStyleProps xmlns:ask="http://schemas.microsoft.com/office/drawing/2018/sketchyshapes" sd="3507000093">
                  <a:custGeom>
                    <a:avLst/>
                    <a:gdLst>
                      <a:gd name="connsiteX0" fmla="*/ 0 w 1325880"/>
                      <a:gd name="connsiteY0" fmla="*/ 0 h 457200"/>
                      <a:gd name="connsiteX1" fmla="*/ 689458 w 1325880"/>
                      <a:gd name="connsiteY1" fmla="*/ 0 h 457200"/>
                      <a:gd name="connsiteX2" fmla="*/ 1325880 w 1325880"/>
                      <a:gd name="connsiteY2" fmla="*/ 0 h 457200"/>
                      <a:gd name="connsiteX3" fmla="*/ 1325880 w 1325880"/>
                      <a:gd name="connsiteY3" fmla="*/ 457200 h 457200"/>
                      <a:gd name="connsiteX4" fmla="*/ 702716 w 1325880"/>
                      <a:gd name="connsiteY4" fmla="*/ 457200 h 457200"/>
                      <a:gd name="connsiteX5" fmla="*/ 0 w 1325880"/>
                      <a:gd name="connsiteY5" fmla="*/ 457200 h 457200"/>
                      <a:gd name="connsiteX6" fmla="*/ 0 w 1325880"/>
                      <a:gd name="connsiteY6"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5880" h="457200" fill="none" extrusionOk="0">
                        <a:moveTo>
                          <a:pt x="0" y="0"/>
                        </a:moveTo>
                        <a:cubicBezTo>
                          <a:pt x="249129" y="-15971"/>
                          <a:pt x="529521" y="17914"/>
                          <a:pt x="689458" y="0"/>
                        </a:cubicBezTo>
                        <a:cubicBezTo>
                          <a:pt x="849395" y="-17914"/>
                          <a:pt x="1052575" y="-21260"/>
                          <a:pt x="1325880" y="0"/>
                        </a:cubicBezTo>
                        <a:cubicBezTo>
                          <a:pt x="1332425" y="148373"/>
                          <a:pt x="1309725" y="274179"/>
                          <a:pt x="1325880" y="457200"/>
                        </a:cubicBezTo>
                        <a:cubicBezTo>
                          <a:pt x="1140170" y="456426"/>
                          <a:pt x="901786" y="482886"/>
                          <a:pt x="702716" y="457200"/>
                        </a:cubicBezTo>
                        <a:cubicBezTo>
                          <a:pt x="503646" y="431514"/>
                          <a:pt x="289974" y="486994"/>
                          <a:pt x="0" y="457200"/>
                        </a:cubicBezTo>
                        <a:cubicBezTo>
                          <a:pt x="18807" y="314828"/>
                          <a:pt x="-17503" y="107335"/>
                          <a:pt x="0" y="0"/>
                        </a:cubicBezTo>
                        <a:close/>
                      </a:path>
                      <a:path w="1325880" h="457200" stroke="0" extrusionOk="0">
                        <a:moveTo>
                          <a:pt x="0" y="0"/>
                        </a:moveTo>
                        <a:cubicBezTo>
                          <a:pt x="135466" y="-17582"/>
                          <a:pt x="485038" y="5579"/>
                          <a:pt x="623164" y="0"/>
                        </a:cubicBezTo>
                        <a:cubicBezTo>
                          <a:pt x="761290" y="-5579"/>
                          <a:pt x="1015488" y="25314"/>
                          <a:pt x="1325880" y="0"/>
                        </a:cubicBezTo>
                        <a:cubicBezTo>
                          <a:pt x="1307730" y="163980"/>
                          <a:pt x="1336391" y="291202"/>
                          <a:pt x="1325880" y="457200"/>
                        </a:cubicBezTo>
                        <a:cubicBezTo>
                          <a:pt x="1154074" y="437358"/>
                          <a:pt x="847866" y="471664"/>
                          <a:pt x="636422" y="457200"/>
                        </a:cubicBezTo>
                        <a:cubicBezTo>
                          <a:pt x="424978" y="442736"/>
                          <a:pt x="279890" y="454165"/>
                          <a:pt x="0" y="457200"/>
                        </a:cubicBezTo>
                        <a:cubicBezTo>
                          <a:pt x="-3130" y="348260"/>
                          <a:pt x="-8568" y="140642"/>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90">
                <a:solidFill>
                  <a:schemeClr val="bg2"/>
                </a:solidFill>
                <a:latin typeface="Franklin Gothic Book" panose="020B0503020102020204" pitchFamily="34" charset="0"/>
                <a:cs typeface="Calibri" panose="020F0502020204030204" pitchFamily="34" charset="0"/>
              </a:rPr>
              <a:t>Completed hepatitis B vaccine series?</a:t>
            </a:r>
          </a:p>
        </p:txBody>
      </p:sp>
      <p:sp>
        <p:nvSpPr>
          <p:cNvPr id="28" name="Arrow: Right 27">
            <a:extLst>
              <a:ext uri="{FF2B5EF4-FFF2-40B4-BE49-F238E27FC236}">
                <a16:creationId xmlns:a16="http://schemas.microsoft.com/office/drawing/2014/main" id="{0C884177-FE85-72BC-DA00-BC9F3B5045B1}"/>
              </a:ext>
            </a:extLst>
          </p:cNvPr>
          <p:cNvSpPr/>
          <p:nvPr/>
        </p:nvSpPr>
        <p:spPr>
          <a:xfrm>
            <a:off x="3424724" y="1634507"/>
            <a:ext cx="814986" cy="400983"/>
          </a:xfrm>
          <a:prstGeom prst="rightArrow">
            <a:avLst>
              <a:gd name="adj1" fmla="val 50000"/>
              <a:gd name="adj2" fmla="val 33052"/>
            </a:avLst>
          </a:prstGeom>
          <a:solidFill>
            <a:srgbClr val="005DA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90" dirty="0">
                <a:solidFill>
                  <a:schemeClr val="bg2"/>
                </a:solidFill>
                <a:latin typeface="Franklin Gothic Book" panose="020B0503020102020204" pitchFamily="34" charset="0"/>
                <a:cs typeface="Calibri" panose="020F0502020204030204" pitchFamily="34" charset="0"/>
              </a:rPr>
              <a:t>No/</a:t>
            </a:r>
            <a:r>
              <a:rPr lang="en-US" sz="990" dirty="0" err="1">
                <a:solidFill>
                  <a:schemeClr val="bg2"/>
                </a:solidFill>
                <a:latin typeface="Franklin Gothic Book" panose="020B0503020102020204" pitchFamily="34" charset="0"/>
                <a:cs typeface="Calibri" panose="020F0502020204030204" pitchFamily="34" charset="0"/>
              </a:rPr>
              <a:t>Unk</a:t>
            </a:r>
            <a:endParaRPr lang="en-US" sz="990" dirty="0">
              <a:solidFill>
                <a:schemeClr val="bg2"/>
              </a:solidFill>
              <a:latin typeface="Franklin Gothic Book" panose="020B0503020102020204" pitchFamily="34" charset="0"/>
              <a:cs typeface="Calibri" panose="020F0502020204030204" pitchFamily="34" charset="0"/>
            </a:endParaRPr>
          </a:p>
        </p:txBody>
      </p:sp>
      <p:sp>
        <p:nvSpPr>
          <p:cNvPr id="40" name="Flowchart: Process 39">
            <a:extLst>
              <a:ext uri="{FF2B5EF4-FFF2-40B4-BE49-F238E27FC236}">
                <a16:creationId xmlns:a16="http://schemas.microsoft.com/office/drawing/2014/main" id="{2D78AC6C-C2EA-6EB9-42EE-F42F1AD7EB67}"/>
              </a:ext>
            </a:extLst>
          </p:cNvPr>
          <p:cNvSpPr/>
          <p:nvPr/>
        </p:nvSpPr>
        <p:spPr>
          <a:xfrm>
            <a:off x="4303290" y="1110926"/>
            <a:ext cx="759634" cy="1413999"/>
          </a:xfrm>
          <a:prstGeom prst="flowChartProcess">
            <a:avLst/>
          </a:prstGeom>
          <a:solidFill>
            <a:srgbClr val="005DAA"/>
          </a:solidFill>
          <a:ln>
            <a:extLst>
              <a:ext uri="{C807C97D-BFC1-408E-A445-0C87EB9F89A2}">
                <ask:lineSketchStyleProps xmlns:ask="http://schemas.microsoft.com/office/drawing/2018/sketchyshapes" sd="3698488026">
                  <a:custGeom>
                    <a:avLst/>
                    <a:gdLst>
                      <a:gd name="connsiteX0" fmla="*/ 0 w 1325880"/>
                      <a:gd name="connsiteY0" fmla="*/ 0 h 457200"/>
                      <a:gd name="connsiteX1" fmla="*/ 636422 w 1325880"/>
                      <a:gd name="connsiteY1" fmla="*/ 0 h 457200"/>
                      <a:gd name="connsiteX2" fmla="*/ 1325880 w 1325880"/>
                      <a:gd name="connsiteY2" fmla="*/ 0 h 457200"/>
                      <a:gd name="connsiteX3" fmla="*/ 1325880 w 1325880"/>
                      <a:gd name="connsiteY3" fmla="*/ 457200 h 457200"/>
                      <a:gd name="connsiteX4" fmla="*/ 649681 w 1325880"/>
                      <a:gd name="connsiteY4" fmla="*/ 457200 h 457200"/>
                      <a:gd name="connsiteX5" fmla="*/ 0 w 1325880"/>
                      <a:gd name="connsiteY5" fmla="*/ 457200 h 457200"/>
                      <a:gd name="connsiteX6" fmla="*/ 0 w 1325880"/>
                      <a:gd name="connsiteY6"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5880" h="457200" fill="none" extrusionOk="0">
                        <a:moveTo>
                          <a:pt x="0" y="0"/>
                        </a:moveTo>
                        <a:cubicBezTo>
                          <a:pt x="181503" y="-3289"/>
                          <a:pt x="433487" y="12215"/>
                          <a:pt x="636422" y="0"/>
                        </a:cubicBezTo>
                        <a:cubicBezTo>
                          <a:pt x="839357" y="-12215"/>
                          <a:pt x="1125927" y="19663"/>
                          <a:pt x="1325880" y="0"/>
                        </a:cubicBezTo>
                        <a:cubicBezTo>
                          <a:pt x="1340450" y="147393"/>
                          <a:pt x="1317385" y="346988"/>
                          <a:pt x="1325880" y="457200"/>
                        </a:cubicBezTo>
                        <a:cubicBezTo>
                          <a:pt x="1126826" y="458206"/>
                          <a:pt x="870486" y="484222"/>
                          <a:pt x="649681" y="457200"/>
                        </a:cubicBezTo>
                        <a:cubicBezTo>
                          <a:pt x="428876" y="430178"/>
                          <a:pt x="272741" y="460582"/>
                          <a:pt x="0" y="457200"/>
                        </a:cubicBezTo>
                        <a:cubicBezTo>
                          <a:pt x="-8096" y="271467"/>
                          <a:pt x="21123" y="159434"/>
                          <a:pt x="0" y="0"/>
                        </a:cubicBezTo>
                        <a:close/>
                      </a:path>
                      <a:path w="1325880" h="457200" stroke="0" extrusionOk="0">
                        <a:moveTo>
                          <a:pt x="0" y="0"/>
                        </a:moveTo>
                        <a:cubicBezTo>
                          <a:pt x="211995" y="15282"/>
                          <a:pt x="334130" y="9210"/>
                          <a:pt x="636422" y="0"/>
                        </a:cubicBezTo>
                        <a:cubicBezTo>
                          <a:pt x="938714" y="-9210"/>
                          <a:pt x="1124390" y="34408"/>
                          <a:pt x="1325880" y="0"/>
                        </a:cubicBezTo>
                        <a:cubicBezTo>
                          <a:pt x="1319176" y="117895"/>
                          <a:pt x="1340920" y="269025"/>
                          <a:pt x="1325880" y="457200"/>
                        </a:cubicBezTo>
                        <a:cubicBezTo>
                          <a:pt x="998949" y="490563"/>
                          <a:pt x="867473" y="480874"/>
                          <a:pt x="636422" y="457200"/>
                        </a:cubicBezTo>
                        <a:cubicBezTo>
                          <a:pt x="405371" y="433526"/>
                          <a:pt x="158350" y="456692"/>
                          <a:pt x="0" y="457200"/>
                        </a:cubicBezTo>
                        <a:cubicBezTo>
                          <a:pt x="-10807" y="280659"/>
                          <a:pt x="17353" y="220700"/>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90" dirty="0">
                <a:solidFill>
                  <a:schemeClr val="bg2"/>
                </a:solidFill>
                <a:latin typeface="Franklin Gothic Book" panose="020B0503020102020204" pitchFamily="34" charset="0"/>
                <a:cs typeface="Calibri" panose="020F0502020204030204" pitchFamily="34" charset="0"/>
              </a:rPr>
              <a:t>Previously screened</a:t>
            </a:r>
            <a:r>
              <a:rPr lang="en-US" sz="990" baseline="30000" dirty="0">
                <a:solidFill>
                  <a:schemeClr val="bg2"/>
                </a:solidFill>
                <a:latin typeface="Franklin Gothic Book" panose="020B0503020102020204" pitchFamily="34" charset="0"/>
                <a:ea typeface="Calibri" panose="020F0502020204030204" pitchFamily="34" charset="0"/>
                <a:cs typeface="Calibri" panose="020F0502020204030204" pitchFamily="34" charset="0"/>
              </a:rPr>
              <a:t> </a:t>
            </a:r>
            <a:r>
              <a:rPr lang="en-US" sz="990" dirty="0">
                <a:solidFill>
                  <a:schemeClr val="bg2"/>
                </a:solidFill>
                <a:latin typeface="Franklin Gothic Book" panose="020B0503020102020204" pitchFamily="34" charset="0"/>
                <a:cs typeface="Calibri" panose="020F0502020204030204" pitchFamily="34" charset="0"/>
              </a:rPr>
              <a:t> for HBV infection?</a:t>
            </a:r>
          </a:p>
        </p:txBody>
      </p:sp>
      <p:sp>
        <p:nvSpPr>
          <p:cNvPr id="33" name="Arrow: Right 32">
            <a:extLst>
              <a:ext uri="{FF2B5EF4-FFF2-40B4-BE49-F238E27FC236}">
                <a16:creationId xmlns:a16="http://schemas.microsoft.com/office/drawing/2014/main" id="{D746731A-9DBF-0E59-8AB9-7DE6EA14D9BA}"/>
              </a:ext>
            </a:extLst>
          </p:cNvPr>
          <p:cNvSpPr/>
          <p:nvPr/>
        </p:nvSpPr>
        <p:spPr>
          <a:xfrm>
            <a:off x="5180507" y="1005223"/>
            <a:ext cx="2488736" cy="400983"/>
          </a:xfrm>
          <a:prstGeom prst="rightArrow">
            <a:avLst>
              <a:gd name="adj1" fmla="val 50000"/>
              <a:gd name="adj2" fmla="val 33052"/>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90">
                <a:solidFill>
                  <a:schemeClr val="bg2"/>
                </a:solidFill>
                <a:latin typeface="Franklin Gothic Book" panose="020B0503020102020204" pitchFamily="34" charset="0"/>
                <a:cs typeface="Calibri" panose="020F0502020204030204" pitchFamily="34" charset="0"/>
              </a:rPr>
              <a:t>No/Unknown</a:t>
            </a:r>
          </a:p>
        </p:txBody>
      </p:sp>
      <p:sp>
        <p:nvSpPr>
          <p:cNvPr id="30" name="Flowchart: Process 29">
            <a:extLst>
              <a:ext uri="{FF2B5EF4-FFF2-40B4-BE49-F238E27FC236}">
                <a16:creationId xmlns:a16="http://schemas.microsoft.com/office/drawing/2014/main" id="{89747E22-CB2D-7AE9-E794-EA54CC699BF9}"/>
              </a:ext>
            </a:extLst>
          </p:cNvPr>
          <p:cNvSpPr/>
          <p:nvPr/>
        </p:nvSpPr>
        <p:spPr>
          <a:xfrm>
            <a:off x="7876907" y="966712"/>
            <a:ext cx="1237116" cy="388945"/>
          </a:xfrm>
          <a:prstGeom prst="flowChartProcess">
            <a:avLst/>
          </a:prstGeom>
          <a:solidFill>
            <a:srgbClr val="005DAA"/>
          </a:solidFill>
          <a:ln>
            <a:noFill/>
            <a:extLst>
              <a:ext uri="{C807C97D-BFC1-408E-A445-0C87EB9F89A2}">
                <ask:lineSketchStyleProps xmlns:ask="http://schemas.microsoft.com/office/drawing/2018/sketchyshapes" sd="698404503">
                  <a:custGeom>
                    <a:avLst/>
                    <a:gdLst>
                      <a:gd name="connsiteX0" fmla="*/ 0 w 1325880"/>
                      <a:gd name="connsiteY0" fmla="*/ 0 h 457200"/>
                      <a:gd name="connsiteX1" fmla="*/ 623164 w 1325880"/>
                      <a:gd name="connsiteY1" fmla="*/ 0 h 457200"/>
                      <a:gd name="connsiteX2" fmla="*/ 1325880 w 1325880"/>
                      <a:gd name="connsiteY2" fmla="*/ 0 h 457200"/>
                      <a:gd name="connsiteX3" fmla="*/ 1325880 w 1325880"/>
                      <a:gd name="connsiteY3" fmla="*/ 457200 h 457200"/>
                      <a:gd name="connsiteX4" fmla="*/ 702716 w 1325880"/>
                      <a:gd name="connsiteY4" fmla="*/ 457200 h 457200"/>
                      <a:gd name="connsiteX5" fmla="*/ 0 w 1325880"/>
                      <a:gd name="connsiteY5" fmla="*/ 457200 h 457200"/>
                      <a:gd name="connsiteX6" fmla="*/ 0 w 1325880"/>
                      <a:gd name="connsiteY6"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5880" h="457200" fill="none" extrusionOk="0">
                        <a:moveTo>
                          <a:pt x="0" y="0"/>
                        </a:moveTo>
                        <a:cubicBezTo>
                          <a:pt x="194395" y="-6116"/>
                          <a:pt x="416845" y="-8050"/>
                          <a:pt x="623164" y="0"/>
                        </a:cubicBezTo>
                        <a:cubicBezTo>
                          <a:pt x="829483" y="8050"/>
                          <a:pt x="1008077" y="-19875"/>
                          <a:pt x="1325880" y="0"/>
                        </a:cubicBezTo>
                        <a:cubicBezTo>
                          <a:pt x="1317558" y="109832"/>
                          <a:pt x="1317915" y="359219"/>
                          <a:pt x="1325880" y="457200"/>
                        </a:cubicBezTo>
                        <a:cubicBezTo>
                          <a:pt x="1172741" y="461460"/>
                          <a:pt x="878740" y="464437"/>
                          <a:pt x="702716" y="457200"/>
                        </a:cubicBezTo>
                        <a:cubicBezTo>
                          <a:pt x="526692" y="449963"/>
                          <a:pt x="205441" y="446342"/>
                          <a:pt x="0" y="457200"/>
                        </a:cubicBezTo>
                        <a:cubicBezTo>
                          <a:pt x="20963" y="356712"/>
                          <a:pt x="-15339" y="127309"/>
                          <a:pt x="0" y="0"/>
                        </a:cubicBezTo>
                        <a:close/>
                      </a:path>
                      <a:path w="1325880" h="457200" stroke="0" extrusionOk="0">
                        <a:moveTo>
                          <a:pt x="0" y="0"/>
                        </a:moveTo>
                        <a:cubicBezTo>
                          <a:pt x="288424" y="10609"/>
                          <a:pt x="427049" y="-6729"/>
                          <a:pt x="623164" y="0"/>
                        </a:cubicBezTo>
                        <a:cubicBezTo>
                          <a:pt x="819279" y="6729"/>
                          <a:pt x="1022173" y="-266"/>
                          <a:pt x="1325880" y="0"/>
                        </a:cubicBezTo>
                        <a:cubicBezTo>
                          <a:pt x="1314704" y="217760"/>
                          <a:pt x="1303671" y="296629"/>
                          <a:pt x="1325880" y="457200"/>
                        </a:cubicBezTo>
                        <a:cubicBezTo>
                          <a:pt x="1182631" y="454936"/>
                          <a:pt x="972625" y="487903"/>
                          <a:pt x="662940" y="457200"/>
                        </a:cubicBezTo>
                        <a:cubicBezTo>
                          <a:pt x="353255" y="426497"/>
                          <a:pt x="325138" y="464242"/>
                          <a:pt x="0" y="457200"/>
                        </a:cubicBezTo>
                        <a:cubicBezTo>
                          <a:pt x="2610" y="358243"/>
                          <a:pt x="-6347" y="160816"/>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73478" tIns="36739" rIns="73478" bIns="36739" rtlCol="0" anchor="ctr"/>
          <a:lstStyle/>
          <a:p>
            <a:pPr algn="ctr"/>
            <a:r>
              <a:rPr lang="en-US" sz="990" b="1" dirty="0">
                <a:solidFill>
                  <a:schemeClr val="bg2"/>
                </a:solidFill>
                <a:latin typeface="Franklin Gothic Book" panose="020B0503020102020204" pitchFamily="34" charset="0"/>
                <a:cs typeface="Calibri"/>
              </a:rPr>
              <a:t>Offer screening and vaccine</a:t>
            </a:r>
            <a:r>
              <a:rPr lang="en-US" sz="990" baseline="30000" dirty="0">
                <a:solidFill>
                  <a:schemeClr val="bg2"/>
                </a:solidFill>
                <a:latin typeface="Franklin Gothic Book" panose="020B0503020102020204" pitchFamily="34" charset="0"/>
                <a:ea typeface="Calibri" panose="020F0502020204030204" pitchFamily="34" charset="0"/>
                <a:cs typeface="Calibri" panose="020F0502020204030204" pitchFamily="34" charset="0"/>
              </a:rPr>
              <a:t> </a:t>
            </a:r>
            <a:endParaRPr lang="en-US" sz="990" b="1" dirty="0">
              <a:solidFill>
                <a:schemeClr val="bg2"/>
              </a:solidFill>
              <a:latin typeface="Franklin Gothic Book" panose="020B0503020102020204" pitchFamily="34" charset="0"/>
              <a:cs typeface="Calibri" panose="020F0502020204030204" pitchFamily="34" charset="0"/>
            </a:endParaRPr>
          </a:p>
        </p:txBody>
      </p:sp>
      <p:sp>
        <p:nvSpPr>
          <p:cNvPr id="32" name="Arrow: Right 31">
            <a:extLst>
              <a:ext uri="{FF2B5EF4-FFF2-40B4-BE49-F238E27FC236}">
                <a16:creationId xmlns:a16="http://schemas.microsoft.com/office/drawing/2014/main" id="{BC2FFDD5-E9C4-C913-481F-5C4F90C393E3}"/>
              </a:ext>
            </a:extLst>
          </p:cNvPr>
          <p:cNvSpPr/>
          <p:nvPr/>
        </p:nvSpPr>
        <p:spPr>
          <a:xfrm>
            <a:off x="5146933" y="1986592"/>
            <a:ext cx="736763" cy="400983"/>
          </a:xfrm>
          <a:prstGeom prst="rightArrow">
            <a:avLst>
              <a:gd name="adj1" fmla="val 50000"/>
              <a:gd name="adj2" fmla="val 33052"/>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90">
                <a:solidFill>
                  <a:srgbClr val="5F5F5F"/>
                </a:solidFill>
                <a:latin typeface="Franklin Gothic Book" panose="020B0503020102020204" pitchFamily="34" charset="0"/>
                <a:cs typeface="Calibri" panose="020F0502020204030204" pitchFamily="34" charset="0"/>
              </a:rPr>
              <a:t>Yes</a:t>
            </a:r>
          </a:p>
        </p:txBody>
      </p:sp>
      <p:sp>
        <p:nvSpPr>
          <p:cNvPr id="34" name="Flowchart: Process 33">
            <a:extLst>
              <a:ext uri="{FF2B5EF4-FFF2-40B4-BE49-F238E27FC236}">
                <a16:creationId xmlns:a16="http://schemas.microsoft.com/office/drawing/2014/main" id="{04C97438-6D6A-8A39-65BE-671543EDF25D}"/>
              </a:ext>
            </a:extLst>
          </p:cNvPr>
          <p:cNvSpPr/>
          <p:nvPr/>
        </p:nvSpPr>
        <p:spPr>
          <a:xfrm>
            <a:off x="5920241" y="1406206"/>
            <a:ext cx="991852" cy="1303509"/>
          </a:xfrm>
          <a:prstGeom prst="flowChartProcess">
            <a:avLst/>
          </a:prstGeom>
          <a:noFill/>
          <a:ln>
            <a:solidFill>
              <a:schemeClr val="accent4"/>
            </a:solidFill>
            <a:extLst>
              <a:ext uri="{C807C97D-BFC1-408E-A445-0C87EB9F89A2}">
                <ask:lineSketchStyleProps xmlns:ask="http://schemas.microsoft.com/office/drawing/2018/sketchyshapes" sd="3698488026">
                  <a:custGeom>
                    <a:avLst/>
                    <a:gdLst>
                      <a:gd name="connsiteX0" fmla="*/ 0 w 1325880"/>
                      <a:gd name="connsiteY0" fmla="*/ 0 h 457200"/>
                      <a:gd name="connsiteX1" fmla="*/ 636422 w 1325880"/>
                      <a:gd name="connsiteY1" fmla="*/ 0 h 457200"/>
                      <a:gd name="connsiteX2" fmla="*/ 1325880 w 1325880"/>
                      <a:gd name="connsiteY2" fmla="*/ 0 h 457200"/>
                      <a:gd name="connsiteX3" fmla="*/ 1325880 w 1325880"/>
                      <a:gd name="connsiteY3" fmla="*/ 457200 h 457200"/>
                      <a:gd name="connsiteX4" fmla="*/ 649681 w 1325880"/>
                      <a:gd name="connsiteY4" fmla="*/ 457200 h 457200"/>
                      <a:gd name="connsiteX5" fmla="*/ 0 w 1325880"/>
                      <a:gd name="connsiteY5" fmla="*/ 457200 h 457200"/>
                      <a:gd name="connsiteX6" fmla="*/ 0 w 1325880"/>
                      <a:gd name="connsiteY6"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5880" h="457200" fill="none" extrusionOk="0">
                        <a:moveTo>
                          <a:pt x="0" y="0"/>
                        </a:moveTo>
                        <a:cubicBezTo>
                          <a:pt x="181503" y="-3289"/>
                          <a:pt x="433487" y="12215"/>
                          <a:pt x="636422" y="0"/>
                        </a:cubicBezTo>
                        <a:cubicBezTo>
                          <a:pt x="839357" y="-12215"/>
                          <a:pt x="1125927" y="19663"/>
                          <a:pt x="1325880" y="0"/>
                        </a:cubicBezTo>
                        <a:cubicBezTo>
                          <a:pt x="1340450" y="147393"/>
                          <a:pt x="1317385" y="346988"/>
                          <a:pt x="1325880" y="457200"/>
                        </a:cubicBezTo>
                        <a:cubicBezTo>
                          <a:pt x="1126826" y="458206"/>
                          <a:pt x="870486" y="484222"/>
                          <a:pt x="649681" y="457200"/>
                        </a:cubicBezTo>
                        <a:cubicBezTo>
                          <a:pt x="428876" y="430178"/>
                          <a:pt x="272741" y="460582"/>
                          <a:pt x="0" y="457200"/>
                        </a:cubicBezTo>
                        <a:cubicBezTo>
                          <a:pt x="-8096" y="271467"/>
                          <a:pt x="21123" y="159434"/>
                          <a:pt x="0" y="0"/>
                        </a:cubicBezTo>
                        <a:close/>
                      </a:path>
                      <a:path w="1325880" h="457200" stroke="0" extrusionOk="0">
                        <a:moveTo>
                          <a:pt x="0" y="0"/>
                        </a:moveTo>
                        <a:cubicBezTo>
                          <a:pt x="211995" y="15282"/>
                          <a:pt x="334130" y="9210"/>
                          <a:pt x="636422" y="0"/>
                        </a:cubicBezTo>
                        <a:cubicBezTo>
                          <a:pt x="938714" y="-9210"/>
                          <a:pt x="1124390" y="34408"/>
                          <a:pt x="1325880" y="0"/>
                        </a:cubicBezTo>
                        <a:cubicBezTo>
                          <a:pt x="1319176" y="117895"/>
                          <a:pt x="1340920" y="269025"/>
                          <a:pt x="1325880" y="457200"/>
                        </a:cubicBezTo>
                        <a:cubicBezTo>
                          <a:pt x="998949" y="490563"/>
                          <a:pt x="867473" y="480874"/>
                          <a:pt x="636422" y="457200"/>
                        </a:cubicBezTo>
                        <a:cubicBezTo>
                          <a:pt x="405371" y="433526"/>
                          <a:pt x="158350" y="456692"/>
                          <a:pt x="0" y="457200"/>
                        </a:cubicBezTo>
                        <a:cubicBezTo>
                          <a:pt x="-10807" y="280659"/>
                          <a:pt x="17353" y="220700"/>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spcBef>
                <a:spcPct val="30000"/>
              </a:spcBef>
              <a:defRPr/>
            </a:pPr>
            <a:r>
              <a:rPr lang="en-US" sz="990" dirty="0">
                <a:solidFill>
                  <a:srgbClr val="5F5F5F"/>
                </a:solidFill>
                <a:latin typeface="Franklin Gothic Book" panose="020B0503020102020204" pitchFamily="34" charset="0"/>
                <a:cs typeface="Calibri" panose="020F0502020204030204" pitchFamily="34" charset="0"/>
              </a:rPr>
              <a:t>Had an activity, exposure, or condition associated with increased risk since the last screening?</a:t>
            </a:r>
            <a:r>
              <a:rPr lang="en-US" sz="990" dirty="0">
                <a:solidFill>
                  <a:srgbClr val="5F5F5F"/>
                </a:solidFill>
                <a:latin typeface="Franklin Gothic Book" panose="020B0503020102020204" pitchFamily="34" charset="0"/>
              </a:rPr>
              <a:t> </a:t>
            </a:r>
            <a:endParaRPr lang="en-US" sz="990" baseline="30000" dirty="0">
              <a:solidFill>
                <a:srgbClr val="5F5F5F"/>
              </a:solidFill>
              <a:latin typeface="Franklin Gothic Book" panose="020B0503020102020204" pitchFamily="34" charset="0"/>
              <a:cs typeface="Calibri" panose="020F0502020204030204" pitchFamily="34" charset="0"/>
            </a:endParaRPr>
          </a:p>
        </p:txBody>
      </p:sp>
      <p:sp>
        <p:nvSpPr>
          <p:cNvPr id="36" name="Arrow: Right 35">
            <a:extLst>
              <a:ext uri="{FF2B5EF4-FFF2-40B4-BE49-F238E27FC236}">
                <a16:creationId xmlns:a16="http://schemas.microsoft.com/office/drawing/2014/main" id="{B33E3F1C-0CC2-A3DE-EC4C-7AA027020B19}"/>
              </a:ext>
            </a:extLst>
          </p:cNvPr>
          <p:cNvSpPr/>
          <p:nvPr/>
        </p:nvSpPr>
        <p:spPr>
          <a:xfrm>
            <a:off x="7002976" y="1487618"/>
            <a:ext cx="651084" cy="400983"/>
          </a:xfrm>
          <a:prstGeom prst="rightArrow">
            <a:avLst>
              <a:gd name="adj1" fmla="val 50000"/>
              <a:gd name="adj2" fmla="val 33052"/>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90">
                <a:solidFill>
                  <a:srgbClr val="5F5F5F"/>
                </a:solidFill>
                <a:latin typeface="Franklin Gothic Book" panose="020B0503020102020204" pitchFamily="34" charset="0"/>
                <a:cs typeface="Calibri" panose="020F0502020204030204" pitchFamily="34" charset="0"/>
              </a:rPr>
              <a:t>No</a:t>
            </a:r>
          </a:p>
        </p:txBody>
      </p:sp>
      <p:sp>
        <p:nvSpPr>
          <p:cNvPr id="38" name="Flowchart: Process 37">
            <a:extLst>
              <a:ext uri="{FF2B5EF4-FFF2-40B4-BE49-F238E27FC236}">
                <a16:creationId xmlns:a16="http://schemas.microsoft.com/office/drawing/2014/main" id="{E202D6A8-A0B4-7DA3-44F9-4868CB67B282}"/>
              </a:ext>
            </a:extLst>
          </p:cNvPr>
          <p:cNvSpPr/>
          <p:nvPr/>
        </p:nvSpPr>
        <p:spPr>
          <a:xfrm>
            <a:off x="7894735" y="1482603"/>
            <a:ext cx="1215664" cy="299254"/>
          </a:xfrm>
          <a:prstGeom prst="flowChartProcess">
            <a:avLst/>
          </a:prstGeom>
          <a:noFill/>
          <a:ln>
            <a:solidFill>
              <a:schemeClr val="accent4"/>
            </a:solidFill>
            <a:extLst>
              <a:ext uri="{C807C97D-BFC1-408E-A445-0C87EB9F89A2}">
                <ask:lineSketchStyleProps xmlns:ask="http://schemas.microsoft.com/office/drawing/2018/sketchyshapes" sd="698404503">
                  <a:custGeom>
                    <a:avLst/>
                    <a:gdLst>
                      <a:gd name="connsiteX0" fmla="*/ 0 w 1325880"/>
                      <a:gd name="connsiteY0" fmla="*/ 0 h 457200"/>
                      <a:gd name="connsiteX1" fmla="*/ 623164 w 1325880"/>
                      <a:gd name="connsiteY1" fmla="*/ 0 h 457200"/>
                      <a:gd name="connsiteX2" fmla="*/ 1325880 w 1325880"/>
                      <a:gd name="connsiteY2" fmla="*/ 0 h 457200"/>
                      <a:gd name="connsiteX3" fmla="*/ 1325880 w 1325880"/>
                      <a:gd name="connsiteY3" fmla="*/ 457200 h 457200"/>
                      <a:gd name="connsiteX4" fmla="*/ 702716 w 1325880"/>
                      <a:gd name="connsiteY4" fmla="*/ 457200 h 457200"/>
                      <a:gd name="connsiteX5" fmla="*/ 0 w 1325880"/>
                      <a:gd name="connsiteY5" fmla="*/ 457200 h 457200"/>
                      <a:gd name="connsiteX6" fmla="*/ 0 w 1325880"/>
                      <a:gd name="connsiteY6"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5880" h="457200" fill="none" extrusionOk="0">
                        <a:moveTo>
                          <a:pt x="0" y="0"/>
                        </a:moveTo>
                        <a:cubicBezTo>
                          <a:pt x="194395" y="-6116"/>
                          <a:pt x="416845" y="-8050"/>
                          <a:pt x="623164" y="0"/>
                        </a:cubicBezTo>
                        <a:cubicBezTo>
                          <a:pt x="829483" y="8050"/>
                          <a:pt x="1008077" y="-19875"/>
                          <a:pt x="1325880" y="0"/>
                        </a:cubicBezTo>
                        <a:cubicBezTo>
                          <a:pt x="1317558" y="109832"/>
                          <a:pt x="1317915" y="359219"/>
                          <a:pt x="1325880" y="457200"/>
                        </a:cubicBezTo>
                        <a:cubicBezTo>
                          <a:pt x="1172741" y="461460"/>
                          <a:pt x="878740" y="464437"/>
                          <a:pt x="702716" y="457200"/>
                        </a:cubicBezTo>
                        <a:cubicBezTo>
                          <a:pt x="526692" y="449963"/>
                          <a:pt x="205441" y="446342"/>
                          <a:pt x="0" y="457200"/>
                        </a:cubicBezTo>
                        <a:cubicBezTo>
                          <a:pt x="20963" y="356712"/>
                          <a:pt x="-15339" y="127309"/>
                          <a:pt x="0" y="0"/>
                        </a:cubicBezTo>
                        <a:close/>
                      </a:path>
                      <a:path w="1325880" h="457200" stroke="0" extrusionOk="0">
                        <a:moveTo>
                          <a:pt x="0" y="0"/>
                        </a:moveTo>
                        <a:cubicBezTo>
                          <a:pt x="288424" y="10609"/>
                          <a:pt x="427049" y="-6729"/>
                          <a:pt x="623164" y="0"/>
                        </a:cubicBezTo>
                        <a:cubicBezTo>
                          <a:pt x="819279" y="6729"/>
                          <a:pt x="1022173" y="-266"/>
                          <a:pt x="1325880" y="0"/>
                        </a:cubicBezTo>
                        <a:cubicBezTo>
                          <a:pt x="1314704" y="217760"/>
                          <a:pt x="1303671" y="296629"/>
                          <a:pt x="1325880" y="457200"/>
                        </a:cubicBezTo>
                        <a:cubicBezTo>
                          <a:pt x="1182631" y="454936"/>
                          <a:pt x="972625" y="487903"/>
                          <a:pt x="662940" y="457200"/>
                        </a:cubicBezTo>
                        <a:cubicBezTo>
                          <a:pt x="353255" y="426497"/>
                          <a:pt x="325138" y="464242"/>
                          <a:pt x="0" y="457200"/>
                        </a:cubicBezTo>
                        <a:cubicBezTo>
                          <a:pt x="2610" y="358243"/>
                          <a:pt x="-6347" y="160816"/>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73478" tIns="36739" rIns="73478" bIns="36739" rtlCol="0" anchor="ctr"/>
          <a:lstStyle/>
          <a:p>
            <a:pPr algn="ctr"/>
            <a:r>
              <a:rPr lang="en-US" sz="990">
                <a:solidFill>
                  <a:srgbClr val="5F5F5F"/>
                </a:solidFill>
                <a:latin typeface="Franklin Gothic Book" panose="020B0503020102020204" pitchFamily="34" charset="0"/>
                <a:cs typeface="Calibri"/>
              </a:rPr>
              <a:t>Offer vaccine</a:t>
            </a:r>
            <a:endParaRPr lang="en-US" sz="990" baseline="30000">
              <a:solidFill>
                <a:srgbClr val="5F5F5F"/>
              </a:solidFill>
              <a:latin typeface="Franklin Gothic Book" panose="020B0503020102020204" pitchFamily="34" charset="0"/>
              <a:cs typeface="Calibri" panose="020F0502020204030204" pitchFamily="34" charset="0"/>
            </a:endParaRPr>
          </a:p>
        </p:txBody>
      </p:sp>
      <p:sp>
        <p:nvSpPr>
          <p:cNvPr id="35" name="Arrow: Right 34">
            <a:extLst>
              <a:ext uri="{FF2B5EF4-FFF2-40B4-BE49-F238E27FC236}">
                <a16:creationId xmlns:a16="http://schemas.microsoft.com/office/drawing/2014/main" id="{DD71EC4D-8169-B3C0-2DAD-4D36B09E17EC}"/>
              </a:ext>
            </a:extLst>
          </p:cNvPr>
          <p:cNvSpPr/>
          <p:nvPr/>
        </p:nvSpPr>
        <p:spPr>
          <a:xfrm>
            <a:off x="7002976" y="2080059"/>
            <a:ext cx="651084" cy="400983"/>
          </a:xfrm>
          <a:prstGeom prst="rightArrow">
            <a:avLst>
              <a:gd name="adj1" fmla="val 50000"/>
              <a:gd name="adj2" fmla="val 33052"/>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90">
                <a:solidFill>
                  <a:srgbClr val="5F5F5F"/>
                </a:solidFill>
                <a:latin typeface="Franklin Gothic Book" panose="020B0503020102020204" pitchFamily="34" charset="0"/>
                <a:cs typeface="Calibri" panose="020F0502020204030204" pitchFamily="34" charset="0"/>
              </a:rPr>
              <a:t>Yes</a:t>
            </a:r>
          </a:p>
        </p:txBody>
      </p:sp>
      <p:sp>
        <p:nvSpPr>
          <p:cNvPr id="37" name="Flowchart: Process 36">
            <a:extLst>
              <a:ext uri="{FF2B5EF4-FFF2-40B4-BE49-F238E27FC236}">
                <a16:creationId xmlns:a16="http://schemas.microsoft.com/office/drawing/2014/main" id="{7FF9F941-9CB9-6B2C-B652-4056D991419D}"/>
              </a:ext>
            </a:extLst>
          </p:cNvPr>
          <p:cNvSpPr/>
          <p:nvPr/>
        </p:nvSpPr>
        <p:spPr>
          <a:xfrm>
            <a:off x="7875308" y="1927198"/>
            <a:ext cx="1237116" cy="605242"/>
          </a:xfrm>
          <a:prstGeom prst="flowChartProcess">
            <a:avLst/>
          </a:prstGeom>
          <a:noFill/>
          <a:ln>
            <a:solidFill>
              <a:schemeClr val="accent4"/>
            </a:solidFill>
            <a:extLst>
              <a:ext uri="{C807C97D-BFC1-408E-A445-0C87EB9F89A2}">
                <ask:lineSketchStyleProps xmlns:ask="http://schemas.microsoft.com/office/drawing/2018/sketchyshapes" sd="3698488026">
                  <a:custGeom>
                    <a:avLst/>
                    <a:gdLst>
                      <a:gd name="connsiteX0" fmla="*/ 0 w 1325880"/>
                      <a:gd name="connsiteY0" fmla="*/ 0 h 457200"/>
                      <a:gd name="connsiteX1" fmla="*/ 636422 w 1325880"/>
                      <a:gd name="connsiteY1" fmla="*/ 0 h 457200"/>
                      <a:gd name="connsiteX2" fmla="*/ 1325880 w 1325880"/>
                      <a:gd name="connsiteY2" fmla="*/ 0 h 457200"/>
                      <a:gd name="connsiteX3" fmla="*/ 1325880 w 1325880"/>
                      <a:gd name="connsiteY3" fmla="*/ 457200 h 457200"/>
                      <a:gd name="connsiteX4" fmla="*/ 649681 w 1325880"/>
                      <a:gd name="connsiteY4" fmla="*/ 457200 h 457200"/>
                      <a:gd name="connsiteX5" fmla="*/ 0 w 1325880"/>
                      <a:gd name="connsiteY5" fmla="*/ 457200 h 457200"/>
                      <a:gd name="connsiteX6" fmla="*/ 0 w 1325880"/>
                      <a:gd name="connsiteY6"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5880" h="457200" fill="none" extrusionOk="0">
                        <a:moveTo>
                          <a:pt x="0" y="0"/>
                        </a:moveTo>
                        <a:cubicBezTo>
                          <a:pt x="181503" y="-3289"/>
                          <a:pt x="433487" y="12215"/>
                          <a:pt x="636422" y="0"/>
                        </a:cubicBezTo>
                        <a:cubicBezTo>
                          <a:pt x="839357" y="-12215"/>
                          <a:pt x="1125927" y="19663"/>
                          <a:pt x="1325880" y="0"/>
                        </a:cubicBezTo>
                        <a:cubicBezTo>
                          <a:pt x="1340450" y="147393"/>
                          <a:pt x="1317385" y="346988"/>
                          <a:pt x="1325880" y="457200"/>
                        </a:cubicBezTo>
                        <a:cubicBezTo>
                          <a:pt x="1126826" y="458206"/>
                          <a:pt x="870486" y="484222"/>
                          <a:pt x="649681" y="457200"/>
                        </a:cubicBezTo>
                        <a:cubicBezTo>
                          <a:pt x="428876" y="430178"/>
                          <a:pt x="272741" y="460582"/>
                          <a:pt x="0" y="457200"/>
                        </a:cubicBezTo>
                        <a:cubicBezTo>
                          <a:pt x="-8096" y="271467"/>
                          <a:pt x="21123" y="159434"/>
                          <a:pt x="0" y="0"/>
                        </a:cubicBezTo>
                        <a:close/>
                      </a:path>
                      <a:path w="1325880" h="457200" stroke="0" extrusionOk="0">
                        <a:moveTo>
                          <a:pt x="0" y="0"/>
                        </a:moveTo>
                        <a:cubicBezTo>
                          <a:pt x="211995" y="15282"/>
                          <a:pt x="334130" y="9210"/>
                          <a:pt x="636422" y="0"/>
                        </a:cubicBezTo>
                        <a:cubicBezTo>
                          <a:pt x="938714" y="-9210"/>
                          <a:pt x="1124390" y="34408"/>
                          <a:pt x="1325880" y="0"/>
                        </a:cubicBezTo>
                        <a:cubicBezTo>
                          <a:pt x="1319176" y="117895"/>
                          <a:pt x="1340920" y="269025"/>
                          <a:pt x="1325880" y="457200"/>
                        </a:cubicBezTo>
                        <a:cubicBezTo>
                          <a:pt x="998949" y="490563"/>
                          <a:pt x="867473" y="480874"/>
                          <a:pt x="636422" y="457200"/>
                        </a:cubicBezTo>
                        <a:cubicBezTo>
                          <a:pt x="405371" y="433526"/>
                          <a:pt x="158350" y="456692"/>
                          <a:pt x="0" y="457200"/>
                        </a:cubicBezTo>
                        <a:cubicBezTo>
                          <a:pt x="-10807" y="280659"/>
                          <a:pt x="17353" y="220700"/>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73478" tIns="36739" rIns="73478" bIns="36739" rtlCol="0" anchor="ctr"/>
          <a:lstStyle/>
          <a:p>
            <a:pPr algn="ctr"/>
            <a:r>
              <a:rPr lang="en-US" sz="990" dirty="0">
                <a:solidFill>
                  <a:srgbClr val="5F5F5F"/>
                </a:solidFill>
                <a:latin typeface="Franklin Gothic Book" panose="020B0503020102020204" pitchFamily="34" charset="0"/>
                <a:cs typeface="Calibri"/>
              </a:rPr>
              <a:t>Offer testing and</a:t>
            </a:r>
            <a:r>
              <a:rPr lang="en-US" sz="990" u="sng" dirty="0">
                <a:solidFill>
                  <a:srgbClr val="5F5F5F"/>
                </a:solidFill>
                <a:latin typeface="Franklin Gothic Book" panose="020B0503020102020204" pitchFamily="34" charset="0"/>
                <a:cs typeface="Calibri"/>
              </a:rPr>
              <a:t> </a:t>
            </a:r>
            <a:r>
              <a:rPr lang="en-US" sz="990" dirty="0">
                <a:solidFill>
                  <a:srgbClr val="5F5F5F"/>
                </a:solidFill>
                <a:latin typeface="Franklin Gothic Book" panose="020B0503020102020204" pitchFamily="34" charset="0"/>
                <a:cs typeface="Calibri"/>
              </a:rPr>
              <a:t>vaccine </a:t>
            </a:r>
            <a:endParaRPr lang="en-US" sz="990" baseline="30000" dirty="0">
              <a:solidFill>
                <a:srgbClr val="5F5F5F"/>
              </a:solidFill>
              <a:latin typeface="Franklin Gothic Book" panose="020B0503020102020204" pitchFamily="34" charset="0"/>
              <a:cs typeface="Calibri" panose="020F0502020204030204" pitchFamily="34" charset="0"/>
            </a:endParaRPr>
          </a:p>
        </p:txBody>
      </p:sp>
      <p:sp>
        <p:nvSpPr>
          <p:cNvPr id="46" name="Arrow: Right 45">
            <a:extLst>
              <a:ext uri="{FF2B5EF4-FFF2-40B4-BE49-F238E27FC236}">
                <a16:creationId xmlns:a16="http://schemas.microsoft.com/office/drawing/2014/main" id="{C31F4A08-FEC6-16F3-DC2C-47F52C69BB89}"/>
              </a:ext>
            </a:extLst>
          </p:cNvPr>
          <p:cNvSpPr/>
          <p:nvPr/>
        </p:nvSpPr>
        <p:spPr>
          <a:xfrm>
            <a:off x="3427980" y="3300134"/>
            <a:ext cx="811391" cy="400983"/>
          </a:xfrm>
          <a:prstGeom prst="rightArrow">
            <a:avLst>
              <a:gd name="adj1" fmla="val 50000"/>
              <a:gd name="adj2" fmla="val 33052"/>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90">
                <a:solidFill>
                  <a:srgbClr val="5F5F5F"/>
                </a:solidFill>
                <a:latin typeface="Franklin Gothic Book" panose="020B0503020102020204" pitchFamily="34" charset="0"/>
                <a:cs typeface="Calibri" panose="020F0502020204030204" pitchFamily="34" charset="0"/>
              </a:rPr>
              <a:t>Yes</a:t>
            </a:r>
          </a:p>
        </p:txBody>
      </p:sp>
      <p:sp>
        <p:nvSpPr>
          <p:cNvPr id="29" name="Flowchart: Process 28">
            <a:extLst>
              <a:ext uri="{FF2B5EF4-FFF2-40B4-BE49-F238E27FC236}">
                <a16:creationId xmlns:a16="http://schemas.microsoft.com/office/drawing/2014/main" id="{84B58FB6-EA91-CBE6-C524-88F0034C2060}"/>
              </a:ext>
            </a:extLst>
          </p:cNvPr>
          <p:cNvSpPr/>
          <p:nvPr/>
        </p:nvSpPr>
        <p:spPr>
          <a:xfrm>
            <a:off x="4303289" y="2814281"/>
            <a:ext cx="759635" cy="1413999"/>
          </a:xfrm>
          <a:prstGeom prst="flowChartProcess">
            <a:avLst/>
          </a:prstGeom>
          <a:noFill/>
          <a:ln>
            <a:solidFill>
              <a:schemeClr val="accent4"/>
            </a:solidFill>
            <a:extLst>
              <a:ext uri="{C807C97D-BFC1-408E-A445-0C87EB9F89A2}">
                <ask:lineSketchStyleProps xmlns:ask="http://schemas.microsoft.com/office/drawing/2018/sketchyshapes" sd="3698488026">
                  <a:custGeom>
                    <a:avLst/>
                    <a:gdLst>
                      <a:gd name="connsiteX0" fmla="*/ 0 w 1325880"/>
                      <a:gd name="connsiteY0" fmla="*/ 0 h 457200"/>
                      <a:gd name="connsiteX1" fmla="*/ 636422 w 1325880"/>
                      <a:gd name="connsiteY1" fmla="*/ 0 h 457200"/>
                      <a:gd name="connsiteX2" fmla="*/ 1325880 w 1325880"/>
                      <a:gd name="connsiteY2" fmla="*/ 0 h 457200"/>
                      <a:gd name="connsiteX3" fmla="*/ 1325880 w 1325880"/>
                      <a:gd name="connsiteY3" fmla="*/ 457200 h 457200"/>
                      <a:gd name="connsiteX4" fmla="*/ 649681 w 1325880"/>
                      <a:gd name="connsiteY4" fmla="*/ 457200 h 457200"/>
                      <a:gd name="connsiteX5" fmla="*/ 0 w 1325880"/>
                      <a:gd name="connsiteY5" fmla="*/ 457200 h 457200"/>
                      <a:gd name="connsiteX6" fmla="*/ 0 w 1325880"/>
                      <a:gd name="connsiteY6"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5880" h="457200" fill="none" extrusionOk="0">
                        <a:moveTo>
                          <a:pt x="0" y="0"/>
                        </a:moveTo>
                        <a:cubicBezTo>
                          <a:pt x="181503" y="-3289"/>
                          <a:pt x="433487" y="12215"/>
                          <a:pt x="636422" y="0"/>
                        </a:cubicBezTo>
                        <a:cubicBezTo>
                          <a:pt x="839357" y="-12215"/>
                          <a:pt x="1125927" y="19663"/>
                          <a:pt x="1325880" y="0"/>
                        </a:cubicBezTo>
                        <a:cubicBezTo>
                          <a:pt x="1340450" y="147393"/>
                          <a:pt x="1317385" y="346988"/>
                          <a:pt x="1325880" y="457200"/>
                        </a:cubicBezTo>
                        <a:cubicBezTo>
                          <a:pt x="1126826" y="458206"/>
                          <a:pt x="870486" y="484222"/>
                          <a:pt x="649681" y="457200"/>
                        </a:cubicBezTo>
                        <a:cubicBezTo>
                          <a:pt x="428876" y="430178"/>
                          <a:pt x="272741" y="460582"/>
                          <a:pt x="0" y="457200"/>
                        </a:cubicBezTo>
                        <a:cubicBezTo>
                          <a:pt x="-8096" y="271467"/>
                          <a:pt x="21123" y="159434"/>
                          <a:pt x="0" y="0"/>
                        </a:cubicBezTo>
                        <a:close/>
                      </a:path>
                      <a:path w="1325880" h="457200" stroke="0" extrusionOk="0">
                        <a:moveTo>
                          <a:pt x="0" y="0"/>
                        </a:moveTo>
                        <a:cubicBezTo>
                          <a:pt x="211995" y="15282"/>
                          <a:pt x="334130" y="9210"/>
                          <a:pt x="636422" y="0"/>
                        </a:cubicBezTo>
                        <a:cubicBezTo>
                          <a:pt x="938714" y="-9210"/>
                          <a:pt x="1124390" y="34408"/>
                          <a:pt x="1325880" y="0"/>
                        </a:cubicBezTo>
                        <a:cubicBezTo>
                          <a:pt x="1319176" y="117895"/>
                          <a:pt x="1340920" y="269025"/>
                          <a:pt x="1325880" y="457200"/>
                        </a:cubicBezTo>
                        <a:cubicBezTo>
                          <a:pt x="998949" y="490563"/>
                          <a:pt x="867473" y="480874"/>
                          <a:pt x="636422" y="457200"/>
                        </a:cubicBezTo>
                        <a:cubicBezTo>
                          <a:pt x="405371" y="433526"/>
                          <a:pt x="158350" y="456692"/>
                          <a:pt x="0" y="457200"/>
                        </a:cubicBezTo>
                        <a:cubicBezTo>
                          <a:pt x="-10807" y="280659"/>
                          <a:pt x="17353" y="220700"/>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90" dirty="0">
                <a:solidFill>
                  <a:srgbClr val="5F5F5F"/>
                </a:solidFill>
                <a:latin typeface="Franklin Gothic Book" panose="020B0503020102020204" pitchFamily="34" charset="0"/>
                <a:cs typeface="Calibri" panose="020F0502020204030204" pitchFamily="34" charset="0"/>
              </a:rPr>
              <a:t>Previously screened for HBV infection?</a:t>
            </a:r>
          </a:p>
        </p:txBody>
      </p:sp>
      <p:sp>
        <p:nvSpPr>
          <p:cNvPr id="31" name="Arrow: Right 30">
            <a:extLst>
              <a:ext uri="{FF2B5EF4-FFF2-40B4-BE49-F238E27FC236}">
                <a16:creationId xmlns:a16="http://schemas.microsoft.com/office/drawing/2014/main" id="{9818B6F0-84E8-B6AD-E9EE-A916F712E2E0}"/>
              </a:ext>
            </a:extLst>
          </p:cNvPr>
          <p:cNvSpPr/>
          <p:nvPr/>
        </p:nvSpPr>
        <p:spPr>
          <a:xfrm>
            <a:off x="5172490" y="2709716"/>
            <a:ext cx="2481570" cy="400983"/>
          </a:xfrm>
          <a:prstGeom prst="rightArrow">
            <a:avLst>
              <a:gd name="adj1" fmla="val 50000"/>
              <a:gd name="adj2" fmla="val 33052"/>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90">
                <a:solidFill>
                  <a:srgbClr val="5F5F5F"/>
                </a:solidFill>
                <a:latin typeface="Franklin Gothic Book" panose="020B0503020102020204" pitchFamily="34" charset="0"/>
                <a:cs typeface="Calibri" panose="020F0502020204030204" pitchFamily="34" charset="0"/>
              </a:rPr>
              <a:t>No/Unknown</a:t>
            </a:r>
          </a:p>
        </p:txBody>
      </p:sp>
      <p:sp>
        <p:nvSpPr>
          <p:cNvPr id="39" name="Flowchart: Process 38">
            <a:extLst>
              <a:ext uri="{FF2B5EF4-FFF2-40B4-BE49-F238E27FC236}">
                <a16:creationId xmlns:a16="http://schemas.microsoft.com/office/drawing/2014/main" id="{19ACDF8F-CD5C-BC3C-0B38-AD290FDD4B33}"/>
              </a:ext>
            </a:extLst>
          </p:cNvPr>
          <p:cNvSpPr/>
          <p:nvPr/>
        </p:nvSpPr>
        <p:spPr>
          <a:xfrm>
            <a:off x="7895885" y="2663408"/>
            <a:ext cx="1214514" cy="388945"/>
          </a:xfrm>
          <a:prstGeom prst="flowChartProcess">
            <a:avLst/>
          </a:prstGeom>
          <a:noFill/>
          <a:ln>
            <a:solidFill>
              <a:schemeClr val="accent4"/>
            </a:solidFill>
            <a:extLst>
              <a:ext uri="{C807C97D-BFC1-408E-A445-0C87EB9F89A2}">
                <ask:lineSketchStyleProps xmlns:ask="http://schemas.microsoft.com/office/drawing/2018/sketchyshapes" sd="698404503">
                  <a:custGeom>
                    <a:avLst/>
                    <a:gdLst>
                      <a:gd name="connsiteX0" fmla="*/ 0 w 1325880"/>
                      <a:gd name="connsiteY0" fmla="*/ 0 h 457200"/>
                      <a:gd name="connsiteX1" fmla="*/ 623164 w 1325880"/>
                      <a:gd name="connsiteY1" fmla="*/ 0 h 457200"/>
                      <a:gd name="connsiteX2" fmla="*/ 1325880 w 1325880"/>
                      <a:gd name="connsiteY2" fmla="*/ 0 h 457200"/>
                      <a:gd name="connsiteX3" fmla="*/ 1325880 w 1325880"/>
                      <a:gd name="connsiteY3" fmla="*/ 457200 h 457200"/>
                      <a:gd name="connsiteX4" fmla="*/ 702716 w 1325880"/>
                      <a:gd name="connsiteY4" fmla="*/ 457200 h 457200"/>
                      <a:gd name="connsiteX5" fmla="*/ 0 w 1325880"/>
                      <a:gd name="connsiteY5" fmla="*/ 457200 h 457200"/>
                      <a:gd name="connsiteX6" fmla="*/ 0 w 1325880"/>
                      <a:gd name="connsiteY6"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5880" h="457200" fill="none" extrusionOk="0">
                        <a:moveTo>
                          <a:pt x="0" y="0"/>
                        </a:moveTo>
                        <a:cubicBezTo>
                          <a:pt x="194395" y="-6116"/>
                          <a:pt x="416845" y="-8050"/>
                          <a:pt x="623164" y="0"/>
                        </a:cubicBezTo>
                        <a:cubicBezTo>
                          <a:pt x="829483" y="8050"/>
                          <a:pt x="1008077" y="-19875"/>
                          <a:pt x="1325880" y="0"/>
                        </a:cubicBezTo>
                        <a:cubicBezTo>
                          <a:pt x="1317558" y="109832"/>
                          <a:pt x="1317915" y="359219"/>
                          <a:pt x="1325880" y="457200"/>
                        </a:cubicBezTo>
                        <a:cubicBezTo>
                          <a:pt x="1172741" y="461460"/>
                          <a:pt x="878740" y="464437"/>
                          <a:pt x="702716" y="457200"/>
                        </a:cubicBezTo>
                        <a:cubicBezTo>
                          <a:pt x="526692" y="449963"/>
                          <a:pt x="205441" y="446342"/>
                          <a:pt x="0" y="457200"/>
                        </a:cubicBezTo>
                        <a:cubicBezTo>
                          <a:pt x="20963" y="356712"/>
                          <a:pt x="-15339" y="127309"/>
                          <a:pt x="0" y="0"/>
                        </a:cubicBezTo>
                        <a:close/>
                      </a:path>
                      <a:path w="1325880" h="457200" stroke="0" extrusionOk="0">
                        <a:moveTo>
                          <a:pt x="0" y="0"/>
                        </a:moveTo>
                        <a:cubicBezTo>
                          <a:pt x="288424" y="10609"/>
                          <a:pt x="427049" y="-6729"/>
                          <a:pt x="623164" y="0"/>
                        </a:cubicBezTo>
                        <a:cubicBezTo>
                          <a:pt x="819279" y="6729"/>
                          <a:pt x="1022173" y="-266"/>
                          <a:pt x="1325880" y="0"/>
                        </a:cubicBezTo>
                        <a:cubicBezTo>
                          <a:pt x="1314704" y="217760"/>
                          <a:pt x="1303671" y="296629"/>
                          <a:pt x="1325880" y="457200"/>
                        </a:cubicBezTo>
                        <a:cubicBezTo>
                          <a:pt x="1182631" y="454936"/>
                          <a:pt x="972625" y="487903"/>
                          <a:pt x="662940" y="457200"/>
                        </a:cubicBezTo>
                        <a:cubicBezTo>
                          <a:pt x="353255" y="426497"/>
                          <a:pt x="325138" y="464242"/>
                          <a:pt x="0" y="457200"/>
                        </a:cubicBezTo>
                        <a:cubicBezTo>
                          <a:pt x="2610" y="358243"/>
                          <a:pt x="-6347" y="160816"/>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90">
                <a:solidFill>
                  <a:srgbClr val="5F5F5F"/>
                </a:solidFill>
                <a:latin typeface="Franklin Gothic Book" panose="020B0503020102020204" pitchFamily="34" charset="0"/>
                <a:cs typeface="Calibri" panose="020F0502020204030204" pitchFamily="34" charset="0"/>
              </a:rPr>
              <a:t>Offer screening</a:t>
            </a:r>
          </a:p>
        </p:txBody>
      </p:sp>
      <p:sp>
        <p:nvSpPr>
          <p:cNvPr id="42" name="Arrow: Right 41">
            <a:extLst>
              <a:ext uri="{FF2B5EF4-FFF2-40B4-BE49-F238E27FC236}">
                <a16:creationId xmlns:a16="http://schemas.microsoft.com/office/drawing/2014/main" id="{9072A4F8-4569-4317-71B2-1FA95DE11ABE}"/>
              </a:ext>
            </a:extLst>
          </p:cNvPr>
          <p:cNvSpPr/>
          <p:nvPr/>
        </p:nvSpPr>
        <p:spPr>
          <a:xfrm>
            <a:off x="5146933" y="3618206"/>
            <a:ext cx="736763" cy="400983"/>
          </a:xfrm>
          <a:prstGeom prst="rightArrow">
            <a:avLst>
              <a:gd name="adj1" fmla="val 50000"/>
              <a:gd name="adj2" fmla="val 33052"/>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90">
                <a:solidFill>
                  <a:srgbClr val="5F5F5F"/>
                </a:solidFill>
                <a:latin typeface="Franklin Gothic Book" panose="020B0503020102020204" pitchFamily="34" charset="0"/>
                <a:cs typeface="Calibri" panose="020F0502020204030204" pitchFamily="34" charset="0"/>
              </a:rPr>
              <a:t>Yes</a:t>
            </a:r>
          </a:p>
        </p:txBody>
      </p:sp>
      <p:sp>
        <p:nvSpPr>
          <p:cNvPr id="45" name="Flowchart: Process 44">
            <a:extLst>
              <a:ext uri="{FF2B5EF4-FFF2-40B4-BE49-F238E27FC236}">
                <a16:creationId xmlns:a16="http://schemas.microsoft.com/office/drawing/2014/main" id="{180D1379-47D2-D14D-A201-1950DB702179}"/>
              </a:ext>
            </a:extLst>
          </p:cNvPr>
          <p:cNvSpPr/>
          <p:nvPr/>
        </p:nvSpPr>
        <p:spPr>
          <a:xfrm>
            <a:off x="5920240" y="3192088"/>
            <a:ext cx="973171" cy="1489587"/>
          </a:xfrm>
          <a:prstGeom prst="flowChartProcess">
            <a:avLst/>
          </a:prstGeom>
          <a:noFill/>
          <a:ln>
            <a:solidFill>
              <a:schemeClr val="accent4"/>
            </a:solidFill>
            <a:extLst>
              <a:ext uri="{C807C97D-BFC1-408E-A445-0C87EB9F89A2}">
                <ask:lineSketchStyleProps xmlns:ask="http://schemas.microsoft.com/office/drawing/2018/sketchyshapes" sd="3698488026">
                  <a:custGeom>
                    <a:avLst/>
                    <a:gdLst>
                      <a:gd name="connsiteX0" fmla="*/ 0 w 1325880"/>
                      <a:gd name="connsiteY0" fmla="*/ 0 h 457200"/>
                      <a:gd name="connsiteX1" fmla="*/ 636422 w 1325880"/>
                      <a:gd name="connsiteY1" fmla="*/ 0 h 457200"/>
                      <a:gd name="connsiteX2" fmla="*/ 1325880 w 1325880"/>
                      <a:gd name="connsiteY2" fmla="*/ 0 h 457200"/>
                      <a:gd name="connsiteX3" fmla="*/ 1325880 w 1325880"/>
                      <a:gd name="connsiteY3" fmla="*/ 457200 h 457200"/>
                      <a:gd name="connsiteX4" fmla="*/ 649681 w 1325880"/>
                      <a:gd name="connsiteY4" fmla="*/ 457200 h 457200"/>
                      <a:gd name="connsiteX5" fmla="*/ 0 w 1325880"/>
                      <a:gd name="connsiteY5" fmla="*/ 457200 h 457200"/>
                      <a:gd name="connsiteX6" fmla="*/ 0 w 1325880"/>
                      <a:gd name="connsiteY6"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5880" h="457200" fill="none" extrusionOk="0">
                        <a:moveTo>
                          <a:pt x="0" y="0"/>
                        </a:moveTo>
                        <a:cubicBezTo>
                          <a:pt x="181503" y="-3289"/>
                          <a:pt x="433487" y="12215"/>
                          <a:pt x="636422" y="0"/>
                        </a:cubicBezTo>
                        <a:cubicBezTo>
                          <a:pt x="839357" y="-12215"/>
                          <a:pt x="1125927" y="19663"/>
                          <a:pt x="1325880" y="0"/>
                        </a:cubicBezTo>
                        <a:cubicBezTo>
                          <a:pt x="1340450" y="147393"/>
                          <a:pt x="1317385" y="346988"/>
                          <a:pt x="1325880" y="457200"/>
                        </a:cubicBezTo>
                        <a:cubicBezTo>
                          <a:pt x="1126826" y="458206"/>
                          <a:pt x="870486" y="484222"/>
                          <a:pt x="649681" y="457200"/>
                        </a:cubicBezTo>
                        <a:cubicBezTo>
                          <a:pt x="428876" y="430178"/>
                          <a:pt x="272741" y="460582"/>
                          <a:pt x="0" y="457200"/>
                        </a:cubicBezTo>
                        <a:cubicBezTo>
                          <a:pt x="-8096" y="271467"/>
                          <a:pt x="21123" y="159434"/>
                          <a:pt x="0" y="0"/>
                        </a:cubicBezTo>
                        <a:close/>
                      </a:path>
                      <a:path w="1325880" h="457200" stroke="0" extrusionOk="0">
                        <a:moveTo>
                          <a:pt x="0" y="0"/>
                        </a:moveTo>
                        <a:cubicBezTo>
                          <a:pt x="211995" y="15282"/>
                          <a:pt x="334130" y="9210"/>
                          <a:pt x="636422" y="0"/>
                        </a:cubicBezTo>
                        <a:cubicBezTo>
                          <a:pt x="938714" y="-9210"/>
                          <a:pt x="1124390" y="34408"/>
                          <a:pt x="1325880" y="0"/>
                        </a:cubicBezTo>
                        <a:cubicBezTo>
                          <a:pt x="1319176" y="117895"/>
                          <a:pt x="1340920" y="269025"/>
                          <a:pt x="1325880" y="457200"/>
                        </a:cubicBezTo>
                        <a:cubicBezTo>
                          <a:pt x="998949" y="490563"/>
                          <a:pt x="867473" y="480874"/>
                          <a:pt x="636422" y="457200"/>
                        </a:cubicBezTo>
                        <a:cubicBezTo>
                          <a:pt x="405371" y="433526"/>
                          <a:pt x="158350" y="456692"/>
                          <a:pt x="0" y="457200"/>
                        </a:cubicBezTo>
                        <a:cubicBezTo>
                          <a:pt x="-10807" y="280659"/>
                          <a:pt x="17353" y="220700"/>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spcBef>
                <a:spcPct val="30000"/>
              </a:spcBef>
              <a:defRPr/>
            </a:pPr>
            <a:r>
              <a:rPr lang="en-US" sz="990">
                <a:solidFill>
                  <a:srgbClr val="5F5F5F"/>
                </a:solidFill>
                <a:latin typeface="Franklin Gothic Book" panose="020B0503020102020204" pitchFamily="34" charset="0"/>
                <a:cs typeface="Calibri" panose="020F0502020204030204" pitchFamily="34" charset="0"/>
              </a:rPr>
              <a:t>Had an activity, exposure, or condition associated with increased risk since the last screening?</a:t>
            </a:r>
            <a:r>
              <a:rPr lang="en-US" sz="990">
                <a:solidFill>
                  <a:srgbClr val="5F5F5F"/>
                </a:solidFill>
                <a:latin typeface="Franklin Gothic Book" panose="020B0503020102020204" pitchFamily="34" charset="0"/>
              </a:rPr>
              <a:t> </a:t>
            </a:r>
            <a:endParaRPr lang="en-US" sz="990" baseline="30000">
              <a:solidFill>
                <a:srgbClr val="5F5F5F"/>
              </a:solidFill>
              <a:latin typeface="Franklin Gothic Book" panose="020B0503020102020204" pitchFamily="34" charset="0"/>
              <a:cs typeface="Calibri" panose="020F0502020204030204" pitchFamily="34" charset="0"/>
            </a:endParaRPr>
          </a:p>
        </p:txBody>
      </p:sp>
      <p:sp>
        <p:nvSpPr>
          <p:cNvPr id="44" name="Arrow: Right 43">
            <a:extLst>
              <a:ext uri="{FF2B5EF4-FFF2-40B4-BE49-F238E27FC236}">
                <a16:creationId xmlns:a16="http://schemas.microsoft.com/office/drawing/2014/main" id="{FE24FE7B-C749-2C49-792F-7991AA20C3A7}"/>
              </a:ext>
            </a:extLst>
          </p:cNvPr>
          <p:cNvSpPr/>
          <p:nvPr/>
        </p:nvSpPr>
        <p:spPr>
          <a:xfrm>
            <a:off x="7018158" y="3300134"/>
            <a:ext cx="651084" cy="400983"/>
          </a:xfrm>
          <a:prstGeom prst="rightArrow">
            <a:avLst>
              <a:gd name="adj1" fmla="val 50000"/>
              <a:gd name="adj2" fmla="val 33052"/>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90">
                <a:solidFill>
                  <a:srgbClr val="5F5F5F"/>
                </a:solidFill>
                <a:latin typeface="Franklin Gothic Book" panose="020B0503020102020204" pitchFamily="34" charset="0"/>
                <a:cs typeface="Calibri" panose="020F0502020204030204" pitchFamily="34" charset="0"/>
              </a:rPr>
              <a:t>No</a:t>
            </a:r>
          </a:p>
        </p:txBody>
      </p:sp>
      <p:sp>
        <p:nvSpPr>
          <p:cNvPr id="41" name="Flowchart: Process 40">
            <a:extLst>
              <a:ext uri="{FF2B5EF4-FFF2-40B4-BE49-F238E27FC236}">
                <a16:creationId xmlns:a16="http://schemas.microsoft.com/office/drawing/2014/main" id="{2E56654A-0D1B-7C53-3891-76FFFFD3CF2D}"/>
              </a:ext>
            </a:extLst>
          </p:cNvPr>
          <p:cNvSpPr/>
          <p:nvPr/>
        </p:nvSpPr>
        <p:spPr>
          <a:xfrm>
            <a:off x="7928336" y="3298008"/>
            <a:ext cx="1182063" cy="299254"/>
          </a:xfrm>
          <a:prstGeom prst="flowChartProcess">
            <a:avLst/>
          </a:prstGeom>
          <a:noFill/>
          <a:ln>
            <a:solidFill>
              <a:schemeClr val="accent4"/>
            </a:solidFill>
            <a:extLst>
              <a:ext uri="{C807C97D-BFC1-408E-A445-0C87EB9F89A2}">
                <ask:lineSketchStyleProps xmlns:ask="http://schemas.microsoft.com/office/drawing/2018/sketchyshapes" sd="698404503">
                  <a:custGeom>
                    <a:avLst/>
                    <a:gdLst>
                      <a:gd name="connsiteX0" fmla="*/ 0 w 1325880"/>
                      <a:gd name="connsiteY0" fmla="*/ 0 h 457200"/>
                      <a:gd name="connsiteX1" fmla="*/ 623164 w 1325880"/>
                      <a:gd name="connsiteY1" fmla="*/ 0 h 457200"/>
                      <a:gd name="connsiteX2" fmla="*/ 1325880 w 1325880"/>
                      <a:gd name="connsiteY2" fmla="*/ 0 h 457200"/>
                      <a:gd name="connsiteX3" fmla="*/ 1325880 w 1325880"/>
                      <a:gd name="connsiteY3" fmla="*/ 457200 h 457200"/>
                      <a:gd name="connsiteX4" fmla="*/ 702716 w 1325880"/>
                      <a:gd name="connsiteY4" fmla="*/ 457200 h 457200"/>
                      <a:gd name="connsiteX5" fmla="*/ 0 w 1325880"/>
                      <a:gd name="connsiteY5" fmla="*/ 457200 h 457200"/>
                      <a:gd name="connsiteX6" fmla="*/ 0 w 1325880"/>
                      <a:gd name="connsiteY6"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5880" h="457200" fill="none" extrusionOk="0">
                        <a:moveTo>
                          <a:pt x="0" y="0"/>
                        </a:moveTo>
                        <a:cubicBezTo>
                          <a:pt x="194395" y="-6116"/>
                          <a:pt x="416845" y="-8050"/>
                          <a:pt x="623164" y="0"/>
                        </a:cubicBezTo>
                        <a:cubicBezTo>
                          <a:pt x="829483" y="8050"/>
                          <a:pt x="1008077" y="-19875"/>
                          <a:pt x="1325880" y="0"/>
                        </a:cubicBezTo>
                        <a:cubicBezTo>
                          <a:pt x="1317558" y="109832"/>
                          <a:pt x="1317915" y="359219"/>
                          <a:pt x="1325880" y="457200"/>
                        </a:cubicBezTo>
                        <a:cubicBezTo>
                          <a:pt x="1172741" y="461460"/>
                          <a:pt x="878740" y="464437"/>
                          <a:pt x="702716" y="457200"/>
                        </a:cubicBezTo>
                        <a:cubicBezTo>
                          <a:pt x="526692" y="449963"/>
                          <a:pt x="205441" y="446342"/>
                          <a:pt x="0" y="457200"/>
                        </a:cubicBezTo>
                        <a:cubicBezTo>
                          <a:pt x="20963" y="356712"/>
                          <a:pt x="-15339" y="127309"/>
                          <a:pt x="0" y="0"/>
                        </a:cubicBezTo>
                        <a:close/>
                      </a:path>
                      <a:path w="1325880" h="457200" stroke="0" extrusionOk="0">
                        <a:moveTo>
                          <a:pt x="0" y="0"/>
                        </a:moveTo>
                        <a:cubicBezTo>
                          <a:pt x="288424" y="10609"/>
                          <a:pt x="427049" y="-6729"/>
                          <a:pt x="623164" y="0"/>
                        </a:cubicBezTo>
                        <a:cubicBezTo>
                          <a:pt x="819279" y="6729"/>
                          <a:pt x="1022173" y="-266"/>
                          <a:pt x="1325880" y="0"/>
                        </a:cubicBezTo>
                        <a:cubicBezTo>
                          <a:pt x="1314704" y="217760"/>
                          <a:pt x="1303671" y="296629"/>
                          <a:pt x="1325880" y="457200"/>
                        </a:cubicBezTo>
                        <a:cubicBezTo>
                          <a:pt x="1182631" y="454936"/>
                          <a:pt x="972625" y="487903"/>
                          <a:pt x="662940" y="457200"/>
                        </a:cubicBezTo>
                        <a:cubicBezTo>
                          <a:pt x="353255" y="426497"/>
                          <a:pt x="325138" y="464242"/>
                          <a:pt x="0" y="457200"/>
                        </a:cubicBezTo>
                        <a:cubicBezTo>
                          <a:pt x="2610" y="358243"/>
                          <a:pt x="-6347" y="160816"/>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90">
                <a:solidFill>
                  <a:srgbClr val="5F5F5F"/>
                </a:solidFill>
                <a:latin typeface="Franklin Gothic Book" panose="020B0503020102020204" pitchFamily="34" charset="0"/>
                <a:cs typeface="Calibri" panose="020F0502020204030204" pitchFamily="34" charset="0"/>
              </a:rPr>
              <a:t>No action</a:t>
            </a:r>
          </a:p>
        </p:txBody>
      </p:sp>
      <p:sp>
        <p:nvSpPr>
          <p:cNvPr id="43" name="Arrow: Right 42">
            <a:extLst>
              <a:ext uri="{FF2B5EF4-FFF2-40B4-BE49-F238E27FC236}">
                <a16:creationId xmlns:a16="http://schemas.microsoft.com/office/drawing/2014/main" id="{FA749A02-D6E6-05AB-A6AA-C59A6A492832}"/>
              </a:ext>
            </a:extLst>
          </p:cNvPr>
          <p:cNvSpPr/>
          <p:nvPr/>
        </p:nvSpPr>
        <p:spPr>
          <a:xfrm>
            <a:off x="7002976" y="3923121"/>
            <a:ext cx="651084" cy="400983"/>
          </a:xfrm>
          <a:prstGeom prst="rightArrow">
            <a:avLst>
              <a:gd name="adj1" fmla="val 50000"/>
              <a:gd name="adj2" fmla="val 33052"/>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90">
                <a:solidFill>
                  <a:srgbClr val="5F5F5F"/>
                </a:solidFill>
                <a:latin typeface="Franklin Gothic Book" panose="020B0503020102020204" pitchFamily="34" charset="0"/>
                <a:cs typeface="Calibri" panose="020F0502020204030204" pitchFamily="34" charset="0"/>
              </a:rPr>
              <a:t>Yes</a:t>
            </a:r>
          </a:p>
        </p:txBody>
      </p:sp>
      <p:sp>
        <p:nvSpPr>
          <p:cNvPr id="2" name="Flowchart: Process 1">
            <a:extLst>
              <a:ext uri="{FF2B5EF4-FFF2-40B4-BE49-F238E27FC236}">
                <a16:creationId xmlns:a16="http://schemas.microsoft.com/office/drawing/2014/main" id="{8098668E-33B4-72E0-BB2C-9DDB51415650}"/>
              </a:ext>
            </a:extLst>
          </p:cNvPr>
          <p:cNvSpPr/>
          <p:nvPr/>
        </p:nvSpPr>
        <p:spPr>
          <a:xfrm>
            <a:off x="7928336" y="3708212"/>
            <a:ext cx="1182063" cy="1061954"/>
          </a:xfrm>
          <a:prstGeom prst="flowChartProcess">
            <a:avLst/>
          </a:prstGeom>
          <a:noFill/>
          <a:ln>
            <a:solidFill>
              <a:schemeClr val="accent4"/>
            </a:solidFill>
            <a:extLst>
              <a:ext uri="{C807C97D-BFC1-408E-A445-0C87EB9F89A2}">
                <ask:lineSketchStyleProps xmlns:ask="http://schemas.microsoft.com/office/drawing/2018/sketchyshapes" sd="3507000093">
                  <a:custGeom>
                    <a:avLst/>
                    <a:gdLst>
                      <a:gd name="connsiteX0" fmla="*/ 0 w 1325880"/>
                      <a:gd name="connsiteY0" fmla="*/ 0 h 457200"/>
                      <a:gd name="connsiteX1" fmla="*/ 689458 w 1325880"/>
                      <a:gd name="connsiteY1" fmla="*/ 0 h 457200"/>
                      <a:gd name="connsiteX2" fmla="*/ 1325880 w 1325880"/>
                      <a:gd name="connsiteY2" fmla="*/ 0 h 457200"/>
                      <a:gd name="connsiteX3" fmla="*/ 1325880 w 1325880"/>
                      <a:gd name="connsiteY3" fmla="*/ 457200 h 457200"/>
                      <a:gd name="connsiteX4" fmla="*/ 702716 w 1325880"/>
                      <a:gd name="connsiteY4" fmla="*/ 457200 h 457200"/>
                      <a:gd name="connsiteX5" fmla="*/ 0 w 1325880"/>
                      <a:gd name="connsiteY5" fmla="*/ 457200 h 457200"/>
                      <a:gd name="connsiteX6" fmla="*/ 0 w 1325880"/>
                      <a:gd name="connsiteY6"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5880" h="457200" fill="none" extrusionOk="0">
                        <a:moveTo>
                          <a:pt x="0" y="0"/>
                        </a:moveTo>
                        <a:cubicBezTo>
                          <a:pt x="249129" y="-15971"/>
                          <a:pt x="529521" y="17914"/>
                          <a:pt x="689458" y="0"/>
                        </a:cubicBezTo>
                        <a:cubicBezTo>
                          <a:pt x="849395" y="-17914"/>
                          <a:pt x="1052575" y="-21260"/>
                          <a:pt x="1325880" y="0"/>
                        </a:cubicBezTo>
                        <a:cubicBezTo>
                          <a:pt x="1332425" y="148373"/>
                          <a:pt x="1309725" y="274179"/>
                          <a:pt x="1325880" y="457200"/>
                        </a:cubicBezTo>
                        <a:cubicBezTo>
                          <a:pt x="1140170" y="456426"/>
                          <a:pt x="901786" y="482886"/>
                          <a:pt x="702716" y="457200"/>
                        </a:cubicBezTo>
                        <a:cubicBezTo>
                          <a:pt x="503646" y="431514"/>
                          <a:pt x="289974" y="486994"/>
                          <a:pt x="0" y="457200"/>
                        </a:cubicBezTo>
                        <a:cubicBezTo>
                          <a:pt x="18807" y="314828"/>
                          <a:pt x="-17503" y="107335"/>
                          <a:pt x="0" y="0"/>
                        </a:cubicBezTo>
                        <a:close/>
                      </a:path>
                      <a:path w="1325880" h="457200" stroke="0" extrusionOk="0">
                        <a:moveTo>
                          <a:pt x="0" y="0"/>
                        </a:moveTo>
                        <a:cubicBezTo>
                          <a:pt x="135466" y="-17582"/>
                          <a:pt x="485038" y="5579"/>
                          <a:pt x="623164" y="0"/>
                        </a:cubicBezTo>
                        <a:cubicBezTo>
                          <a:pt x="761290" y="-5579"/>
                          <a:pt x="1015488" y="25314"/>
                          <a:pt x="1325880" y="0"/>
                        </a:cubicBezTo>
                        <a:cubicBezTo>
                          <a:pt x="1307730" y="163980"/>
                          <a:pt x="1336391" y="291202"/>
                          <a:pt x="1325880" y="457200"/>
                        </a:cubicBezTo>
                        <a:cubicBezTo>
                          <a:pt x="1154074" y="437358"/>
                          <a:pt x="847866" y="471664"/>
                          <a:pt x="636422" y="457200"/>
                        </a:cubicBezTo>
                        <a:cubicBezTo>
                          <a:pt x="424978" y="442736"/>
                          <a:pt x="279890" y="454165"/>
                          <a:pt x="0" y="457200"/>
                        </a:cubicBezTo>
                        <a:cubicBezTo>
                          <a:pt x="-3130" y="348260"/>
                          <a:pt x="-8568" y="140642"/>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90">
                <a:solidFill>
                  <a:srgbClr val="5F5F5F"/>
                </a:solidFill>
                <a:latin typeface="Franklin Gothic Book" panose="020B0503020102020204" pitchFamily="34" charset="0"/>
                <a:cs typeface="Calibri" panose="020F0502020204030204" pitchFamily="34" charset="0"/>
              </a:rPr>
              <a:t>Offer testing </a:t>
            </a:r>
            <a:r>
              <a:rPr lang="en-US" sz="990" u="sng">
                <a:solidFill>
                  <a:srgbClr val="5F5F5F"/>
                </a:solidFill>
                <a:latin typeface="Franklin Gothic Book" panose="020B0503020102020204" pitchFamily="34" charset="0"/>
                <a:cs typeface="Calibri" panose="020F0502020204030204" pitchFamily="34" charset="0"/>
              </a:rPr>
              <a:t>if</a:t>
            </a:r>
            <a:r>
              <a:rPr lang="en-US" sz="990">
                <a:solidFill>
                  <a:srgbClr val="5F5F5F"/>
                </a:solidFill>
                <a:latin typeface="Franklin Gothic Book" panose="020B0503020102020204" pitchFamily="34" charset="0"/>
                <a:cs typeface="Calibri" panose="020F0502020204030204" pitchFamily="34" charset="0"/>
              </a:rPr>
              <a:t> the exposure occurred before vaccination (while susceptible) </a:t>
            </a:r>
            <a:r>
              <a:rPr lang="en-US" sz="990" u="sng">
                <a:solidFill>
                  <a:srgbClr val="5F5F5F"/>
                </a:solidFill>
                <a:latin typeface="Franklin Gothic Book" panose="020B0503020102020204" pitchFamily="34" charset="0"/>
                <a:cs typeface="Calibri" panose="020F0502020204030204" pitchFamily="34" charset="0"/>
              </a:rPr>
              <a:t>and</a:t>
            </a:r>
            <a:r>
              <a:rPr lang="en-US" sz="990">
                <a:solidFill>
                  <a:srgbClr val="5F5F5F"/>
                </a:solidFill>
                <a:latin typeface="Franklin Gothic Book" panose="020B0503020102020204" pitchFamily="34" charset="0"/>
                <a:cs typeface="Calibri" panose="020F0502020204030204" pitchFamily="34" charset="0"/>
              </a:rPr>
              <a:t> after the previous HBV test(s) </a:t>
            </a:r>
          </a:p>
        </p:txBody>
      </p:sp>
    </p:spTree>
    <p:extLst>
      <p:ext uri="{BB962C8B-B14F-4D97-AF65-F5344CB8AC3E}">
        <p14:creationId xmlns:p14="http://schemas.microsoft.com/office/powerpoint/2010/main" val="22714829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6">
            <a:extLst>
              <a:ext uri="{FF2B5EF4-FFF2-40B4-BE49-F238E27FC236}">
                <a16:creationId xmlns:a16="http://schemas.microsoft.com/office/drawing/2014/main" id="{483BE303-0728-C3FA-314C-BB2F11469BFD}"/>
              </a:ext>
            </a:extLst>
          </p:cNvPr>
          <p:cNvSpPr>
            <a:spLocks noGrp="1"/>
          </p:cNvSpPr>
          <p:nvPr>
            <p:ph type="title"/>
          </p:nvPr>
        </p:nvSpPr>
        <p:spPr>
          <a:xfrm>
            <a:off x="2478927" y="5994"/>
            <a:ext cx="6665072" cy="857250"/>
          </a:xfrm>
        </p:spPr>
        <p:txBody>
          <a:bodyPr/>
          <a:lstStyle/>
          <a:p>
            <a:r>
              <a:rPr lang="en-US" dirty="0"/>
              <a:t>Visit 1 </a:t>
            </a:r>
          </a:p>
        </p:txBody>
      </p:sp>
      <p:sp>
        <p:nvSpPr>
          <p:cNvPr id="9" name="Rectangle 8">
            <a:extLst>
              <a:ext uri="{FF2B5EF4-FFF2-40B4-BE49-F238E27FC236}">
                <a16:creationId xmlns:a16="http://schemas.microsoft.com/office/drawing/2014/main" id="{67669AEA-B90A-4AA7-E651-AD0C340EA6F3}"/>
              </a:ext>
              <a:ext uri="{C183D7F6-B498-43B3-948B-1728B52AA6E4}">
                <adec:decorative xmlns:adec="http://schemas.microsoft.com/office/drawing/2017/decorative" val="1"/>
              </a:ext>
            </a:extLst>
          </p:cNvPr>
          <p:cNvSpPr/>
          <p:nvPr/>
        </p:nvSpPr>
        <p:spPr>
          <a:xfrm>
            <a:off x="-1" y="0"/>
            <a:ext cx="2354783" cy="5058803"/>
          </a:xfrm>
          <a:prstGeom prst="rect">
            <a:avLst/>
          </a:prstGeom>
          <a:solidFill>
            <a:srgbClr val="F8A01B">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descr="Confused person with solid fill">
            <a:extLst>
              <a:ext uri="{FF2B5EF4-FFF2-40B4-BE49-F238E27FC236}">
                <a16:creationId xmlns:a16="http://schemas.microsoft.com/office/drawing/2014/main" id="{FB50E312-D10F-04B3-3A6D-C25F48683AD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62527" y="2733422"/>
            <a:ext cx="1675051" cy="1675051"/>
          </a:xfrm>
          <a:prstGeom prst="rect">
            <a:avLst/>
          </a:prstGeom>
        </p:spPr>
      </p:pic>
      <p:cxnSp>
        <p:nvCxnSpPr>
          <p:cNvPr id="6" name="Straight Connector 5">
            <a:extLst>
              <a:ext uri="{FF2B5EF4-FFF2-40B4-BE49-F238E27FC236}">
                <a16:creationId xmlns:a16="http://schemas.microsoft.com/office/drawing/2014/main" id="{04431A88-6883-1302-488C-FB1D8378550F}"/>
              </a:ext>
              <a:ext uri="{C183D7F6-B498-43B3-948B-1728B52AA6E4}">
                <adec:decorative xmlns:adec="http://schemas.microsoft.com/office/drawing/2017/decorative" val="1"/>
              </a:ext>
            </a:extLst>
          </p:cNvPr>
          <p:cNvCxnSpPr>
            <a:cxnSpLocks/>
          </p:cNvCxnSpPr>
          <p:nvPr/>
        </p:nvCxnSpPr>
        <p:spPr>
          <a:xfrm>
            <a:off x="425232" y="804810"/>
            <a:ext cx="0" cy="1766940"/>
          </a:xfrm>
          <a:prstGeom prst="line">
            <a:avLst/>
          </a:prstGeom>
          <a:ln w="38100" cap="rnd">
            <a:solidFill>
              <a:srgbClr val="007889"/>
            </a:solidFill>
            <a:headEnd type="ova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71A77882-AFB1-D76A-5DED-9145D4DC66D1}"/>
              </a:ext>
            </a:extLst>
          </p:cNvPr>
          <p:cNvSpPr txBox="1"/>
          <p:nvPr/>
        </p:nvSpPr>
        <p:spPr>
          <a:xfrm>
            <a:off x="558999" y="804810"/>
            <a:ext cx="1934221" cy="1877437"/>
          </a:xfrm>
          <a:prstGeom prst="rect">
            <a:avLst/>
          </a:prstGeom>
          <a:noFill/>
        </p:spPr>
        <p:txBody>
          <a:bodyPr wrap="square" rtlCol="0">
            <a:spAutoFit/>
          </a:bodyPr>
          <a:lstStyle/>
          <a:p>
            <a:r>
              <a:rPr lang="en-US" b="1">
                <a:solidFill>
                  <a:srgbClr val="007889"/>
                </a:solidFill>
                <a:latin typeface="Calibri" panose="020F0502020204030204" pitchFamily="34" charset="0"/>
              </a:rPr>
              <a:t>Charlie, 42yo</a:t>
            </a:r>
          </a:p>
          <a:p>
            <a:pPr marL="285750" indent="-285750">
              <a:buFont typeface="Arial" panose="020B0604020202020204" pitchFamily="34" charset="0"/>
              <a:buChar char="•"/>
            </a:pPr>
            <a:r>
              <a:rPr lang="en-US" sz="1400">
                <a:solidFill>
                  <a:srgbClr val="000000"/>
                </a:solidFill>
                <a:latin typeface="Calibri" panose="020F0502020204030204" pitchFamily="34" charset="0"/>
              </a:rPr>
              <a:t>History of IDU, doesn’t currently use drugs</a:t>
            </a:r>
          </a:p>
          <a:p>
            <a:pPr marL="285750" indent="-285750">
              <a:buFont typeface="Arial" panose="020B0604020202020204" pitchFamily="34" charset="0"/>
              <a:buChar char="•"/>
            </a:pPr>
            <a:r>
              <a:rPr lang="en-US" sz="1400">
                <a:solidFill>
                  <a:srgbClr val="000000"/>
                </a:solidFill>
                <a:latin typeface="Calibri" panose="020F0502020204030204" pitchFamily="34" charset="0"/>
              </a:rPr>
              <a:t>Doesn’t remember if vaccinated </a:t>
            </a:r>
          </a:p>
          <a:p>
            <a:pPr marL="285750" indent="-285750">
              <a:buFont typeface="Arial" panose="020B0604020202020204" pitchFamily="34" charset="0"/>
              <a:buChar char="•"/>
            </a:pPr>
            <a:r>
              <a:rPr lang="en-US" sz="1400">
                <a:solidFill>
                  <a:srgbClr val="000000"/>
                </a:solidFill>
                <a:latin typeface="Calibri" panose="020F0502020204030204" pitchFamily="34" charset="0"/>
              </a:rPr>
              <a:t>No evidence of prior screening</a:t>
            </a:r>
          </a:p>
        </p:txBody>
      </p:sp>
      <p:sp>
        <p:nvSpPr>
          <p:cNvPr id="8" name="Text Placeholder 7">
            <a:extLst>
              <a:ext uri="{FF2B5EF4-FFF2-40B4-BE49-F238E27FC236}">
                <a16:creationId xmlns:a16="http://schemas.microsoft.com/office/drawing/2014/main" id="{30EAD48B-D24D-FEEB-BDC5-1BE3B5BE1401}"/>
              </a:ext>
            </a:extLst>
          </p:cNvPr>
          <p:cNvSpPr>
            <a:spLocks noGrp="1"/>
          </p:cNvSpPr>
          <p:nvPr>
            <p:ph type="body" sz="quarter" idx="10"/>
          </p:nvPr>
        </p:nvSpPr>
        <p:spPr>
          <a:xfrm>
            <a:off x="3006336" y="1158875"/>
            <a:ext cx="5680463" cy="3341688"/>
          </a:xfrm>
        </p:spPr>
        <p:txBody>
          <a:bodyPr/>
          <a:lstStyle/>
          <a:p>
            <a:r>
              <a:rPr lang="en-US" dirty="0"/>
              <a:t>Draw blood for triple panel prior to vaccination </a:t>
            </a:r>
          </a:p>
          <a:p>
            <a:endParaRPr lang="en-US" dirty="0"/>
          </a:p>
          <a:p>
            <a:r>
              <a:rPr lang="en-US" dirty="0"/>
              <a:t>Charlie declined vaccination</a:t>
            </a:r>
          </a:p>
          <a:p>
            <a:pPr marL="0" indent="0">
              <a:buNone/>
            </a:pPr>
            <a:endParaRPr lang="en-US" dirty="0"/>
          </a:p>
        </p:txBody>
      </p:sp>
    </p:spTree>
    <p:extLst>
      <p:ext uri="{BB962C8B-B14F-4D97-AF65-F5344CB8AC3E}">
        <p14:creationId xmlns:p14="http://schemas.microsoft.com/office/powerpoint/2010/main" val="12836626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6">
            <a:extLst>
              <a:ext uri="{FF2B5EF4-FFF2-40B4-BE49-F238E27FC236}">
                <a16:creationId xmlns:a16="http://schemas.microsoft.com/office/drawing/2014/main" id="{483BE303-0728-C3FA-314C-BB2F11469BFD}"/>
              </a:ext>
            </a:extLst>
          </p:cNvPr>
          <p:cNvSpPr>
            <a:spLocks noGrp="1"/>
          </p:cNvSpPr>
          <p:nvPr>
            <p:ph type="title"/>
          </p:nvPr>
        </p:nvSpPr>
        <p:spPr>
          <a:xfrm>
            <a:off x="2478927" y="5994"/>
            <a:ext cx="6665072" cy="857250"/>
          </a:xfrm>
        </p:spPr>
        <p:txBody>
          <a:bodyPr/>
          <a:lstStyle/>
          <a:p>
            <a:r>
              <a:rPr lang="en-US" dirty="0"/>
              <a:t>Visit 1: summary</a:t>
            </a:r>
          </a:p>
        </p:txBody>
      </p:sp>
      <p:sp>
        <p:nvSpPr>
          <p:cNvPr id="9" name="Rectangle 8">
            <a:extLst>
              <a:ext uri="{FF2B5EF4-FFF2-40B4-BE49-F238E27FC236}">
                <a16:creationId xmlns:a16="http://schemas.microsoft.com/office/drawing/2014/main" id="{67669AEA-B90A-4AA7-E651-AD0C340EA6F3}"/>
              </a:ext>
              <a:ext uri="{C183D7F6-B498-43B3-948B-1728B52AA6E4}">
                <adec:decorative xmlns:adec="http://schemas.microsoft.com/office/drawing/2017/decorative" val="1"/>
              </a:ext>
            </a:extLst>
          </p:cNvPr>
          <p:cNvSpPr/>
          <p:nvPr/>
        </p:nvSpPr>
        <p:spPr>
          <a:xfrm>
            <a:off x="-1" y="0"/>
            <a:ext cx="2354783" cy="5058803"/>
          </a:xfrm>
          <a:prstGeom prst="rect">
            <a:avLst/>
          </a:prstGeom>
          <a:solidFill>
            <a:srgbClr val="F8A01B">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descr="Confused person with solid fill">
            <a:extLst>
              <a:ext uri="{FF2B5EF4-FFF2-40B4-BE49-F238E27FC236}">
                <a16:creationId xmlns:a16="http://schemas.microsoft.com/office/drawing/2014/main" id="{FB50E312-D10F-04B3-3A6D-C25F48683AD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62527" y="2733422"/>
            <a:ext cx="1675051" cy="1675051"/>
          </a:xfrm>
          <a:prstGeom prst="rect">
            <a:avLst/>
          </a:prstGeom>
        </p:spPr>
      </p:pic>
      <p:sp>
        <p:nvSpPr>
          <p:cNvPr id="5" name="TextBox 4">
            <a:extLst>
              <a:ext uri="{FF2B5EF4-FFF2-40B4-BE49-F238E27FC236}">
                <a16:creationId xmlns:a16="http://schemas.microsoft.com/office/drawing/2014/main" id="{71A77882-AFB1-D76A-5DED-9145D4DC66D1}"/>
              </a:ext>
            </a:extLst>
          </p:cNvPr>
          <p:cNvSpPr txBox="1"/>
          <p:nvPr/>
        </p:nvSpPr>
        <p:spPr>
          <a:xfrm>
            <a:off x="558999" y="804810"/>
            <a:ext cx="1934221" cy="1877437"/>
          </a:xfrm>
          <a:prstGeom prst="rect">
            <a:avLst/>
          </a:prstGeom>
          <a:noFill/>
        </p:spPr>
        <p:txBody>
          <a:bodyPr wrap="square" rtlCol="0">
            <a:spAutoFit/>
          </a:bodyPr>
          <a:lstStyle/>
          <a:p>
            <a:r>
              <a:rPr lang="en-US" b="1">
                <a:solidFill>
                  <a:srgbClr val="007889"/>
                </a:solidFill>
                <a:latin typeface="Calibri" panose="020F0502020204030204" pitchFamily="34" charset="0"/>
              </a:rPr>
              <a:t>Charlie, 42yo</a:t>
            </a:r>
          </a:p>
          <a:p>
            <a:pPr marL="285750" indent="-285750">
              <a:buFont typeface="Arial" panose="020B0604020202020204" pitchFamily="34" charset="0"/>
              <a:buChar char="•"/>
            </a:pPr>
            <a:r>
              <a:rPr lang="en-US" sz="1400">
                <a:solidFill>
                  <a:srgbClr val="000000"/>
                </a:solidFill>
                <a:latin typeface="Calibri" panose="020F0502020204030204" pitchFamily="34" charset="0"/>
              </a:rPr>
              <a:t>History of IDU, doesn’t currently use drugs</a:t>
            </a:r>
          </a:p>
          <a:p>
            <a:pPr marL="285750" indent="-285750">
              <a:buFont typeface="Arial" panose="020B0604020202020204" pitchFamily="34" charset="0"/>
              <a:buChar char="•"/>
            </a:pPr>
            <a:r>
              <a:rPr lang="en-US" sz="1400">
                <a:solidFill>
                  <a:srgbClr val="000000"/>
                </a:solidFill>
                <a:latin typeface="Calibri" panose="020F0502020204030204" pitchFamily="34" charset="0"/>
              </a:rPr>
              <a:t>Doesn’t remember if vaccinated </a:t>
            </a:r>
          </a:p>
          <a:p>
            <a:pPr marL="285750" indent="-285750">
              <a:buFont typeface="Arial" panose="020B0604020202020204" pitchFamily="34" charset="0"/>
              <a:buChar char="•"/>
            </a:pPr>
            <a:r>
              <a:rPr lang="en-US" sz="1400">
                <a:solidFill>
                  <a:srgbClr val="000000"/>
                </a:solidFill>
                <a:latin typeface="Calibri" panose="020F0502020204030204" pitchFamily="34" charset="0"/>
              </a:rPr>
              <a:t>No evidence of prior screening</a:t>
            </a:r>
          </a:p>
        </p:txBody>
      </p:sp>
      <p:cxnSp>
        <p:nvCxnSpPr>
          <p:cNvPr id="6" name="Straight Connector 5">
            <a:extLst>
              <a:ext uri="{FF2B5EF4-FFF2-40B4-BE49-F238E27FC236}">
                <a16:creationId xmlns:a16="http://schemas.microsoft.com/office/drawing/2014/main" id="{04431A88-6883-1302-488C-FB1D8378550F}"/>
              </a:ext>
              <a:ext uri="{C183D7F6-B498-43B3-948B-1728B52AA6E4}">
                <adec:decorative xmlns:adec="http://schemas.microsoft.com/office/drawing/2017/decorative" val="1"/>
              </a:ext>
            </a:extLst>
          </p:cNvPr>
          <p:cNvCxnSpPr>
            <a:cxnSpLocks/>
          </p:cNvCxnSpPr>
          <p:nvPr/>
        </p:nvCxnSpPr>
        <p:spPr>
          <a:xfrm>
            <a:off x="425232" y="804810"/>
            <a:ext cx="0" cy="1766940"/>
          </a:xfrm>
          <a:prstGeom prst="line">
            <a:avLst/>
          </a:prstGeom>
          <a:ln w="38100" cap="rnd">
            <a:solidFill>
              <a:srgbClr val="007889"/>
            </a:solidFill>
            <a:headEnd type="oval"/>
          </a:ln>
        </p:spPr>
        <p:style>
          <a:lnRef idx="1">
            <a:schemeClr val="accent1"/>
          </a:lnRef>
          <a:fillRef idx="0">
            <a:schemeClr val="accent1"/>
          </a:fillRef>
          <a:effectRef idx="0">
            <a:schemeClr val="accent1"/>
          </a:effectRef>
          <a:fontRef idx="minor">
            <a:schemeClr val="tx1"/>
          </a:fontRef>
        </p:style>
      </p:cxnSp>
      <p:sp>
        <p:nvSpPr>
          <p:cNvPr id="8" name="Text Placeholder 7">
            <a:extLst>
              <a:ext uri="{FF2B5EF4-FFF2-40B4-BE49-F238E27FC236}">
                <a16:creationId xmlns:a16="http://schemas.microsoft.com/office/drawing/2014/main" id="{30EAD48B-D24D-FEEB-BDC5-1BE3B5BE1401}"/>
              </a:ext>
            </a:extLst>
          </p:cNvPr>
          <p:cNvSpPr>
            <a:spLocks noGrp="1"/>
          </p:cNvSpPr>
          <p:nvPr>
            <p:ph type="body" sz="quarter" idx="10"/>
          </p:nvPr>
        </p:nvSpPr>
        <p:spPr>
          <a:xfrm>
            <a:off x="3006336" y="1158875"/>
            <a:ext cx="5680463" cy="3341688"/>
          </a:xfrm>
        </p:spPr>
        <p:txBody>
          <a:bodyPr/>
          <a:lstStyle/>
          <a:p>
            <a:r>
              <a:rPr lang="en-US" dirty="0"/>
              <a:t>Results:</a:t>
            </a:r>
          </a:p>
          <a:p>
            <a:pPr lvl="1"/>
            <a:r>
              <a:rPr lang="en-US" dirty="0"/>
              <a:t>HBsAg negative</a:t>
            </a:r>
          </a:p>
          <a:p>
            <a:pPr lvl="1"/>
            <a:r>
              <a:rPr lang="en-US" dirty="0"/>
              <a:t>Total Anti-HBc negative</a:t>
            </a:r>
          </a:p>
          <a:p>
            <a:pPr lvl="1"/>
            <a:r>
              <a:rPr lang="en-US" dirty="0"/>
              <a:t>Anti-HBs negative</a:t>
            </a:r>
          </a:p>
          <a:p>
            <a:pPr lvl="1"/>
            <a:endParaRPr lang="en-US" dirty="0"/>
          </a:p>
          <a:p>
            <a:r>
              <a:rPr lang="en-US" dirty="0"/>
              <a:t>Interpretation: No history of infection, susceptible</a:t>
            </a:r>
          </a:p>
        </p:txBody>
      </p:sp>
    </p:spTree>
    <p:extLst>
      <p:ext uri="{BB962C8B-B14F-4D97-AF65-F5344CB8AC3E}">
        <p14:creationId xmlns:p14="http://schemas.microsoft.com/office/powerpoint/2010/main" val="1113287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itle 6">
            <a:extLst>
              <a:ext uri="{FF2B5EF4-FFF2-40B4-BE49-F238E27FC236}">
                <a16:creationId xmlns:a16="http://schemas.microsoft.com/office/drawing/2014/main" id="{2F5D4966-2AB3-F110-1677-1B6C9A6E4868}"/>
              </a:ext>
            </a:extLst>
          </p:cNvPr>
          <p:cNvSpPr>
            <a:spLocks noGrp="1"/>
          </p:cNvSpPr>
          <p:nvPr>
            <p:ph type="title"/>
          </p:nvPr>
        </p:nvSpPr>
        <p:spPr>
          <a:xfrm>
            <a:off x="2478927" y="5994"/>
            <a:ext cx="6665072" cy="857250"/>
          </a:xfrm>
        </p:spPr>
        <p:txBody>
          <a:bodyPr/>
          <a:lstStyle/>
          <a:p>
            <a:r>
              <a:rPr lang="en-US" dirty="0"/>
              <a:t>Visit 2 (1-year later)</a:t>
            </a:r>
          </a:p>
        </p:txBody>
      </p:sp>
      <p:sp>
        <p:nvSpPr>
          <p:cNvPr id="31" name="Rectangle 30">
            <a:extLst>
              <a:ext uri="{FF2B5EF4-FFF2-40B4-BE49-F238E27FC236}">
                <a16:creationId xmlns:a16="http://schemas.microsoft.com/office/drawing/2014/main" id="{D8E4D7CA-B815-8526-4E7C-E90BF1B3E8AD}"/>
              </a:ext>
              <a:ext uri="{C183D7F6-B498-43B3-948B-1728B52AA6E4}">
                <adec:decorative xmlns:adec="http://schemas.microsoft.com/office/drawing/2017/decorative" val="1"/>
              </a:ext>
            </a:extLst>
          </p:cNvPr>
          <p:cNvSpPr/>
          <p:nvPr/>
        </p:nvSpPr>
        <p:spPr>
          <a:xfrm>
            <a:off x="-1" y="0"/>
            <a:ext cx="2354783" cy="5058803"/>
          </a:xfrm>
          <a:prstGeom prst="rect">
            <a:avLst/>
          </a:prstGeom>
          <a:solidFill>
            <a:srgbClr val="F8A01B">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Graphic 1" descr="Confused person with solid fill">
            <a:extLst>
              <a:ext uri="{FF2B5EF4-FFF2-40B4-BE49-F238E27FC236}">
                <a16:creationId xmlns:a16="http://schemas.microsoft.com/office/drawing/2014/main" id="{99A9D842-2D3B-16D5-26A7-AD7DEE73105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75218" y="3025617"/>
            <a:ext cx="1675051" cy="1675051"/>
          </a:xfrm>
          <a:prstGeom prst="rect">
            <a:avLst/>
          </a:prstGeom>
        </p:spPr>
      </p:pic>
      <p:cxnSp>
        <p:nvCxnSpPr>
          <p:cNvPr id="6" name="Straight Connector 5">
            <a:extLst>
              <a:ext uri="{FF2B5EF4-FFF2-40B4-BE49-F238E27FC236}">
                <a16:creationId xmlns:a16="http://schemas.microsoft.com/office/drawing/2014/main" id="{43010E38-603E-487B-7426-479E566685FC}"/>
              </a:ext>
              <a:ext uri="{C183D7F6-B498-43B3-948B-1728B52AA6E4}">
                <adec:decorative xmlns:adec="http://schemas.microsoft.com/office/drawing/2017/decorative" val="1"/>
              </a:ext>
            </a:extLst>
          </p:cNvPr>
          <p:cNvCxnSpPr>
            <a:cxnSpLocks/>
          </p:cNvCxnSpPr>
          <p:nvPr/>
        </p:nvCxnSpPr>
        <p:spPr>
          <a:xfrm>
            <a:off x="358311" y="1047474"/>
            <a:ext cx="0" cy="1733386"/>
          </a:xfrm>
          <a:prstGeom prst="line">
            <a:avLst/>
          </a:prstGeom>
          <a:ln w="38100" cap="rnd">
            <a:solidFill>
              <a:srgbClr val="007889"/>
            </a:solidFill>
            <a:headEnd type="ova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19A22B18-293D-FCAE-8292-FB0EF2E68454}"/>
              </a:ext>
            </a:extLst>
          </p:cNvPr>
          <p:cNvSpPr txBox="1"/>
          <p:nvPr/>
        </p:nvSpPr>
        <p:spPr>
          <a:xfrm>
            <a:off x="497872" y="1047474"/>
            <a:ext cx="1674812" cy="1661993"/>
          </a:xfrm>
          <a:prstGeom prst="rect">
            <a:avLst/>
          </a:prstGeom>
          <a:noFill/>
        </p:spPr>
        <p:txBody>
          <a:bodyPr wrap="square" lIns="91440" tIns="45720" rIns="91440" bIns="45720" rtlCol="0" anchor="t">
            <a:spAutoFit/>
          </a:bodyPr>
          <a:lstStyle/>
          <a:p>
            <a:r>
              <a:rPr lang="en-US" b="1">
                <a:solidFill>
                  <a:srgbClr val="007889"/>
                </a:solidFill>
                <a:latin typeface="Calibri"/>
                <a:cs typeface="Calibri"/>
              </a:rPr>
              <a:t>Charlie, 43yo</a:t>
            </a:r>
            <a:endParaRPr lang="en-US" sz="1400">
              <a:solidFill>
                <a:srgbClr val="000000"/>
              </a:solidFill>
              <a:latin typeface="Calibri"/>
              <a:cs typeface="Calibri"/>
            </a:endParaRPr>
          </a:p>
          <a:p>
            <a:pPr marL="285750" indent="-285750">
              <a:buFont typeface="Arial" panose="020B0604020202020204" pitchFamily="34" charset="0"/>
              <a:buChar char="•"/>
            </a:pPr>
            <a:r>
              <a:rPr lang="en-US" sz="1400">
                <a:solidFill>
                  <a:srgbClr val="000000"/>
                </a:solidFill>
                <a:latin typeface="Calibri"/>
                <a:cs typeface="Calibri"/>
              </a:rPr>
              <a:t>History of IDU, didn’t use drugs in past year</a:t>
            </a:r>
          </a:p>
          <a:p>
            <a:pPr marL="285750" indent="-285750">
              <a:buFont typeface="Arial" panose="020B0604020202020204" pitchFamily="34" charset="0"/>
              <a:buChar char="•"/>
            </a:pPr>
            <a:r>
              <a:rPr lang="en-US" sz="1400">
                <a:solidFill>
                  <a:srgbClr val="000000"/>
                </a:solidFill>
                <a:latin typeface="Calibri"/>
                <a:cs typeface="Calibri"/>
              </a:rPr>
              <a:t>Reported 4 sexual partners in past year </a:t>
            </a:r>
            <a:endParaRPr lang="en-US" sz="1400">
              <a:solidFill>
                <a:srgbClr val="000000"/>
              </a:solidFill>
              <a:latin typeface="Calibri" panose="020F0502020204030204" pitchFamily="34" charset="0"/>
              <a:cs typeface="Calibri"/>
            </a:endParaRPr>
          </a:p>
        </p:txBody>
      </p:sp>
    </p:spTree>
    <p:extLst>
      <p:ext uri="{BB962C8B-B14F-4D97-AF65-F5344CB8AC3E}">
        <p14:creationId xmlns:p14="http://schemas.microsoft.com/office/powerpoint/2010/main" val="32757857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D5DA91-7E0C-484E-9905-91E5DB253F48}"/>
              </a:ext>
            </a:extLst>
          </p:cNvPr>
          <p:cNvSpPr>
            <a:spLocks noGrp="1"/>
          </p:cNvSpPr>
          <p:nvPr>
            <p:ph type="title"/>
          </p:nvPr>
        </p:nvSpPr>
        <p:spPr>
          <a:xfrm>
            <a:off x="264038" y="496111"/>
            <a:ext cx="5835205" cy="3628417"/>
          </a:xfrm>
        </p:spPr>
        <p:txBody>
          <a:bodyPr/>
          <a:lstStyle/>
          <a:p>
            <a:r>
              <a:rPr lang="en-US" sz="3200">
                <a:solidFill>
                  <a:srgbClr val="000000"/>
                </a:solidFill>
                <a:effectLst/>
                <a:ea typeface="Calibri" panose="020F0502020204030204" pitchFamily="34" charset="0"/>
                <a:cs typeface="Calibri" panose="020F0502020204030204" pitchFamily="34" charset="0"/>
              </a:rPr>
              <a:t>People with chronic hepatitis B virus infection are at increased risk for liver cancer and cirrhosis and are </a:t>
            </a:r>
            <a:r>
              <a:rPr lang="en-US" sz="4000">
                <a:solidFill>
                  <a:srgbClr val="000000"/>
                </a:solidFill>
                <a:effectLst/>
                <a:ea typeface="Calibri" panose="020F0502020204030204" pitchFamily="34" charset="0"/>
                <a:cs typeface="Calibri" panose="020F0502020204030204" pitchFamily="34" charset="0"/>
              </a:rPr>
              <a:t>70%–85% more likely to die prematurely </a:t>
            </a:r>
            <a:r>
              <a:rPr lang="en-US" sz="3200">
                <a:solidFill>
                  <a:srgbClr val="000000"/>
                </a:solidFill>
                <a:effectLst/>
                <a:ea typeface="Calibri" panose="020F0502020204030204" pitchFamily="34" charset="0"/>
                <a:cs typeface="Calibri" panose="020F0502020204030204" pitchFamily="34" charset="0"/>
              </a:rPr>
              <a:t>than the general population.</a:t>
            </a:r>
            <a:endParaRPr lang="en-US" sz="3200">
              <a:solidFill>
                <a:srgbClr val="000000"/>
              </a:solidFill>
              <a:cs typeface="Calibri" panose="020F0502020204030204" pitchFamily="34" charset="0"/>
            </a:endParaRPr>
          </a:p>
        </p:txBody>
      </p:sp>
      <p:sp>
        <p:nvSpPr>
          <p:cNvPr id="5" name="TextBox 4">
            <a:extLst>
              <a:ext uri="{FF2B5EF4-FFF2-40B4-BE49-F238E27FC236}">
                <a16:creationId xmlns:a16="http://schemas.microsoft.com/office/drawing/2014/main" id="{24C374E3-897E-4A30-88E7-4D49C88CCDA3}"/>
              </a:ext>
            </a:extLst>
          </p:cNvPr>
          <p:cNvSpPr txBox="1"/>
          <p:nvPr/>
        </p:nvSpPr>
        <p:spPr>
          <a:xfrm>
            <a:off x="1711842" y="4897279"/>
            <a:ext cx="7539243" cy="246221"/>
          </a:xfrm>
          <a:prstGeom prst="rect">
            <a:avLst/>
          </a:prstGeom>
          <a:noFill/>
        </p:spPr>
        <p:txBody>
          <a:bodyPr wrap="square">
            <a:spAutoFit/>
          </a:bodyPr>
          <a:lstStyle/>
          <a:p>
            <a:pPr marL="0" indent="0">
              <a:buNone/>
            </a:pPr>
            <a:r>
              <a:rPr lang="en-US" sz="1000">
                <a:solidFill>
                  <a:schemeClr val="bg2"/>
                </a:solidFill>
                <a:latin typeface="Calibri" panose="020F0502020204030204" pitchFamily="34" charset="0"/>
                <a:cs typeface="Calibri" panose="020F0502020204030204" pitchFamily="34" charset="0"/>
              </a:rPr>
              <a:t>Bixler. Clin Infect Dis. 2019;68(6); </a:t>
            </a:r>
            <a:r>
              <a:rPr lang="en-US" sz="1000" err="1">
                <a:solidFill>
                  <a:schemeClr val="bg2"/>
                </a:solidFill>
                <a:latin typeface="Calibri" panose="020F0502020204030204" pitchFamily="34" charset="0"/>
                <a:cs typeface="Calibri" panose="020F0502020204030204" pitchFamily="34" charset="0"/>
              </a:rPr>
              <a:t>Montuclard</a:t>
            </a:r>
            <a:r>
              <a:rPr lang="en-US" sz="1000">
                <a:solidFill>
                  <a:schemeClr val="bg2"/>
                </a:solidFill>
                <a:latin typeface="Calibri" panose="020F0502020204030204" pitchFamily="34" charset="0"/>
                <a:cs typeface="Calibri" panose="020F0502020204030204" pitchFamily="34" charset="0"/>
              </a:rPr>
              <a:t>. J Hepatol. 2015;62(6); Beasley Lancet. 1981;2(8256); McMahon. Arch Intern Med. 1990;150(5)</a:t>
            </a:r>
          </a:p>
        </p:txBody>
      </p:sp>
    </p:spTree>
    <p:extLst>
      <p:ext uri="{BB962C8B-B14F-4D97-AF65-F5344CB8AC3E}">
        <p14:creationId xmlns:p14="http://schemas.microsoft.com/office/powerpoint/2010/main" val="26227265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itle 6">
            <a:extLst>
              <a:ext uri="{FF2B5EF4-FFF2-40B4-BE49-F238E27FC236}">
                <a16:creationId xmlns:a16="http://schemas.microsoft.com/office/drawing/2014/main" id="{2F5D4966-2AB3-F110-1677-1B6C9A6E4868}"/>
              </a:ext>
            </a:extLst>
          </p:cNvPr>
          <p:cNvSpPr>
            <a:spLocks noGrp="1"/>
          </p:cNvSpPr>
          <p:nvPr>
            <p:ph type="title"/>
          </p:nvPr>
        </p:nvSpPr>
        <p:spPr>
          <a:xfrm>
            <a:off x="2478927" y="5994"/>
            <a:ext cx="6665072" cy="857250"/>
          </a:xfrm>
        </p:spPr>
        <p:txBody>
          <a:bodyPr/>
          <a:lstStyle/>
          <a:p>
            <a:r>
              <a:rPr lang="en-US" dirty="0"/>
              <a:t>Visit 2 (1-year later) </a:t>
            </a:r>
          </a:p>
        </p:txBody>
      </p:sp>
      <p:sp>
        <p:nvSpPr>
          <p:cNvPr id="2" name="Rectangle 1">
            <a:extLst>
              <a:ext uri="{FF2B5EF4-FFF2-40B4-BE49-F238E27FC236}">
                <a16:creationId xmlns:a16="http://schemas.microsoft.com/office/drawing/2014/main" id="{D41CE2C4-8E89-BB5D-6794-28EAFCD3136C}"/>
              </a:ext>
              <a:ext uri="{C183D7F6-B498-43B3-948B-1728B52AA6E4}">
                <adec:decorative xmlns:adec="http://schemas.microsoft.com/office/drawing/2017/decorative" val="1"/>
              </a:ext>
            </a:extLst>
          </p:cNvPr>
          <p:cNvSpPr/>
          <p:nvPr/>
        </p:nvSpPr>
        <p:spPr>
          <a:xfrm>
            <a:off x="-1" y="0"/>
            <a:ext cx="2354783" cy="5058803"/>
          </a:xfrm>
          <a:prstGeom prst="rect">
            <a:avLst/>
          </a:prstGeom>
          <a:solidFill>
            <a:srgbClr val="F8A01B">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Connector 27">
            <a:extLst>
              <a:ext uri="{FF2B5EF4-FFF2-40B4-BE49-F238E27FC236}">
                <a16:creationId xmlns:a16="http://schemas.microsoft.com/office/drawing/2014/main" id="{E96E0C1D-D683-D07A-A500-8B8DF0ADE8B8}"/>
              </a:ext>
              <a:ext uri="{C183D7F6-B498-43B3-948B-1728B52AA6E4}">
                <adec:decorative xmlns:adec="http://schemas.microsoft.com/office/drawing/2017/decorative" val="1"/>
              </a:ext>
            </a:extLst>
          </p:cNvPr>
          <p:cNvCxnSpPr>
            <a:cxnSpLocks/>
          </p:cNvCxnSpPr>
          <p:nvPr/>
        </p:nvCxnSpPr>
        <p:spPr>
          <a:xfrm>
            <a:off x="358311" y="1047474"/>
            <a:ext cx="0" cy="1733386"/>
          </a:xfrm>
          <a:prstGeom prst="line">
            <a:avLst/>
          </a:prstGeom>
          <a:ln w="38100" cap="rnd">
            <a:solidFill>
              <a:srgbClr val="007889"/>
            </a:solidFill>
            <a:headEnd type="oval"/>
          </a:ln>
        </p:spPr>
        <p:style>
          <a:lnRef idx="1">
            <a:schemeClr val="accent1"/>
          </a:lnRef>
          <a:fillRef idx="0">
            <a:schemeClr val="accent1"/>
          </a:fillRef>
          <a:effectRef idx="0">
            <a:schemeClr val="accent1"/>
          </a:effectRef>
          <a:fontRef idx="minor">
            <a:schemeClr val="tx1"/>
          </a:fontRef>
        </p:style>
      </p:cxnSp>
      <p:pic>
        <p:nvPicPr>
          <p:cNvPr id="3" name="Graphic 2">
            <a:extLst>
              <a:ext uri="{FF2B5EF4-FFF2-40B4-BE49-F238E27FC236}">
                <a16:creationId xmlns:a16="http://schemas.microsoft.com/office/drawing/2014/main" id="{A12B7961-3DE2-9612-26A6-11F682B7E9E0}"/>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75218" y="3025617"/>
            <a:ext cx="1675051" cy="1675051"/>
          </a:xfrm>
          <a:prstGeom prst="rect">
            <a:avLst/>
          </a:prstGeom>
        </p:spPr>
      </p:pic>
      <p:sp>
        <p:nvSpPr>
          <p:cNvPr id="6" name="TextBox 5">
            <a:extLst>
              <a:ext uri="{FF2B5EF4-FFF2-40B4-BE49-F238E27FC236}">
                <a16:creationId xmlns:a16="http://schemas.microsoft.com/office/drawing/2014/main" id="{878411A2-5297-2ED3-C1FC-F251E966D853}"/>
              </a:ext>
            </a:extLst>
          </p:cNvPr>
          <p:cNvSpPr txBox="1"/>
          <p:nvPr/>
        </p:nvSpPr>
        <p:spPr>
          <a:xfrm>
            <a:off x="497872" y="1047474"/>
            <a:ext cx="1674812" cy="1661993"/>
          </a:xfrm>
          <a:prstGeom prst="rect">
            <a:avLst/>
          </a:prstGeom>
          <a:noFill/>
        </p:spPr>
        <p:txBody>
          <a:bodyPr wrap="square" lIns="91440" tIns="45720" rIns="91440" bIns="45720" rtlCol="0" anchor="t">
            <a:spAutoFit/>
          </a:bodyPr>
          <a:lstStyle/>
          <a:p>
            <a:r>
              <a:rPr lang="en-US" b="1" dirty="0">
                <a:solidFill>
                  <a:srgbClr val="007889"/>
                </a:solidFill>
                <a:latin typeface="Calibri"/>
                <a:cs typeface="Calibri"/>
              </a:rPr>
              <a:t>Charlie, 43yo</a:t>
            </a:r>
            <a:endParaRPr lang="en-US" sz="1400" dirty="0">
              <a:solidFill>
                <a:srgbClr val="000000"/>
              </a:solidFill>
              <a:latin typeface="Calibri"/>
              <a:cs typeface="Calibri"/>
            </a:endParaRPr>
          </a:p>
          <a:p>
            <a:pPr marL="285750" indent="-285750">
              <a:buFont typeface="Arial" panose="020B0604020202020204" pitchFamily="34" charset="0"/>
              <a:buChar char="•"/>
            </a:pPr>
            <a:r>
              <a:rPr lang="en-US" sz="1400" dirty="0">
                <a:solidFill>
                  <a:srgbClr val="000000"/>
                </a:solidFill>
                <a:latin typeface="Calibri"/>
                <a:cs typeface="Calibri"/>
              </a:rPr>
              <a:t>History of IDU, didn’t use drugs in past year</a:t>
            </a:r>
          </a:p>
          <a:p>
            <a:pPr marL="285750" indent="-285750">
              <a:buFont typeface="Arial" panose="020B0604020202020204" pitchFamily="34" charset="0"/>
              <a:buChar char="•"/>
            </a:pPr>
            <a:r>
              <a:rPr lang="en-US" sz="1400" dirty="0">
                <a:solidFill>
                  <a:srgbClr val="000000"/>
                </a:solidFill>
                <a:latin typeface="Calibri"/>
                <a:cs typeface="Calibri"/>
              </a:rPr>
              <a:t>Reported 4 sexual partners in past year </a:t>
            </a:r>
            <a:endParaRPr lang="en-US" sz="1400" dirty="0">
              <a:solidFill>
                <a:srgbClr val="000000"/>
              </a:solidFill>
              <a:latin typeface="Calibri" panose="020F0502020204030204" pitchFamily="34" charset="0"/>
              <a:cs typeface="Calibri"/>
            </a:endParaRPr>
          </a:p>
        </p:txBody>
      </p:sp>
      <p:sp>
        <p:nvSpPr>
          <p:cNvPr id="8" name="Flowchart: Process 7">
            <a:extLst>
              <a:ext uri="{FF2B5EF4-FFF2-40B4-BE49-F238E27FC236}">
                <a16:creationId xmlns:a16="http://schemas.microsoft.com/office/drawing/2014/main" id="{57D90B84-A968-4CBF-42AE-99D0222EE5C1}"/>
              </a:ext>
            </a:extLst>
          </p:cNvPr>
          <p:cNvSpPr/>
          <p:nvPr/>
        </p:nvSpPr>
        <p:spPr>
          <a:xfrm>
            <a:off x="2478927" y="1558835"/>
            <a:ext cx="854914" cy="2560488"/>
          </a:xfrm>
          <a:prstGeom prst="flowChartProcess">
            <a:avLst/>
          </a:prstGeom>
          <a:solidFill>
            <a:srgbClr val="005DAA"/>
          </a:solidFill>
          <a:ln>
            <a:extLst>
              <a:ext uri="{C807C97D-BFC1-408E-A445-0C87EB9F89A2}">
                <ask:lineSketchStyleProps xmlns:ask="http://schemas.microsoft.com/office/drawing/2018/sketchyshapes" sd="3507000093">
                  <a:custGeom>
                    <a:avLst/>
                    <a:gdLst>
                      <a:gd name="connsiteX0" fmla="*/ 0 w 1325880"/>
                      <a:gd name="connsiteY0" fmla="*/ 0 h 457200"/>
                      <a:gd name="connsiteX1" fmla="*/ 689458 w 1325880"/>
                      <a:gd name="connsiteY1" fmla="*/ 0 h 457200"/>
                      <a:gd name="connsiteX2" fmla="*/ 1325880 w 1325880"/>
                      <a:gd name="connsiteY2" fmla="*/ 0 h 457200"/>
                      <a:gd name="connsiteX3" fmla="*/ 1325880 w 1325880"/>
                      <a:gd name="connsiteY3" fmla="*/ 457200 h 457200"/>
                      <a:gd name="connsiteX4" fmla="*/ 702716 w 1325880"/>
                      <a:gd name="connsiteY4" fmla="*/ 457200 h 457200"/>
                      <a:gd name="connsiteX5" fmla="*/ 0 w 1325880"/>
                      <a:gd name="connsiteY5" fmla="*/ 457200 h 457200"/>
                      <a:gd name="connsiteX6" fmla="*/ 0 w 1325880"/>
                      <a:gd name="connsiteY6"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5880" h="457200" fill="none" extrusionOk="0">
                        <a:moveTo>
                          <a:pt x="0" y="0"/>
                        </a:moveTo>
                        <a:cubicBezTo>
                          <a:pt x="249129" y="-15971"/>
                          <a:pt x="529521" y="17914"/>
                          <a:pt x="689458" y="0"/>
                        </a:cubicBezTo>
                        <a:cubicBezTo>
                          <a:pt x="849395" y="-17914"/>
                          <a:pt x="1052575" y="-21260"/>
                          <a:pt x="1325880" y="0"/>
                        </a:cubicBezTo>
                        <a:cubicBezTo>
                          <a:pt x="1332425" y="148373"/>
                          <a:pt x="1309725" y="274179"/>
                          <a:pt x="1325880" y="457200"/>
                        </a:cubicBezTo>
                        <a:cubicBezTo>
                          <a:pt x="1140170" y="456426"/>
                          <a:pt x="901786" y="482886"/>
                          <a:pt x="702716" y="457200"/>
                        </a:cubicBezTo>
                        <a:cubicBezTo>
                          <a:pt x="503646" y="431514"/>
                          <a:pt x="289974" y="486994"/>
                          <a:pt x="0" y="457200"/>
                        </a:cubicBezTo>
                        <a:cubicBezTo>
                          <a:pt x="18807" y="314828"/>
                          <a:pt x="-17503" y="107335"/>
                          <a:pt x="0" y="0"/>
                        </a:cubicBezTo>
                        <a:close/>
                      </a:path>
                      <a:path w="1325880" h="457200" stroke="0" extrusionOk="0">
                        <a:moveTo>
                          <a:pt x="0" y="0"/>
                        </a:moveTo>
                        <a:cubicBezTo>
                          <a:pt x="135466" y="-17582"/>
                          <a:pt x="485038" y="5579"/>
                          <a:pt x="623164" y="0"/>
                        </a:cubicBezTo>
                        <a:cubicBezTo>
                          <a:pt x="761290" y="-5579"/>
                          <a:pt x="1015488" y="25314"/>
                          <a:pt x="1325880" y="0"/>
                        </a:cubicBezTo>
                        <a:cubicBezTo>
                          <a:pt x="1307730" y="163980"/>
                          <a:pt x="1336391" y="291202"/>
                          <a:pt x="1325880" y="457200"/>
                        </a:cubicBezTo>
                        <a:cubicBezTo>
                          <a:pt x="1154074" y="437358"/>
                          <a:pt x="847866" y="471664"/>
                          <a:pt x="636422" y="457200"/>
                        </a:cubicBezTo>
                        <a:cubicBezTo>
                          <a:pt x="424978" y="442736"/>
                          <a:pt x="279890" y="454165"/>
                          <a:pt x="0" y="457200"/>
                        </a:cubicBezTo>
                        <a:cubicBezTo>
                          <a:pt x="-3130" y="348260"/>
                          <a:pt x="-8568" y="140642"/>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90">
                <a:solidFill>
                  <a:schemeClr val="bg2"/>
                </a:solidFill>
                <a:latin typeface="Franklin Gothic Book" panose="020B0503020102020204" pitchFamily="34" charset="0"/>
                <a:cs typeface="Calibri" panose="020F0502020204030204" pitchFamily="34" charset="0"/>
              </a:rPr>
              <a:t>Completed hepatitis B vaccine series?</a:t>
            </a:r>
          </a:p>
        </p:txBody>
      </p:sp>
      <p:sp>
        <p:nvSpPr>
          <p:cNvPr id="9" name="Arrow: Right 8">
            <a:extLst>
              <a:ext uri="{FF2B5EF4-FFF2-40B4-BE49-F238E27FC236}">
                <a16:creationId xmlns:a16="http://schemas.microsoft.com/office/drawing/2014/main" id="{C99C164E-CE84-5B65-7B8F-4D576BB036D8}"/>
              </a:ext>
            </a:extLst>
          </p:cNvPr>
          <p:cNvSpPr/>
          <p:nvPr/>
        </p:nvSpPr>
        <p:spPr>
          <a:xfrm>
            <a:off x="3424724" y="1624377"/>
            <a:ext cx="814986" cy="400983"/>
          </a:xfrm>
          <a:prstGeom prst="rightArrow">
            <a:avLst>
              <a:gd name="adj1" fmla="val 50000"/>
              <a:gd name="adj2" fmla="val 33052"/>
            </a:avLst>
          </a:prstGeom>
          <a:solidFill>
            <a:srgbClr val="005DA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90" dirty="0">
                <a:solidFill>
                  <a:schemeClr val="bg2"/>
                </a:solidFill>
                <a:latin typeface="Franklin Gothic Book" panose="020B0503020102020204" pitchFamily="34" charset="0"/>
                <a:cs typeface="Calibri" panose="020F0502020204030204" pitchFamily="34" charset="0"/>
              </a:rPr>
              <a:t>No/</a:t>
            </a:r>
            <a:r>
              <a:rPr lang="en-US" sz="990" dirty="0" err="1">
                <a:solidFill>
                  <a:schemeClr val="bg2"/>
                </a:solidFill>
                <a:latin typeface="Franklin Gothic Book" panose="020B0503020102020204" pitchFamily="34" charset="0"/>
                <a:cs typeface="Calibri" panose="020F0502020204030204" pitchFamily="34" charset="0"/>
              </a:rPr>
              <a:t>Unk</a:t>
            </a:r>
            <a:endParaRPr lang="en-US" sz="990" dirty="0">
              <a:solidFill>
                <a:schemeClr val="bg2"/>
              </a:solidFill>
              <a:latin typeface="Franklin Gothic Book" panose="020B0503020102020204" pitchFamily="34" charset="0"/>
              <a:cs typeface="Calibri" panose="020F0502020204030204" pitchFamily="34" charset="0"/>
            </a:endParaRPr>
          </a:p>
        </p:txBody>
      </p:sp>
      <p:sp>
        <p:nvSpPr>
          <p:cNvPr id="21" name="Flowchart: Process 20">
            <a:extLst>
              <a:ext uri="{FF2B5EF4-FFF2-40B4-BE49-F238E27FC236}">
                <a16:creationId xmlns:a16="http://schemas.microsoft.com/office/drawing/2014/main" id="{9C38B61A-3829-40EC-3D47-E36C5400735C}"/>
              </a:ext>
            </a:extLst>
          </p:cNvPr>
          <p:cNvSpPr/>
          <p:nvPr/>
        </p:nvSpPr>
        <p:spPr>
          <a:xfrm>
            <a:off x="4303290" y="1100796"/>
            <a:ext cx="759634" cy="1413999"/>
          </a:xfrm>
          <a:prstGeom prst="flowChartProcess">
            <a:avLst/>
          </a:prstGeom>
          <a:solidFill>
            <a:srgbClr val="005DAA"/>
          </a:solidFill>
          <a:ln>
            <a:extLst>
              <a:ext uri="{C807C97D-BFC1-408E-A445-0C87EB9F89A2}">
                <ask:lineSketchStyleProps xmlns:ask="http://schemas.microsoft.com/office/drawing/2018/sketchyshapes" sd="3698488026">
                  <a:custGeom>
                    <a:avLst/>
                    <a:gdLst>
                      <a:gd name="connsiteX0" fmla="*/ 0 w 1325880"/>
                      <a:gd name="connsiteY0" fmla="*/ 0 h 457200"/>
                      <a:gd name="connsiteX1" fmla="*/ 636422 w 1325880"/>
                      <a:gd name="connsiteY1" fmla="*/ 0 h 457200"/>
                      <a:gd name="connsiteX2" fmla="*/ 1325880 w 1325880"/>
                      <a:gd name="connsiteY2" fmla="*/ 0 h 457200"/>
                      <a:gd name="connsiteX3" fmla="*/ 1325880 w 1325880"/>
                      <a:gd name="connsiteY3" fmla="*/ 457200 h 457200"/>
                      <a:gd name="connsiteX4" fmla="*/ 649681 w 1325880"/>
                      <a:gd name="connsiteY4" fmla="*/ 457200 h 457200"/>
                      <a:gd name="connsiteX5" fmla="*/ 0 w 1325880"/>
                      <a:gd name="connsiteY5" fmla="*/ 457200 h 457200"/>
                      <a:gd name="connsiteX6" fmla="*/ 0 w 1325880"/>
                      <a:gd name="connsiteY6"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5880" h="457200" fill="none" extrusionOk="0">
                        <a:moveTo>
                          <a:pt x="0" y="0"/>
                        </a:moveTo>
                        <a:cubicBezTo>
                          <a:pt x="181503" y="-3289"/>
                          <a:pt x="433487" y="12215"/>
                          <a:pt x="636422" y="0"/>
                        </a:cubicBezTo>
                        <a:cubicBezTo>
                          <a:pt x="839357" y="-12215"/>
                          <a:pt x="1125927" y="19663"/>
                          <a:pt x="1325880" y="0"/>
                        </a:cubicBezTo>
                        <a:cubicBezTo>
                          <a:pt x="1340450" y="147393"/>
                          <a:pt x="1317385" y="346988"/>
                          <a:pt x="1325880" y="457200"/>
                        </a:cubicBezTo>
                        <a:cubicBezTo>
                          <a:pt x="1126826" y="458206"/>
                          <a:pt x="870486" y="484222"/>
                          <a:pt x="649681" y="457200"/>
                        </a:cubicBezTo>
                        <a:cubicBezTo>
                          <a:pt x="428876" y="430178"/>
                          <a:pt x="272741" y="460582"/>
                          <a:pt x="0" y="457200"/>
                        </a:cubicBezTo>
                        <a:cubicBezTo>
                          <a:pt x="-8096" y="271467"/>
                          <a:pt x="21123" y="159434"/>
                          <a:pt x="0" y="0"/>
                        </a:cubicBezTo>
                        <a:close/>
                      </a:path>
                      <a:path w="1325880" h="457200" stroke="0" extrusionOk="0">
                        <a:moveTo>
                          <a:pt x="0" y="0"/>
                        </a:moveTo>
                        <a:cubicBezTo>
                          <a:pt x="211995" y="15282"/>
                          <a:pt x="334130" y="9210"/>
                          <a:pt x="636422" y="0"/>
                        </a:cubicBezTo>
                        <a:cubicBezTo>
                          <a:pt x="938714" y="-9210"/>
                          <a:pt x="1124390" y="34408"/>
                          <a:pt x="1325880" y="0"/>
                        </a:cubicBezTo>
                        <a:cubicBezTo>
                          <a:pt x="1319176" y="117895"/>
                          <a:pt x="1340920" y="269025"/>
                          <a:pt x="1325880" y="457200"/>
                        </a:cubicBezTo>
                        <a:cubicBezTo>
                          <a:pt x="998949" y="490563"/>
                          <a:pt x="867473" y="480874"/>
                          <a:pt x="636422" y="457200"/>
                        </a:cubicBezTo>
                        <a:cubicBezTo>
                          <a:pt x="405371" y="433526"/>
                          <a:pt x="158350" y="456692"/>
                          <a:pt x="0" y="457200"/>
                        </a:cubicBezTo>
                        <a:cubicBezTo>
                          <a:pt x="-10807" y="280659"/>
                          <a:pt x="17353" y="220700"/>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90">
                <a:solidFill>
                  <a:schemeClr val="bg2"/>
                </a:solidFill>
                <a:latin typeface="Franklin Gothic Book" panose="020B0503020102020204" pitchFamily="34" charset="0"/>
                <a:cs typeface="Calibri" panose="020F0502020204030204" pitchFamily="34" charset="0"/>
              </a:rPr>
              <a:t>Previously screened</a:t>
            </a:r>
            <a:r>
              <a:rPr lang="en-US" sz="990" baseline="30000">
                <a:solidFill>
                  <a:schemeClr val="bg2"/>
                </a:solidFill>
                <a:latin typeface="Franklin Gothic Book" panose="020B0503020102020204" pitchFamily="34" charset="0"/>
                <a:ea typeface="Calibri" panose="020F0502020204030204" pitchFamily="34" charset="0"/>
                <a:cs typeface="Calibri" panose="020F0502020204030204" pitchFamily="34" charset="0"/>
              </a:rPr>
              <a:t> </a:t>
            </a:r>
            <a:r>
              <a:rPr lang="en-US" sz="990">
                <a:solidFill>
                  <a:schemeClr val="bg2"/>
                </a:solidFill>
                <a:latin typeface="Franklin Gothic Book" panose="020B0503020102020204" pitchFamily="34" charset="0"/>
                <a:cs typeface="Calibri" panose="020F0502020204030204" pitchFamily="34" charset="0"/>
              </a:rPr>
              <a:t> for HBV infection?</a:t>
            </a:r>
          </a:p>
        </p:txBody>
      </p:sp>
      <p:sp>
        <p:nvSpPr>
          <p:cNvPr id="14" name="Arrow: Right 13">
            <a:extLst>
              <a:ext uri="{FF2B5EF4-FFF2-40B4-BE49-F238E27FC236}">
                <a16:creationId xmlns:a16="http://schemas.microsoft.com/office/drawing/2014/main" id="{2A0E1821-DF47-8894-5F9F-3CB6A6A1DB23}"/>
              </a:ext>
            </a:extLst>
          </p:cNvPr>
          <p:cNvSpPr/>
          <p:nvPr/>
        </p:nvSpPr>
        <p:spPr>
          <a:xfrm>
            <a:off x="5180507" y="995093"/>
            <a:ext cx="2488736" cy="400983"/>
          </a:xfrm>
          <a:prstGeom prst="rightArrow">
            <a:avLst>
              <a:gd name="adj1" fmla="val 50000"/>
              <a:gd name="adj2" fmla="val 33052"/>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90">
                <a:solidFill>
                  <a:srgbClr val="5F5F5F"/>
                </a:solidFill>
                <a:latin typeface="Franklin Gothic Book" panose="020B0503020102020204" pitchFamily="34" charset="0"/>
                <a:cs typeface="Calibri" panose="020F0502020204030204" pitchFamily="34" charset="0"/>
              </a:rPr>
              <a:t>No/Unknown</a:t>
            </a:r>
          </a:p>
        </p:txBody>
      </p:sp>
      <p:sp>
        <p:nvSpPr>
          <p:cNvPr id="11" name="Flowchart: Process 10">
            <a:extLst>
              <a:ext uri="{FF2B5EF4-FFF2-40B4-BE49-F238E27FC236}">
                <a16:creationId xmlns:a16="http://schemas.microsoft.com/office/drawing/2014/main" id="{126EF6D2-0CB7-F575-1BA2-65CB10F8900A}"/>
              </a:ext>
            </a:extLst>
          </p:cNvPr>
          <p:cNvSpPr/>
          <p:nvPr/>
        </p:nvSpPr>
        <p:spPr>
          <a:xfrm>
            <a:off x="7876907" y="956582"/>
            <a:ext cx="1237116" cy="388945"/>
          </a:xfrm>
          <a:prstGeom prst="flowChartProcess">
            <a:avLst/>
          </a:prstGeom>
          <a:noFill/>
          <a:ln>
            <a:solidFill>
              <a:schemeClr val="accent4"/>
            </a:solidFill>
            <a:extLst>
              <a:ext uri="{C807C97D-BFC1-408E-A445-0C87EB9F89A2}">
                <ask:lineSketchStyleProps xmlns:ask="http://schemas.microsoft.com/office/drawing/2018/sketchyshapes" sd="698404503">
                  <a:custGeom>
                    <a:avLst/>
                    <a:gdLst>
                      <a:gd name="connsiteX0" fmla="*/ 0 w 1325880"/>
                      <a:gd name="connsiteY0" fmla="*/ 0 h 457200"/>
                      <a:gd name="connsiteX1" fmla="*/ 623164 w 1325880"/>
                      <a:gd name="connsiteY1" fmla="*/ 0 h 457200"/>
                      <a:gd name="connsiteX2" fmla="*/ 1325880 w 1325880"/>
                      <a:gd name="connsiteY2" fmla="*/ 0 h 457200"/>
                      <a:gd name="connsiteX3" fmla="*/ 1325880 w 1325880"/>
                      <a:gd name="connsiteY3" fmla="*/ 457200 h 457200"/>
                      <a:gd name="connsiteX4" fmla="*/ 702716 w 1325880"/>
                      <a:gd name="connsiteY4" fmla="*/ 457200 h 457200"/>
                      <a:gd name="connsiteX5" fmla="*/ 0 w 1325880"/>
                      <a:gd name="connsiteY5" fmla="*/ 457200 h 457200"/>
                      <a:gd name="connsiteX6" fmla="*/ 0 w 1325880"/>
                      <a:gd name="connsiteY6"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5880" h="457200" fill="none" extrusionOk="0">
                        <a:moveTo>
                          <a:pt x="0" y="0"/>
                        </a:moveTo>
                        <a:cubicBezTo>
                          <a:pt x="194395" y="-6116"/>
                          <a:pt x="416845" y="-8050"/>
                          <a:pt x="623164" y="0"/>
                        </a:cubicBezTo>
                        <a:cubicBezTo>
                          <a:pt x="829483" y="8050"/>
                          <a:pt x="1008077" y="-19875"/>
                          <a:pt x="1325880" y="0"/>
                        </a:cubicBezTo>
                        <a:cubicBezTo>
                          <a:pt x="1317558" y="109832"/>
                          <a:pt x="1317915" y="359219"/>
                          <a:pt x="1325880" y="457200"/>
                        </a:cubicBezTo>
                        <a:cubicBezTo>
                          <a:pt x="1172741" y="461460"/>
                          <a:pt x="878740" y="464437"/>
                          <a:pt x="702716" y="457200"/>
                        </a:cubicBezTo>
                        <a:cubicBezTo>
                          <a:pt x="526692" y="449963"/>
                          <a:pt x="205441" y="446342"/>
                          <a:pt x="0" y="457200"/>
                        </a:cubicBezTo>
                        <a:cubicBezTo>
                          <a:pt x="20963" y="356712"/>
                          <a:pt x="-15339" y="127309"/>
                          <a:pt x="0" y="0"/>
                        </a:cubicBezTo>
                        <a:close/>
                      </a:path>
                      <a:path w="1325880" h="457200" stroke="0" extrusionOk="0">
                        <a:moveTo>
                          <a:pt x="0" y="0"/>
                        </a:moveTo>
                        <a:cubicBezTo>
                          <a:pt x="288424" y="10609"/>
                          <a:pt x="427049" y="-6729"/>
                          <a:pt x="623164" y="0"/>
                        </a:cubicBezTo>
                        <a:cubicBezTo>
                          <a:pt x="819279" y="6729"/>
                          <a:pt x="1022173" y="-266"/>
                          <a:pt x="1325880" y="0"/>
                        </a:cubicBezTo>
                        <a:cubicBezTo>
                          <a:pt x="1314704" y="217760"/>
                          <a:pt x="1303671" y="296629"/>
                          <a:pt x="1325880" y="457200"/>
                        </a:cubicBezTo>
                        <a:cubicBezTo>
                          <a:pt x="1182631" y="454936"/>
                          <a:pt x="972625" y="487903"/>
                          <a:pt x="662940" y="457200"/>
                        </a:cubicBezTo>
                        <a:cubicBezTo>
                          <a:pt x="353255" y="426497"/>
                          <a:pt x="325138" y="464242"/>
                          <a:pt x="0" y="457200"/>
                        </a:cubicBezTo>
                        <a:cubicBezTo>
                          <a:pt x="2610" y="358243"/>
                          <a:pt x="-6347" y="160816"/>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73478" tIns="36739" rIns="73478" bIns="36739" rtlCol="0" anchor="ctr"/>
          <a:lstStyle/>
          <a:p>
            <a:pPr algn="ctr"/>
            <a:r>
              <a:rPr lang="en-US" sz="990" dirty="0">
                <a:solidFill>
                  <a:srgbClr val="5F5F5F"/>
                </a:solidFill>
                <a:latin typeface="Franklin Gothic Book" panose="020B0503020102020204" pitchFamily="34" charset="0"/>
                <a:cs typeface="Calibri"/>
              </a:rPr>
              <a:t>Offer screening and vaccine</a:t>
            </a:r>
            <a:r>
              <a:rPr lang="en-US" sz="990" baseline="30000" dirty="0">
                <a:solidFill>
                  <a:srgbClr val="5F5F5F"/>
                </a:solidFill>
                <a:latin typeface="Franklin Gothic Book" panose="020B0503020102020204" pitchFamily="34" charset="0"/>
                <a:ea typeface="Calibri" panose="020F0502020204030204" pitchFamily="34" charset="0"/>
                <a:cs typeface="Calibri" panose="020F0502020204030204" pitchFamily="34" charset="0"/>
              </a:rPr>
              <a:t> </a:t>
            </a:r>
            <a:endParaRPr lang="en-US" sz="990" dirty="0">
              <a:solidFill>
                <a:srgbClr val="5F5F5F"/>
              </a:solidFill>
              <a:latin typeface="Franklin Gothic Book" panose="020B0503020102020204" pitchFamily="34" charset="0"/>
              <a:cs typeface="Calibri" panose="020F0502020204030204" pitchFamily="34" charset="0"/>
            </a:endParaRPr>
          </a:p>
        </p:txBody>
      </p:sp>
      <p:sp>
        <p:nvSpPr>
          <p:cNvPr id="13" name="Arrow: Right 12">
            <a:extLst>
              <a:ext uri="{FF2B5EF4-FFF2-40B4-BE49-F238E27FC236}">
                <a16:creationId xmlns:a16="http://schemas.microsoft.com/office/drawing/2014/main" id="{96F0E045-BA58-1109-1568-0D446E329F79}"/>
              </a:ext>
            </a:extLst>
          </p:cNvPr>
          <p:cNvSpPr/>
          <p:nvPr/>
        </p:nvSpPr>
        <p:spPr>
          <a:xfrm>
            <a:off x="5146933" y="1976462"/>
            <a:ext cx="736763" cy="400983"/>
          </a:xfrm>
          <a:prstGeom prst="rightArrow">
            <a:avLst>
              <a:gd name="adj1" fmla="val 50000"/>
              <a:gd name="adj2" fmla="val 33052"/>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90">
                <a:solidFill>
                  <a:schemeClr val="bg2"/>
                </a:solidFill>
                <a:latin typeface="Franklin Gothic Book" panose="020B0503020102020204" pitchFamily="34" charset="0"/>
                <a:cs typeface="Calibri" panose="020F0502020204030204" pitchFamily="34" charset="0"/>
              </a:rPr>
              <a:t>Yes</a:t>
            </a:r>
          </a:p>
        </p:txBody>
      </p:sp>
      <p:sp>
        <p:nvSpPr>
          <p:cNvPr id="15" name="Flowchart: Process 14">
            <a:extLst>
              <a:ext uri="{FF2B5EF4-FFF2-40B4-BE49-F238E27FC236}">
                <a16:creationId xmlns:a16="http://schemas.microsoft.com/office/drawing/2014/main" id="{62D7DC7F-EB63-0E2E-9237-508D7BE37B71}"/>
              </a:ext>
            </a:extLst>
          </p:cNvPr>
          <p:cNvSpPr/>
          <p:nvPr/>
        </p:nvSpPr>
        <p:spPr>
          <a:xfrm>
            <a:off x="5920241" y="1396076"/>
            <a:ext cx="991852" cy="1303509"/>
          </a:xfrm>
          <a:prstGeom prst="flowChartProcess">
            <a:avLst/>
          </a:prstGeom>
          <a:solidFill>
            <a:srgbClr val="005DAA"/>
          </a:solidFill>
          <a:ln>
            <a:noFill/>
            <a:extLst>
              <a:ext uri="{C807C97D-BFC1-408E-A445-0C87EB9F89A2}">
                <ask:lineSketchStyleProps xmlns:ask="http://schemas.microsoft.com/office/drawing/2018/sketchyshapes" sd="3698488026">
                  <a:custGeom>
                    <a:avLst/>
                    <a:gdLst>
                      <a:gd name="connsiteX0" fmla="*/ 0 w 1325880"/>
                      <a:gd name="connsiteY0" fmla="*/ 0 h 457200"/>
                      <a:gd name="connsiteX1" fmla="*/ 636422 w 1325880"/>
                      <a:gd name="connsiteY1" fmla="*/ 0 h 457200"/>
                      <a:gd name="connsiteX2" fmla="*/ 1325880 w 1325880"/>
                      <a:gd name="connsiteY2" fmla="*/ 0 h 457200"/>
                      <a:gd name="connsiteX3" fmla="*/ 1325880 w 1325880"/>
                      <a:gd name="connsiteY3" fmla="*/ 457200 h 457200"/>
                      <a:gd name="connsiteX4" fmla="*/ 649681 w 1325880"/>
                      <a:gd name="connsiteY4" fmla="*/ 457200 h 457200"/>
                      <a:gd name="connsiteX5" fmla="*/ 0 w 1325880"/>
                      <a:gd name="connsiteY5" fmla="*/ 457200 h 457200"/>
                      <a:gd name="connsiteX6" fmla="*/ 0 w 1325880"/>
                      <a:gd name="connsiteY6"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5880" h="457200" fill="none" extrusionOk="0">
                        <a:moveTo>
                          <a:pt x="0" y="0"/>
                        </a:moveTo>
                        <a:cubicBezTo>
                          <a:pt x="181503" y="-3289"/>
                          <a:pt x="433487" y="12215"/>
                          <a:pt x="636422" y="0"/>
                        </a:cubicBezTo>
                        <a:cubicBezTo>
                          <a:pt x="839357" y="-12215"/>
                          <a:pt x="1125927" y="19663"/>
                          <a:pt x="1325880" y="0"/>
                        </a:cubicBezTo>
                        <a:cubicBezTo>
                          <a:pt x="1340450" y="147393"/>
                          <a:pt x="1317385" y="346988"/>
                          <a:pt x="1325880" y="457200"/>
                        </a:cubicBezTo>
                        <a:cubicBezTo>
                          <a:pt x="1126826" y="458206"/>
                          <a:pt x="870486" y="484222"/>
                          <a:pt x="649681" y="457200"/>
                        </a:cubicBezTo>
                        <a:cubicBezTo>
                          <a:pt x="428876" y="430178"/>
                          <a:pt x="272741" y="460582"/>
                          <a:pt x="0" y="457200"/>
                        </a:cubicBezTo>
                        <a:cubicBezTo>
                          <a:pt x="-8096" y="271467"/>
                          <a:pt x="21123" y="159434"/>
                          <a:pt x="0" y="0"/>
                        </a:cubicBezTo>
                        <a:close/>
                      </a:path>
                      <a:path w="1325880" h="457200" stroke="0" extrusionOk="0">
                        <a:moveTo>
                          <a:pt x="0" y="0"/>
                        </a:moveTo>
                        <a:cubicBezTo>
                          <a:pt x="211995" y="15282"/>
                          <a:pt x="334130" y="9210"/>
                          <a:pt x="636422" y="0"/>
                        </a:cubicBezTo>
                        <a:cubicBezTo>
                          <a:pt x="938714" y="-9210"/>
                          <a:pt x="1124390" y="34408"/>
                          <a:pt x="1325880" y="0"/>
                        </a:cubicBezTo>
                        <a:cubicBezTo>
                          <a:pt x="1319176" y="117895"/>
                          <a:pt x="1340920" y="269025"/>
                          <a:pt x="1325880" y="457200"/>
                        </a:cubicBezTo>
                        <a:cubicBezTo>
                          <a:pt x="998949" y="490563"/>
                          <a:pt x="867473" y="480874"/>
                          <a:pt x="636422" y="457200"/>
                        </a:cubicBezTo>
                        <a:cubicBezTo>
                          <a:pt x="405371" y="433526"/>
                          <a:pt x="158350" y="456692"/>
                          <a:pt x="0" y="457200"/>
                        </a:cubicBezTo>
                        <a:cubicBezTo>
                          <a:pt x="-10807" y="280659"/>
                          <a:pt x="17353" y="220700"/>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spcBef>
                <a:spcPct val="30000"/>
              </a:spcBef>
              <a:defRPr/>
            </a:pPr>
            <a:r>
              <a:rPr lang="en-US" sz="990" dirty="0">
                <a:solidFill>
                  <a:schemeClr val="bg2"/>
                </a:solidFill>
                <a:latin typeface="Franklin Gothic Book" panose="020B0503020102020204" pitchFamily="34" charset="0"/>
                <a:cs typeface="Calibri" panose="020F0502020204030204" pitchFamily="34" charset="0"/>
              </a:rPr>
              <a:t>Had an activity, exposure, or condition associated with increased risk since the last screening?</a:t>
            </a:r>
            <a:r>
              <a:rPr lang="en-US" sz="990" dirty="0">
                <a:solidFill>
                  <a:schemeClr val="bg2"/>
                </a:solidFill>
                <a:latin typeface="Franklin Gothic Book" panose="020B0503020102020204" pitchFamily="34" charset="0"/>
              </a:rPr>
              <a:t> </a:t>
            </a:r>
            <a:endParaRPr lang="en-US" sz="990" baseline="30000" dirty="0">
              <a:solidFill>
                <a:schemeClr val="bg2"/>
              </a:solidFill>
              <a:latin typeface="Franklin Gothic Book" panose="020B0503020102020204" pitchFamily="34" charset="0"/>
              <a:cs typeface="Calibri" panose="020F0502020204030204" pitchFamily="34" charset="0"/>
            </a:endParaRPr>
          </a:p>
        </p:txBody>
      </p:sp>
      <p:sp>
        <p:nvSpPr>
          <p:cNvPr id="17" name="Arrow: Right 16">
            <a:extLst>
              <a:ext uri="{FF2B5EF4-FFF2-40B4-BE49-F238E27FC236}">
                <a16:creationId xmlns:a16="http://schemas.microsoft.com/office/drawing/2014/main" id="{606DF317-F4EB-1154-F025-ED148A37310D}"/>
              </a:ext>
            </a:extLst>
          </p:cNvPr>
          <p:cNvSpPr/>
          <p:nvPr/>
        </p:nvSpPr>
        <p:spPr>
          <a:xfrm>
            <a:off x="7002976" y="1477488"/>
            <a:ext cx="651084" cy="400983"/>
          </a:xfrm>
          <a:prstGeom prst="rightArrow">
            <a:avLst>
              <a:gd name="adj1" fmla="val 50000"/>
              <a:gd name="adj2" fmla="val 33052"/>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90" dirty="0">
                <a:solidFill>
                  <a:srgbClr val="5F5F5F"/>
                </a:solidFill>
                <a:latin typeface="Franklin Gothic Book" panose="020B0503020102020204" pitchFamily="34" charset="0"/>
                <a:cs typeface="Calibri" panose="020F0502020204030204" pitchFamily="34" charset="0"/>
              </a:rPr>
              <a:t>No</a:t>
            </a:r>
          </a:p>
        </p:txBody>
      </p:sp>
      <p:sp>
        <p:nvSpPr>
          <p:cNvPr id="19" name="Flowchart: Process 18">
            <a:extLst>
              <a:ext uri="{FF2B5EF4-FFF2-40B4-BE49-F238E27FC236}">
                <a16:creationId xmlns:a16="http://schemas.microsoft.com/office/drawing/2014/main" id="{308FD909-515C-E006-AE96-3F30B6202E5E}"/>
              </a:ext>
            </a:extLst>
          </p:cNvPr>
          <p:cNvSpPr/>
          <p:nvPr/>
        </p:nvSpPr>
        <p:spPr>
          <a:xfrm>
            <a:off x="7894735" y="1472473"/>
            <a:ext cx="1215664" cy="299254"/>
          </a:xfrm>
          <a:prstGeom prst="flowChartProcess">
            <a:avLst/>
          </a:prstGeom>
          <a:noFill/>
          <a:ln>
            <a:solidFill>
              <a:schemeClr val="accent4"/>
            </a:solidFill>
            <a:extLst>
              <a:ext uri="{C807C97D-BFC1-408E-A445-0C87EB9F89A2}">
                <ask:lineSketchStyleProps xmlns:ask="http://schemas.microsoft.com/office/drawing/2018/sketchyshapes" sd="698404503">
                  <a:custGeom>
                    <a:avLst/>
                    <a:gdLst>
                      <a:gd name="connsiteX0" fmla="*/ 0 w 1325880"/>
                      <a:gd name="connsiteY0" fmla="*/ 0 h 457200"/>
                      <a:gd name="connsiteX1" fmla="*/ 623164 w 1325880"/>
                      <a:gd name="connsiteY1" fmla="*/ 0 h 457200"/>
                      <a:gd name="connsiteX2" fmla="*/ 1325880 w 1325880"/>
                      <a:gd name="connsiteY2" fmla="*/ 0 h 457200"/>
                      <a:gd name="connsiteX3" fmla="*/ 1325880 w 1325880"/>
                      <a:gd name="connsiteY3" fmla="*/ 457200 h 457200"/>
                      <a:gd name="connsiteX4" fmla="*/ 702716 w 1325880"/>
                      <a:gd name="connsiteY4" fmla="*/ 457200 h 457200"/>
                      <a:gd name="connsiteX5" fmla="*/ 0 w 1325880"/>
                      <a:gd name="connsiteY5" fmla="*/ 457200 h 457200"/>
                      <a:gd name="connsiteX6" fmla="*/ 0 w 1325880"/>
                      <a:gd name="connsiteY6"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5880" h="457200" fill="none" extrusionOk="0">
                        <a:moveTo>
                          <a:pt x="0" y="0"/>
                        </a:moveTo>
                        <a:cubicBezTo>
                          <a:pt x="194395" y="-6116"/>
                          <a:pt x="416845" y="-8050"/>
                          <a:pt x="623164" y="0"/>
                        </a:cubicBezTo>
                        <a:cubicBezTo>
                          <a:pt x="829483" y="8050"/>
                          <a:pt x="1008077" y="-19875"/>
                          <a:pt x="1325880" y="0"/>
                        </a:cubicBezTo>
                        <a:cubicBezTo>
                          <a:pt x="1317558" y="109832"/>
                          <a:pt x="1317915" y="359219"/>
                          <a:pt x="1325880" y="457200"/>
                        </a:cubicBezTo>
                        <a:cubicBezTo>
                          <a:pt x="1172741" y="461460"/>
                          <a:pt x="878740" y="464437"/>
                          <a:pt x="702716" y="457200"/>
                        </a:cubicBezTo>
                        <a:cubicBezTo>
                          <a:pt x="526692" y="449963"/>
                          <a:pt x="205441" y="446342"/>
                          <a:pt x="0" y="457200"/>
                        </a:cubicBezTo>
                        <a:cubicBezTo>
                          <a:pt x="20963" y="356712"/>
                          <a:pt x="-15339" y="127309"/>
                          <a:pt x="0" y="0"/>
                        </a:cubicBezTo>
                        <a:close/>
                      </a:path>
                      <a:path w="1325880" h="457200" stroke="0" extrusionOk="0">
                        <a:moveTo>
                          <a:pt x="0" y="0"/>
                        </a:moveTo>
                        <a:cubicBezTo>
                          <a:pt x="288424" y="10609"/>
                          <a:pt x="427049" y="-6729"/>
                          <a:pt x="623164" y="0"/>
                        </a:cubicBezTo>
                        <a:cubicBezTo>
                          <a:pt x="819279" y="6729"/>
                          <a:pt x="1022173" y="-266"/>
                          <a:pt x="1325880" y="0"/>
                        </a:cubicBezTo>
                        <a:cubicBezTo>
                          <a:pt x="1314704" y="217760"/>
                          <a:pt x="1303671" y="296629"/>
                          <a:pt x="1325880" y="457200"/>
                        </a:cubicBezTo>
                        <a:cubicBezTo>
                          <a:pt x="1182631" y="454936"/>
                          <a:pt x="972625" y="487903"/>
                          <a:pt x="662940" y="457200"/>
                        </a:cubicBezTo>
                        <a:cubicBezTo>
                          <a:pt x="353255" y="426497"/>
                          <a:pt x="325138" y="464242"/>
                          <a:pt x="0" y="457200"/>
                        </a:cubicBezTo>
                        <a:cubicBezTo>
                          <a:pt x="2610" y="358243"/>
                          <a:pt x="-6347" y="160816"/>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73478" tIns="36739" rIns="73478" bIns="36739" rtlCol="0" anchor="ctr"/>
          <a:lstStyle/>
          <a:p>
            <a:pPr algn="ctr"/>
            <a:r>
              <a:rPr lang="en-US" sz="990" dirty="0">
                <a:solidFill>
                  <a:srgbClr val="5F5F5F"/>
                </a:solidFill>
                <a:latin typeface="Franklin Gothic Book" panose="020B0503020102020204" pitchFamily="34" charset="0"/>
                <a:cs typeface="Calibri"/>
              </a:rPr>
              <a:t>Offer vaccine</a:t>
            </a:r>
            <a:endParaRPr lang="en-US" sz="990" baseline="30000" dirty="0">
              <a:solidFill>
                <a:srgbClr val="5F5F5F"/>
              </a:solidFill>
              <a:latin typeface="Franklin Gothic Book" panose="020B0503020102020204" pitchFamily="34" charset="0"/>
              <a:cs typeface="Calibri" panose="020F0502020204030204" pitchFamily="34" charset="0"/>
            </a:endParaRPr>
          </a:p>
        </p:txBody>
      </p:sp>
      <p:sp>
        <p:nvSpPr>
          <p:cNvPr id="16" name="Arrow: Right 15">
            <a:extLst>
              <a:ext uri="{FF2B5EF4-FFF2-40B4-BE49-F238E27FC236}">
                <a16:creationId xmlns:a16="http://schemas.microsoft.com/office/drawing/2014/main" id="{5B5E6B66-460F-5E2A-14CF-69C6F8648F56}"/>
              </a:ext>
            </a:extLst>
          </p:cNvPr>
          <p:cNvSpPr/>
          <p:nvPr/>
        </p:nvSpPr>
        <p:spPr>
          <a:xfrm>
            <a:off x="7002976" y="2069929"/>
            <a:ext cx="651084" cy="400983"/>
          </a:xfrm>
          <a:prstGeom prst="rightArrow">
            <a:avLst>
              <a:gd name="adj1" fmla="val 50000"/>
              <a:gd name="adj2" fmla="val 33052"/>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90">
                <a:solidFill>
                  <a:schemeClr val="bg2"/>
                </a:solidFill>
                <a:latin typeface="Franklin Gothic Book" panose="020B0503020102020204" pitchFamily="34" charset="0"/>
                <a:cs typeface="Calibri" panose="020F0502020204030204" pitchFamily="34" charset="0"/>
              </a:rPr>
              <a:t>Yes</a:t>
            </a:r>
          </a:p>
        </p:txBody>
      </p:sp>
      <p:sp>
        <p:nvSpPr>
          <p:cNvPr id="18" name="Flowchart: Process 17">
            <a:extLst>
              <a:ext uri="{FF2B5EF4-FFF2-40B4-BE49-F238E27FC236}">
                <a16:creationId xmlns:a16="http://schemas.microsoft.com/office/drawing/2014/main" id="{FDB0BEC4-6309-5DC4-7304-C4725B778B44}"/>
              </a:ext>
            </a:extLst>
          </p:cNvPr>
          <p:cNvSpPr/>
          <p:nvPr/>
        </p:nvSpPr>
        <p:spPr>
          <a:xfrm>
            <a:off x="7875308" y="1917068"/>
            <a:ext cx="1237116" cy="605242"/>
          </a:xfrm>
          <a:prstGeom prst="flowChartProcess">
            <a:avLst/>
          </a:prstGeom>
          <a:solidFill>
            <a:srgbClr val="005DAA"/>
          </a:solidFill>
          <a:ln>
            <a:noFill/>
            <a:extLst>
              <a:ext uri="{C807C97D-BFC1-408E-A445-0C87EB9F89A2}">
                <ask:lineSketchStyleProps xmlns:ask="http://schemas.microsoft.com/office/drawing/2018/sketchyshapes" sd="3698488026">
                  <a:custGeom>
                    <a:avLst/>
                    <a:gdLst>
                      <a:gd name="connsiteX0" fmla="*/ 0 w 1325880"/>
                      <a:gd name="connsiteY0" fmla="*/ 0 h 457200"/>
                      <a:gd name="connsiteX1" fmla="*/ 636422 w 1325880"/>
                      <a:gd name="connsiteY1" fmla="*/ 0 h 457200"/>
                      <a:gd name="connsiteX2" fmla="*/ 1325880 w 1325880"/>
                      <a:gd name="connsiteY2" fmla="*/ 0 h 457200"/>
                      <a:gd name="connsiteX3" fmla="*/ 1325880 w 1325880"/>
                      <a:gd name="connsiteY3" fmla="*/ 457200 h 457200"/>
                      <a:gd name="connsiteX4" fmla="*/ 649681 w 1325880"/>
                      <a:gd name="connsiteY4" fmla="*/ 457200 h 457200"/>
                      <a:gd name="connsiteX5" fmla="*/ 0 w 1325880"/>
                      <a:gd name="connsiteY5" fmla="*/ 457200 h 457200"/>
                      <a:gd name="connsiteX6" fmla="*/ 0 w 1325880"/>
                      <a:gd name="connsiteY6"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5880" h="457200" fill="none" extrusionOk="0">
                        <a:moveTo>
                          <a:pt x="0" y="0"/>
                        </a:moveTo>
                        <a:cubicBezTo>
                          <a:pt x="181503" y="-3289"/>
                          <a:pt x="433487" y="12215"/>
                          <a:pt x="636422" y="0"/>
                        </a:cubicBezTo>
                        <a:cubicBezTo>
                          <a:pt x="839357" y="-12215"/>
                          <a:pt x="1125927" y="19663"/>
                          <a:pt x="1325880" y="0"/>
                        </a:cubicBezTo>
                        <a:cubicBezTo>
                          <a:pt x="1340450" y="147393"/>
                          <a:pt x="1317385" y="346988"/>
                          <a:pt x="1325880" y="457200"/>
                        </a:cubicBezTo>
                        <a:cubicBezTo>
                          <a:pt x="1126826" y="458206"/>
                          <a:pt x="870486" y="484222"/>
                          <a:pt x="649681" y="457200"/>
                        </a:cubicBezTo>
                        <a:cubicBezTo>
                          <a:pt x="428876" y="430178"/>
                          <a:pt x="272741" y="460582"/>
                          <a:pt x="0" y="457200"/>
                        </a:cubicBezTo>
                        <a:cubicBezTo>
                          <a:pt x="-8096" y="271467"/>
                          <a:pt x="21123" y="159434"/>
                          <a:pt x="0" y="0"/>
                        </a:cubicBezTo>
                        <a:close/>
                      </a:path>
                      <a:path w="1325880" h="457200" stroke="0" extrusionOk="0">
                        <a:moveTo>
                          <a:pt x="0" y="0"/>
                        </a:moveTo>
                        <a:cubicBezTo>
                          <a:pt x="211995" y="15282"/>
                          <a:pt x="334130" y="9210"/>
                          <a:pt x="636422" y="0"/>
                        </a:cubicBezTo>
                        <a:cubicBezTo>
                          <a:pt x="938714" y="-9210"/>
                          <a:pt x="1124390" y="34408"/>
                          <a:pt x="1325880" y="0"/>
                        </a:cubicBezTo>
                        <a:cubicBezTo>
                          <a:pt x="1319176" y="117895"/>
                          <a:pt x="1340920" y="269025"/>
                          <a:pt x="1325880" y="457200"/>
                        </a:cubicBezTo>
                        <a:cubicBezTo>
                          <a:pt x="998949" y="490563"/>
                          <a:pt x="867473" y="480874"/>
                          <a:pt x="636422" y="457200"/>
                        </a:cubicBezTo>
                        <a:cubicBezTo>
                          <a:pt x="405371" y="433526"/>
                          <a:pt x="158350" y="456692"/>
                          <a:pt x="0" y="457200"/>
                        </a:cubicBezTo>
                        <a:cubicBezTo>
                          <a:pt x="-10807" y="280659"/>
                          <a:pt x="17353" y="220700"/>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73478" tIns="36739" rIns="73478" bIns="36739" rtlCol="0" anchor="ctr"/>
          <a:lstStyle/>
          <a:p>
            <a:pPr algn="ctr"/>
            <a:r>
              <a:rPr lang="en-US" sz="990" b="1" dirty="0">
                <a:solidFill>
                  <a:schemeClr val="bg2"/>
                </a:solidFill>
                <a:latin typeface="Franklin Gothic Book" panose="020B0503020102020204" pitchFamily="34" charset="0"/>
                <a:cs typeface="Calibri"/>
              </a:rPr>
              <a:t>Offer testing and</a:t>
            </a:r>
            <a:r>
              <a:rPr lang="en-US" sz="990" u="sng" dirty="0">
                <a:solidFill>
                  <a:schemeClr val="bg2"/>
                </a:solidFill>
                <a:latin typeface="Franklin Gothic Book" panose="020B0503020102020204" pitchFamily="34" charset="0"/>
                <a:cs typeface="Calibri"/>
              </a:rPr>
              <a:t> </a:t>
            </a:r>
            <a:r>
              <a:rPr lang="en-US" sz="990" b="1" dirty="0">
                <a:solidFill>
                  <a:schemeClr val="bg2"/>
                </a:solidFill>
                <a:latin typeface="Franklin Gothic Book" panose="020B0503020102020204" pitchFamily="34" charset="0"/>
                <a:cs typeface="Calibri"/>
              </a:rPr>
              <a:t>vaccine </a:t>
            </a:r>
            <a:endParaRPr lang="en-US" sz="990" b="1" baseline="30000" dirty="0">
              <a:solidFill>
                <a:schemeClr val="bg2"/>
              </a:solidFill>
              <a:latin typeface="Franklin Gothic Book" panose="020B0503020102020204" pitchFamily="34" charset="0"/>
              <a:cs typeface="Calibri" panose="020F0502020204030204" pitchFamily="34" charset="0"/>
            </a:endParaRPr>
          </a:p>
        </p:txBody>
      </p:sp>
      <p:sp>
        <p:nvSpPr>
          <p:cNvPr id="27" name="Arrow: Right 26">
            <a:extLst>
              <a:ext uri="{FF2B5EF4-FFF2-40B4-BE49-F238E27FC236}">
                <a16:creationId xmlns:a16="http://schemas.microsoft.com/office/drawing/2014/main" id="{DB265C03-1FF2-345E-E3BA-B3A8536BDD30}"/>
              </a:ext>
            </a:extLst>
          </p:cNvPr>
          <p:cNvSpPr/>
          <p:nvPr/>
        </p:nvSpPr>
        <p:spPr>
          <a:xfrm>
            <a:off x="3427980" y="3290004"/>
            <a:ext cx="811391" cy="400983"/>
          </a:xfrm>
          <a:prstGeom prst="rightArrow">
            <a:avLst>
              <a:gd name="adj1" fmla="val 50000"/>
              <a:gd name="adj2" fmla="val 33052"/>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90">
                <a:solidFill>
                  <a:srgbClr val="5F5F5F"/>
                </a:solidFill>
                <a:latin typeface="Franklin Gothic Book" panose="020B0503020102020204" pitchFamily="34" charset="0"/>
                <a:cs typeface="Calibri" panose="020F0502020204030204" pitchFamily="34" charset="0"/>
              </a:rPr>
              <a:t>Yes</a:t>
            </a:r>
          </a:p>
        </p:txBody>
      </p:sp>
      <p:sp>
        <p:nvSpPr>
          <p:cNvPr id="10" name="Flowchart: Process 9">
            <a:extLst>
              <a:ext uri="{FF2B5EF4-FFF2-40B4-BE49-F238E27FC236}">
                <a16:creationId xmlns:a16="http://schemas.microsoft.com/office/drawing/2014/main" id="{21FA510E-29EE-A19F-EC52-2037AD70EA5F}"/>
              </a:ext>
            </a:extLst>
          </p:cNvPr>
          <p:cNvSpPr/>
          <p:nvPr/>
        </p:nvSpPr>
        <p:spPr>
          <a:xfrm>
            <a:off x="4303289" y="2804151"/>
            <a:ext cx="759635" cy="1413999"/>
          </a:xfrm>
          <a:prstGeom prst="flowChartProcess">
            <a:avLst/>
          </a:prstGeom>
          <a:noFill/>
          <a:ln>
            <a:solidFill>
              <a:schemeClr val="accent4"/>
            </a:solidFill>
            <a:extLst>
              <a:ext uri="{C807C97D-BFC1-408E-A445-0C87EB9F89A2}">
                <ask:lineSketchStyleProps xmlns:ask="http://schemas.microsoft.com/office/drawing/2018/sketchyshapes" sd="3698488026">
                  <a:custGeom>
                    <a:avLst/>
                    <a:gdLst>
                      <a:gd name="connsiteX0" fmla="*/ 0 w 1325880"/>
                      <a:gd name="connsiteY0" fmla="*/ 0 h 457200"/>
                      <a:gd name="connsiteX1" fmla="*/ 636422 w 1325880"/>
                      <a:gd name="connsiteY1" fmla="*/ 0 h 457200"/>
                      <a:gd name="connsiteX2" fmla="*/ 1325880 w 1325880"/>
                      <a:gd name="connsiteY2" fmla="*/ 0 h 457200"/>
                      <a:gd name="connsiteX3" fmla="*/ 1325880 w 1325880"/>
                      <a:gd name="connsiteY3" fmla="*/ 457200 h 457200"/>
                      <a:gd name="connsiteX4" fmla="*/ 649681 w 1325880"/>
                      <a:gd name="connsiteY4" fmla="*/ 457200 h 457200"/>
                      <a:gd name="connsiteX5" fmla="*/ 0 w 1325880"/>
                      <a:gd name="connsiteY5" fmla="*/ 457200 h 457200"/>
                      <a:gd name="connsiteX6" fmla="*/ 0 w 1325880"/>
                      <a:gd name="connsiteY6"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5880" h="457200" fill="none" extrusionOk="0">
                        <a:moveTo>
                          <a:pt x="0" y="0"/>
                        </a:moveTo>
                        <a:cubicBezTo>
                          <a:pt x="181503" y="-3289"/>
                          <a:pt x="433487" y="12215"/>
                          <a:pt x="636422" y="0"/>
                        </a:cubicBezTo>
                        <a:cubicBezTo>
                          <a:pt x="839357" y="-12215"/>
                          <a:pt x="1125927" y="19663"/>
                          <a:pt x="1325880" y="0"/>
                        </a:cubicBezTo>
                        <a:cubicBezTo>
                          <a:pt x="1340450" y="147393"/>
                          <a:pt x="1317385" y="346988"/>
                          <a:pt x="1325880" y="457200"/>
                        </a:cubicBezTo>
                        <a:cubicBezTo>
                          <a:pt x="1126826" y="458206"/>
                          <a:pt x="870486" y="484222"/>
                          <a:pt x="649681" y="457200"/>
                        </a:cubicBezTo>
                        <a:cubicBezTo>
                          <a:pt x="428876" y="430178"/>
                          <a:pt x="272741" y="460582"/>
                          <a:pt x="0" y="457200"/>
                        </a:cubicBezTo>
                        <a:cubicBezTo>
                          <a:pt x="-8096" y="271467"/>
                          <a:pt x="21123" y="159434"/>
                          <a:pt x="0" y="0"/>
                        </a:cubicBezTo>
                        <a:close/>
                      </a:path>
                      <a:path w="1325880" h="457200" stroke="0" extrusionOk="0">
                        <a:moveTo>
                          <a:pt x="0" y="0"/>
                        </a:moveTo>
                        <a:cubicBezTo>
                          <a:pt x="211995" y="15282"/>
                          <a:pt x="334130" y="9210"/>
                          <a:pt x="636422" y="0"/>
                        </a:cubicBezTo>
                        <a:cubicBezTo>
                          <a:pt x="938714" y="-9210"/>
                          <a:pt x="1124390" y="34408"/>
                          <a:pt x="1325880" y="0"/>
                        </a:cubicBezTo>
                        <a:cubicBezTo>
                          <a:pt x="1319176" y="117895"/>
                          <a:pt x="1340920" y="269025"/>
                          <a:pt x="1325880" y="457200"/>
                        </a:cubicBezTo>
                        <a:cubicBezTo>
                          <a:pt x="998949" y="490563"/>
                          <a:pt x="867473" y="480874"/>
                          <a:pt x="636422" y="457200"/>
                        </a:cubicBezTo>
                        <a:cubicBezTo>
                          <a:pt x="405371" y="433526"/>
                          <a:pt x="158350" y="456692"/>
                          <a:pt x="0" y="457200"/>
                        </a:cubicBezTo>
                        <a:cubicBezTo>
                          <a:pt x="-10807" y="280659"/>
                          <a:pt x="17353" y="220700"/>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90">
                <a:solidFill>
                  <a:srgbClr val="5F5F5F"/>
                </a:solidFill>
                <a:latin typeface="Franklin Gothic Book" panose="020B0503020102020204" pitchFamily="34" charset="0"/>
                <a:cs typeface="Calibri" panose="020F0502020204030204" pitchFamily="34" charset="0"/>
              </a:rPr>
              <a:t>Previously screened for HBV infection?</a:t>
            </a:r>
          </a:p>
        </p:txBody>
      </p:sp>
      <p:sp>
        <p:nvSpPr>
          <p:cNvPr id="12" name="Arrow: Right 11">
            <a:extLst>
              <a:ext uri="{FF2B5EF4-FFF2-40B4-BE49-F238E27FC236}">
                <a16:creationId xmlns:a16="http://schemas.microsoft.com/office/drawing/2014/main" id="{0B9854FD-A0E4-B531-31C5-55569E4E0B30}"/>
              </a:ext>
            </a:extLst>
          </p:cNvPr>
          <p:cNvSpPr/>
          <p:nvPr/>
        </p:nvSpPr>
        <p:spPr>
          <a:xfrm>
            <a:off x="5172490" y="2699586"/>
            <a:ext cx="2481570" cy="400983"/>
          </a:xfrm>
          <a:prstGeom prst="rightArrow">
            <a:avLst>
              <a:gd name="adj1" fmla="val 50000"/>
              <a:gd name="adj2" fmla="val 33052"/>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90">
                <a:solidFill>
                  <a:srgbClr val="5F5F5F"/>
                </a:solidFill>
                <a:latin typeface="Franklin Gothic Book" panose="020B0503020102020204" pitchFamily="34" charset="0"/>
                <a:cs typeface="Calibri" panose="020F0502020204030204" pitchFamily="34" charset="0"/>
              </a:rPr>
              <a:t>No/Unknown</a:t>
            </a:r>
          </a:p>
        </p:txBody>
      </p:sp>
      <p:sp>
        <p:nvSpPr>
          <p:cNvPr id="20" name="Flowchart: Process 19">
            <a:extLst>
              <a:ext uri="{FF2B5EF4-FFF2-40B4-BE49-F238E27FC236}">
                <a16:creationId xmlns:a16="http://schemas.microsoft.com/office/drawing/2014/main" id="{BAB73B86-AA65-3ACE-C9C1-E8BCBD334988}"/>
              </a:ext>
            </a:extLst>
          </p:cNvPr>
          <p:cNvSpPr/>
          <p:nvPr/>
        </p:nvSpPr>
        <p:spPr>
          <a:xfrm>
            <a:off x="7895885" y="2653278"/>
            <a:ext cx="1214514" cy="388945"/>
          </a:xfrm>
          <a:prstGeom prst="flowChartProcess">
            <a:avLst/>
          </a:prstGeom>
          <a:noFill/>
          <a:ln>
            <a:solidFill>
              <a:schemeClr val="accent4"/>
            </a:solidFill>
            <a:extLst>
              <a:ext uri="{C807C97D-BFC1-408E-A445-0C87EB9F89A2}">
                <ask:lineSketchStyleProps xmlns:ask="http://schemas.microsoft.com/office/drawing/2018/sketchyshapes" sd="698404503">
                  <a:custGeom>
                    <a:avLst/>
                    <a:gdLst>
                      <a:gd name="connsiteX0" fmla="*/ 0 w 1325880"/>
                      <a:gd name="connsiteY0" fmla="*/ 0 h 457200"/>
                      <a:gd name="connsiteX1" fmla="*/ 623164 w 1325880"/>
                      <a:gd name="connsiteY1" fmla="*/ 0 h 457200"/>
                      <a:gd name="connsiteX2" fmla="*/ 1325880 w 1325880"/>
                      <a:gd name="connsiteY2" fmla="*/ 0 h 457200"/>
                      <a:gd name="connsiteX3" fmla="*/ 1325880 w 1325880"/>
                      <a:gd name="connsiteY3" fmla="*/ 457200 h 457200"/>
                      <a:gd name="connsiteX4" fmla="*/ 702716 w 1325880"/>
                      <a:gd name="connsiteY4" fmla="*/ 457200 h 457200"/>
                      <a:gd name="connsiteX5" fmla="*/ 0 w 1325880"/>
                      <a:gd name="connsiteY5" fmla="*/ 457200 h 457200"/>
                      <a:gd name="connsiteX6" fmla="*/ 0 w 1325880"/>
                      <a:gd name="connsiteY6"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5880" h="457200" fill="none" extrusionOk="0">
                        <a:moveTo>
                          <a:pt x="0" y="0"/>
                        </a:moveTo>
                        <a:cubicBezTo>
                          <a:pt x="194395" y="-6116"/>
                          <a:pt x="416845" y="-8050"/>
                          <a:pt x="623164" y="0"/>
                        </a:cubicBezTo>
                        <a:cubicBezTo>
                          <a:pt x="829483" y="8050"/>
                          <a:pt x="1008077" y="-19875"/>
                          <a:pt x="1325880" y="0"/>
                        </a:cubicBezTo>
                        <a:cubicBezTo>
                          <a:pt x="1317558" y="109832"/>
                          <a:pt x="1317915" y="359219"/>
                          <a:pt x="1325880" y="457200"/>
                        </a:cubicBezTo>
                        <a:cubicBezTo>
                          <a:pt x="1172741" y="461460"/>
                          <a:pt x="878740" y="464437"/>
                          <a:pt x="702716" y="457200"/>
                        </a:cubicBezTo>
                        <a:cubicBezTo>
                          <a:pt x="526692" y="449963"/>
                          <a:pt x="205441" y="446342"/>
                          <a:pt x="0" y="457200"/>
                        </a:cubicBezTo>
                        <a:cubicBezTo>
                          <a:pt x="20963" y="356712"/>
                          <a:pt x="-15339" y="127309"/>
                          <a:pt x="0" y="0"/>
                        </a:cubicBezTo>
                        <a:close/>
                      </a:path>
                      <a:path w="1325880" h="457200" stroke="0" extrusionOk="0">
                        <a:moveTo>
                          <a:pt x="0" y="0"/>
                        </a:moveTo>
                        <a:cubicBezTo>
                          <a:pt x="288424" y="10609"/>
                          <a:pt x="427049" y="-6729"/>
                          <a:pt x="623164" y="0"/>
                        </a:cubicBezTo>
                        <a:cubicBezTo>
                          <a:pt x="819279" y="6729"/>
                          <a:pt x="1022173" y="-266"/>
                          <a:pt x="1325880" y="0"/>
                        </a:cubicBezTo>
                        <a:cubicBezTo>
                          <a:pt x="1314704" y="217760"/>
                          <a:pt x="1303671" y="296629"/>
                          <a:pt x="1325880" y="457200"/>
                        </a:cubicBezTo>
                        <a:cubicBezTo>
                          <a:pt x="1182631" y="454936"/>
                          <a:pt x="972625" y="487903"/>
                          <a:pt x="662940" y="457200"/>
                        </a:cubicBezTo>
                        <a:cubicBezTo>
                          <a:pt x="353255" y="426497"/>
                          <a:pt x="325138" y="464242"/>
                          <a:pt x="0" y="457200"/>
                        </a:cubicBezTo>
                        <a:cubicBezTo>
                          <a:pt x="2610" y="358243"/>
                          <a:pt x="-6347" y="160816"/>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90" dirty="0">
                <a:solidFill>
                  <a:srgbClr val="5F5F5F"/>
                </a:solidFill>
                <a:latin typeface="Franklin Gothic Book" panose="020B0503020102020204" pitchFamily="34" charset="0"/>
                <a:cs typeface="Calibri" panose="020F0502020204030204" pitchFamily="34" charset="0"/>
              </a:rPr>
              <a:t>Offer screening</a:t>
            </a:r>
          </a:p>
        </p:txBody>
      </p:sp>
      <p:sp>
        <p:nvSpPr>
          <p:cNvPr id="23" name="Arrow: Right 22">
            <a:extLst>
              <a:ext uri="{FF2B5EF4-FFF2-40B4-BE49-F238E27FC236}">
                <a16:creationId xmlns:a16="http://schemas.microsoft.com/office/drawing/2014/main" id="{A5D5D9A8-DAA8-0D22-1D76-D747EF2AB09C}"/>
              </a:ext>
            </a:extLst>
          </p:cNvPr>
          <p:cNvSpPr/>
          <p:nvPr/>
        </p:nvSpPr>
        <p:spPr>
          <a:xfrm>
            <a:off x="5146933" y="3608076"/>
            <a:ext cx="736763" cy="400983"/>
          </a:xfrm>
          <a:prstGeom prst="rightArrow">
            <a:avLst>
              <a:gd name="adj1" fmla="val 50000"/>
              <a:gd name="adj2" fmla="val 33052"/>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90">
                <a:solidFill>
                  <a:srgbClr val="5F5F5F"/>
                </a:solidFill>
                <a:latin typeface="Franklin Gothic Book" panose="020B0503020102020204" pitchFamily="34" charset="0"/>
                <a:cs typeface="Calibri" panose="020F0502020204030204" pitchFamily="34" charset="0"/>
              </a:rPr>
              <a:t>Yes</a:t>
            </a:r>
          </a:p>
        </p:txBody>
      </p:sp>
      <p:sp>
        <p:nvSpPr>
          <p:cNvPr id="26" name="Flowchart: Process 25">
            <a:extLst>
              <a:ext uri="{FF2B5EF4-FFF2-40B4-BE49-F238E27FC236}">
                <a16:creationId xmlns:a16="http://schemas.microsoft.com/office/drawing/2014/main" id="{BB3A5C66-E8E3-248E-85B5-A5287F5FF427}"/>
              </a:ext>
            </a:extLst>
          </p:cNvPr>
          <p:cNvSpPr/>
          <p:nvPr/>
        </p:nvSpPr>
        <p:spPr>
          <a:xfrm>
            <a:off x="5920240" y="3181958"/>
            <a:ext cx="973171" cy="1489587"/>
          </a:xfrm>
          <a:prstGeom prst="flowChartProcess">
            <a:avLst/>
          </a:prstGeom>
          <a:noFill/>
          <a:ln>
            <a:solidFill>
              <a:schemeClr val="accent4"/>
            </a:solidFill>
            <a:extLst>
              <a:ext uri="{C807C97D-BFC1-408E-A445-0C87EB9F89A2}">
                <ask:lineSketchStyleProps xmlns:ask="http://schemas.microsoft.com/office/drawing/2018/sketchyshapes" sd="3698488026">
                  <a:custGeom>
                    <a:avLst/>
                    <a:gdLst>
                      <a:gd name="connsiteX0" fmla="*/ 0 w 1325880"/>
                      <a:gd name="connsiteY0" fmla="*/ 0 h 457200"/>
                      <a:gd name="connsiteX1" fmla="*/ 636422 w 1325880"/>
                      <a:gd name="connsiteY1" fmla="*/ 0 h 457200"/>
                      <a:gd name="connsiteX2" fmla="*/ 1325880 w 1325880"/>
                      <a:gd name="connsiteY2" fmla="*/ 0 h 457200"/>
                      <a:gd name="connsiteX3" fmla="*/ 1325880 w 1325880"/>
                      <a:gd name="connsiteY3" fmla="*/ 457200 h 457200"/>
                      <a:gd name="connsiteX4" fmla="*/ 649681 w 1325880"/>
                      <a:gd name="connsiteY4" fmla="*/ 457200 h 457200"/>
                      <a:gd name="connsiteX5" fmla="*/ 0 w 1325880"/>
                      <a:gd name="connsiteY5" fmla="*/ 457200 h 457200"/>
                      <a:gd name="connsiteX6" fmla="*/ 0 w 1325880"/>
                      <a:gd name="connsiteY6"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5880" h="457200" fill="none" extrusionOk="0">
                        <a:moveTo>
                          <a:pt x="0" y="0"/>
                        </a:moveTo>
                        <a:cubicBezTo>
                          <a:pt x="181503" y="-3289"/>
                          <a:pt x="433487" y="12215"/>
                          <a:pt x="636422" y="0"/>
                        </a:cubicBezTo>
                        <a:cubicBezTo>
                          <a:pt x="839357" y="-12215"/>
                          <a:pt x="1125927" y="19663"/>
                          <a:pt x="1325880" y="0"/>
                        </a:cubicBezTo>
                        <a:cubicBezTo>
                          <a:pt x="1340450" y="147393"/>
                          <a:pt x="1317385" y="346988"/>
                          <a:pt x="1325880" y="457200"/>
                        </a:cubicBezTo>
                        <a:cubicBezTo>
                          <a:pt x="1126826" y="458206"/>
                          <a:pt x="870486" y="484222"/>
                          <a:pt x="649681" y="457200"/>
                        </a:cubicBezTo>
                        <a:cubicBezTo>
                          <a:pt x="428876" y="430178"/>
                          <a:pt x="272741" y="460582"/>
                          <a:pt x="0" y="457200"/>
                        </a:cubicBezTo>
                        <a:cubicBezTo>
                          <a:pt x="-8096" y="271467"/>
                          <a:pt x="21123" y="159434"/>
                          <a:pt x="0" y="0"/>
                        </a:cubicBezTo>
                        <a:close/>
                      </a:path>
                      <a:path w="1325880" h="457200" stroke="0" extrusionOk="0">
                        <a:moveTo>
                          <a:pt x="0" y="0"/>
                        </a:moveTo>
                        <a:cubicBezTo>
                          <a:pt x="211995" y="15282"/>
                          <a:pt x="334130" y="9210"/>
                          <a:pt x="636422" y="0"/>
                        </a:cubicBezTo>
                        <a:cubicBezTo>
                          <a:pt x="938714" y="-9210"/>
                          <a:pt x="1124390" y="34408"/>
                          <a:pt x="1325880" y="0"/>
                        </a:cubicBezTo>
                        <a:cubicBezTo>
                          <a:pt x="1319176" y="117895"/>
                          <a:pt x="1340920" y="269025"/>
                          <a:pt x="1325880" y="457200"/>
                        </a:cubicBezTo>
                        <a:cubicBezTo>
                          <a:pt x="998949" y="490563"/>
                          <a:pt x="867473" y="480874"/>
                          <a:pt x="636422" y="457200"/>
                        </a:cubicBezTo>
                        <a:cubicBezTo>
                          <a:pt x="405371" y="433526"/>
                          <a:pt x="158350" y="456692"/>
                          <a:pt x="0" y="457200"/>
                        </a:cubicBezTo>
                        <a:cubicBezTo>
                          <a:pt x="-10807" y="280659"/>
                          <a:pt x="17353" y="220700"/>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spcBef>
                <a:spcPct val="30000"/>
              </a:spcBef>
              <a:defRPr/>
            </a:pPr>
            <a:r>
              <a:rPr lang="en-US" sz="990">
                <a:solidFill>
                  <a:srgbClr val="5F5F5F"/>
                </a:solidFill>
                <a:latin typeface="Franklin Gothic Book" panose="020B0503020102020204" pitchFamily="34" charset="0"/>
                <a:cs typeface="Calibri" panose="020F0502020204030204" pitchFamily="34" charset="0"/>
              </a:rPr>
              <a:t>Had an activity, exposure, or condition associated with increased risk since the last screening?</a:t>
            </a:r>
            <a:r>
              <a:rPr lang="en-US" sz="990">
                <a:solidFill>
                  <a:srgbClr val="5F5F5F"/>
                </a:solidFill>
                <a:latin typeface="Franklin Gothic Book" panose="020B0503020102020204" pitchFamily="34" charset="0"/>
              </a:rPr>
              <a:t> </a:t>
            </a:r>
            <a:endParaRPr lang="en-US" sz="990" baseline="30000">
              <a:solidFill>
                <a:srgbClr val="5F5F5F"/>
              </a:solidFill>
              <a:latin typeface="Franklin Gothic Book" panose="020B0503020102020204" pitchFamily="34" charset="0"/>
              <a:cs typeface="Calibri" panose="020F0502020204030204" pitchFamily="34" charset="0"/>
            </a:endParaRPr>
          </a:p>
        </p:txBody>
      </p:sp>
      <p:sp>
        <p:nvSpPr>
          <p:cNvPr id="25" name="Arrow: Right 24">
            <a:extLst>
              <a:ext uri="{FF2B5EF4-FFF2-40B4-BE49-F238E27FC236}">
                <a16:creationId xmlns:a16="http://schemas.microsoft.com/office/drawing/2014/main" id="{D7C157C2-117F-F27D-CD4F-22112EC9085E}"/>
              </a:ext>
            </a:extLst>
          </p:cNvPr>
          <p:cNvSpPr/>
          <p:nvPr/>
        </p:nvSpPr>
        <p:spPr>
          <a:xfrm>
            <a:off x="7018158" y="3290004"/>
            <a:ext cx="651084" cy="400983"/>
          </a:xfrm>
          <a:prstGeom prst="rightArrow">
            <a:avLst>
              <a:gd name="adj1" fmla="val 50000"/>
              <a:gd name="adj2" fmla="val 33052"/>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90">
                <a:solidFill>
                  <a:srgbClr val="5F5F5F"/>
                </a:solidFill>
                <a:latin typeface="Franklin Gothic Book" panose="020B0503020102020204" pitchFamily="34" charset="0"/>
                <a:cs typeface="Calibri" panose="020F0502020204030204" pitchFamily="34" charset="0"/>
              </a:rPr>
              <a:t>No</a:t>
            </a:r>
          </a:p>
        </p:txBody>
      </p:sp>
      <p:sp>
        <p:nvSpPr>
          <p:cNvPr id="22" name="Flowchart: Process 21">
            <a:extLst>
              <a:ext uri="{FF2B5EF4-FFF2-40B4-BE49-F238E27FC236}">
                <a16:creationId xmlns:a16="http://schemas.microsoft.com/office/drawing/2014/main" id="{93EE7E1E-AE08-53AF-AFCF-44A7B67D9942}"/>
              </a:ext>
            </a:extLst>
          </p:cNvPr>
          <p:cNvSpPr/>
          <p:nvPr/>
        </p:nvSpPr>
        <p:spPr>
          <a:xfrm>
            <a:off x="7928336" y="3287878"/>
            <a:ext cx="1182063" cy="299254"/>
          </a:xfrm>
          <a:prstGeom prst="flowChartProcess">
            <a:avLst/>
          </a:prstGeom>
          <a:noFill/>
          <a:ln>
            <a:solidFill>
              <a:schemeClr val="accent4"/>
            </a:solidFill>
            <a:extLst>
              <a:ext uri="{C807C97D-BFC1-408E-A445-0C87EB9F89A2}">
                <ask:lineSketchStyleProps xmlns:ask="http://schemas.microsoft.com/office/drawing/2018/sketchyshapes" sd="698404503">
                  <a:custGeom>
                    <a:avLst/>
                    <a:gdLst>
                      <a:gd name="connsiteX0" fmla="*/ 0 w 1325880"/>
                      <a:gd name="connsiteY0" fmla="*/ 0 h 457200"/>
                      <a:gd name="connsiteX1" fmla="*/ 623164 w 1325880"/>
                      <a:gd name="connsiteY1" fmla="*/ 0 h 457200"/>
                      <a:gd name="connsiteX2" fmla="*/ 1325880 w 1325880"/>
                      <a:gd name="connsiteY2" fmla="*/ 0 h 457200"/>
                      <a:gd name="connsiteX3" fmla="*/ 1325880 w 1325880"/>
                      <a:gd name="connsiteY3" fmla="*/ 457200 h 457200"/>
                      <a:gd name="connsiteX4" fmla="*/ 702716 w 1325880"/>
                      <a:gd name="connsiteY4" fmla="*/ 457200 h 457200"/>
                      <a:gd name="connsiteX5" fmla="*/ 0 w 1325880"/>
                      <a:gd name="connsiteY5" fmla="*/ 457200 h 457200"/>
                      <a:gd name="connsiteX6" fmla="*/ 0 w 1325880"/>
                      <a:gd name="connsiteY6"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5880" h="457200" fill="none" extrusionOk="0">
                        <a:moveTo>
                          <a:pt x="0" y="0"/>
                        </a:moveTo>
                        <a:cubicBezTo>
                          <a:pt x="194395" y="-6116"/>
                          <a:pt x="416845" y="-8050"/>
                          <a:pt x="623164" y="0"/>
                        </a:cubicBezTo>
                        <a:cubicBezTo>
                          <a:pt x="829483" y="8050"/>
                          <a:pt x="1008077" y="-19875"/>
                          <a:pt x="1325880" y="0"/>
                        </a:cubicBezTo>
                        <a:cubicBezTo>
                          <a:pt x="1317558" y="109832"/>
                          <a:pt x="1317915" y="359219"/>
                          <a:pt x="1325880" y="457200"/>
                        </a:cubicBezTo>
                        <a:cubicBezTo>
                          <a:pt x="1172741" y="461460"/>
                          <a:pt x="878740" y="464437"/>
                          <a:pt x="702716" y="457200"/>
                        </a:cubicBezTo>
                        <a:cubicBezTo>
                          <a:pt x="526692" y="449963"/>
                          <a:pt x="205441" y="446342"/>
                          <a:pt x="0" y="457200"/>
                        </a:cubicBezTo>
                        <a:cubicBezTo>
                          <a:pt x="20963" y="356712"/>
                          <a:pt x="-15339" y="127309"/>
                          <a:pt x="0" y="0"/>
                        </a:cubicBezTo>
                        <a:close/>
                      </a:path>
                      <a:path w="1325880" h="457200" stroke="0" extrusionOk="0">
                        <a:moveTo>
                          <a:pt x="0" y="0"/>
                        </a:moveTo>
                        <a:cubicBezTo>
                          <a:pt x="288424" y="10609"/>
                          <a:pt x="427049" y="-6729"/>
                          <a:pt x="623164" y="0"/>
                        </a:cubicBezTo>
                        <a:cubicBezTo>
                          <a:pt x="819279" y="6729"/>
                          <a:pt x="1022173" y="-266"/>
                          <a:pt x="1325880" y="0"/>
                        </a:cubicBezTo>
                        <a:cubicBezTo>
                          <a:pt x="1314704" y="217760"/>
                          <a:pt x="1303671" y="296629"/>
                          <a:pt x="1325880" y="457200"/>
                        </a:cubicBezTo>
                        <a:cubicBezTo>
                          <a:pt x="1182631" y="454936"/>
                          <a:pt x="972625" y="487903"/>
                          <a:pt x="662940" y="457200"/>
                        </a:cubicBezTo>
                        <a:cubicBezTo>
                          <a:pt x="353255" y="426497"/>
                          <a:pt x="325138" y="464242"/>
                          <a:pt x="0" y="457200"/>
                        </a:cubicBezTo>
                        <a:cubicBezTo>
                          <a:pt x="2610" y="358243"/>
                          <a:pt x="-6347" y="160816"/>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90">
                <a:solidFill>
                  <a:srgbClr val="5F5F5F"/>
                </a:solidFill>
                <a:latin typeface="Franklin Gothic Book" panose="020B0503020102020204" pitchFamily="34" charset="0"/>
                <a:cs typeface="Calibri" panose="020F0502020204030204" pitchFamily="34" charset="0"/>
              </a:rPr>
              <a:t>No action</a:t>
            </a:r>
          </a:p>
        </p:txBody>
      </p:sp>
      <p:sp>
        <p:nvSpPr>
          <p:cNvPr id="24" name="Arrow: Right 23">
            <a:extLst>
              <a:ext uri="{FF2B5EF4-FFF2-40B4-BE49-F238E27FC236}">
                <a16:creationId xmlns:a16="http://schemas.microsoft.com/office/drawing/2014/main" id="{7FB4C8C2-B284-257F-0F0F-7FEB986C12E3}"/>
              </a:ext>
            </a:extLst>
          </p:cNvPr>
          <p:cNvSpPr/>
          <p:nvPr/>
        </p:nvSpPr>
        <p:spPr>
          <a:xfrm>
            <a:off x="7002976" y="3912991"/>
            <a:ext cx="651084" cy="400983"/>
          </a:xfrm>
          <a:prstGeom prst="rightArrow">
            <a:avLst>
              <a:gd name="adj1" fmla="val 50000"/>
              <a:gd name="adj2" fmla="val 33052"/>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90">
                <a:solidFill>
                  <a:srgbClr val="5F5F5F"/>
                </a:solidFill>
                <a:latin typeface="Franklin Gothic Book" panose="020B0503020102020204" pitchFamily="34" charset="0"/>
                <a:cs typeface="Calibri" panose="020F0502020204030204" pitchFamily="34" charset="0"/>
              </a:rPr>
              <a:t>Yes</a:t>
            </a:r>
          </a:p>
        </p:txBody>
      </p:sp>
      <p:sp>
        <p:nvSpPr>
          <p:cNvPr id="7" name="Flowchart: Process 6">
            <a:extLst>
              <a:ext uri="{FF2B5EF4-FFF2-40B4-BE49-F238E27FC236}">
                <a16:creationId xmlns:a16="http://schemas.microsoft.com/office/drawing/2014/main" id="{8E9EF28C-D306-2973-F28B-B466E72600DF}"/>
              </a:ext>
            </a:extLst>
          </p:cNvPr>
          <p:cNvSpPr/>
          <p:nvPr/>
        </p:nvSpPr>
        <p:spPr>
          <a:xfrm>
            <a:off x="7928336" y="3698082"/>
            <a:ext cx="1182063" cy="1061954"/>
          </a:xfrm>
          <a:prstGeom prst="flowChartProcess">
            <a:avLst/>
          </a:prstGeom>
          <a:noFill/>
          <a:ln>
            <a:solidFill>
              <a:schemeClr val="accent4"/>
            </a:solidFill>
            <a:extLst>
              <a:ext uri="{C807C97D-BFC1-408E-A445-0C87EB9F89A2}">
                <ask:lineSketchStyleProps xmlns:ask="http://schemas.microsoft.com/office/drawing/2018/sketchyshapes" sd="3507000093">
                  <a:custGeom>
                    <a:avLst/>
                    <a:gdLst>
                      <a:gd name="connsiteX0" fmla="*/ 0 w 1325880"/>
                      <a:gd name="connsiteY0" fmla="*/ 0 h 457200"/>
                      <a:gd name="connsiteX1" fmla="*/ 689458 w 1325880"/>
                      <a:gd name="connsiteY1" fmla="*/ 0 h 457200"/>
                      <a:gd name="connsiteX2" fmla="*/ 1325880 w 1325880"/>
                      <a:gd name="connsiteY2" fmla="*/ 0 h 457200"/>
                      <a:gd name="connsiteX3" fmla="*/ 1325880 w 1325880"/>
                      <a:gd name="connsiteY3" fmla="*/ 457200 h 457200"/>
                      <a:gd name="connsiteX4" fmla="*/ 702716 w 1325880"/>
                      <a:gd name="connsiteY4" fmla="*/ 457200 h 457200"/>
                      <a:gd name="connsiteX5" fmla="*/ 0 w 1325880"/>
                      <a:gd name="connsiteY5" fmla="*/ 457200 h 457200"/>
                      <a:gd name="connsiteX6" fmla="*/ 0 w 1325880"/>
                      <a:gd name="connsiteY6"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5880" h="457200" fill="none" extrusionOk="0">
                        <a:moveTo>
                          <a:pt x="0" y="0"/>
                        </a:moveTo>
                        <a:cubicBezTo>
                          <a:pt x="249129" y="-15971"/>
                          <a:pt x="529521" y="17914"/>
                          <a:pt x="689458" y="0"/>
                        </a:cubicBezTo>
                        <a:cubicBezTo>
                          <a:pt x="849395" y="-17914"/>
                          <a:pt x="1052575" y="-21260"/>
                          <a:pt x="1325880" y="0"/>
                        </a:cubicBezTo>
                        <a:cubicBezTo>
                          <a:pt x="1332425" y="148373"/>
                          <a:pt x="1309725" y="274179"/>
                          <a:pt x="1325880" y="457200"/>
                        </a:cubicBezTo>
                        <a:cubicBezTo>
                          <a:pt x="1140170" y="456426"/>
                          <a:pt x="901786" y="482886"/>
                          <a:pt x="702716" y="457200"/>
                        </a:cubicBezTo>
                        <a:cubicBezTo>
                          <a:pt x="503646" y="431514"/>
                          <a:pt x="289974" y="486994"/>
                          <a:pt x="0" y="457200"/>
                        </a:cubicBezTo>
                        <a:cubicBezTo>
                          <a:pt x="18807" y="314828"/>
                          <a:pt x="-17503" y="107335"/>
                          <a:pt x="0" y="0"/>
                        </a:cubicBezTo>
                        <a:close/>
                      </a:path>
                      <a:path w="1325880" h="457200" stroke="0" extrusionOk="0">
                        <a:moveTo>
                          <a:pt x="0" y="0"/>
                        </a:moveTo>
                        <a:cubicBezTo>
                          <a:pt x="135466" y="-17582"/>
                          <a:pt x="485038" y="5579"/>
                          <a:pt x="623164" y="0"/>
                        </a:cubicBezTo>
                        <a:cubicBezTo>
                          <a:pt x="761290" y="-5579"/>
                          <a:pt x="1015488" y="25314"/>
                          <a:pt x="1325880" y="0"/>
                        </a:cubicBezTo>
                        <a:cubicBezTo>
                          <a:pt x="1307730" y="163980"/>
                          <a:pt x="1336391" y="291202"/>
                          <a:pt x="1325880" y="457200"/>
                        </a:cubicBezTo>
                        <a:cubicBezTo>
                          <a:pt x="1154074" y="437358"/>
                          <a:pt x="847866" y="471664"/>
                          <a:pt x="636422" y="457200"/>
                        </a:cubicBezTo>
                        <a:cubicBezTo>
                          <a:pt x="424978" y="442736"/>
                          <a:pt x="279890" y="454165"/>
                          <a:pt x="0" y="457200"/>
                        </a:cubicBezTo>
                        <a:cubicBezTo>
                          <a:pt x="-3130" y="348260"/>
                          <a:pt x="-8568" y="140642"/>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90">
                <a:solidFill>
                  <a:srgbClr val="5F5F5F"/>
                </a:solidFill>
                <a:latin typeface="Franklin Gothic Book" panose="020B0503020102020204" pitchFamily="34" charset="0"/>
                <a:cs typeface="Calibri" panose="020F0502020204030204" pitchFamily="34" charset="0"/>
              </a:rPr>
              <a:t>Offer testing </a:t>
            </a:r>
            <a:r>
              <a:rPr lang="en-US" sz="990" u="sng">
                <a:solidFill>
                  <a:srgbClr val="5F5F5F"/>
                </a:solidFill>
                <a:latin typeface="Franklin Gothic Book" panose="020B0503020102020204" pitchFamily="34" charset="0"/>
                <a:cs typeface="Calibri" panose="020F0502020204030204" pitchFamily="34" charset="0"/>
              </a:rPr>
              <a:t>if</a:t>
            </a:r>
            <a:r>
              <a:rPr lang="en-US" sz="990">
                <a:solidFill>
                  <a:srgbClr val="5F5F5F"/>
                </a:solidFill>
                <a:latin typeface="Franklin Gothic Book" panose="020B0503020102020204" pitchFamily="34" charset="0"/>
                <a:cs typeface="Calibri" panose="020F0502020204030204" pitchFamily="34" charset="0"/>
              </a:rPr>
              <a:t> the exposure occurred before vaccination (while susceptible) </a:t>
            </a:r>
            <a:r>
              <a:rPr lang="en-US" sz="990" u="sng">
                <a:solidFill>
                  <a:srgbClr val="5F5F5F"/>
                </a:solidFill>
                <a:latin typeface="Franklin Gothic Book" panose="020B0503020102020204" pitchFamily="34" charset="0"/>
                <a:cs typeface="Calibri" panose="020F0502020204030204" pitchFamily="34" charset="0"/>
              </a:rPr>
              <a:t>and</a:t>
            </a:r>
            <a:r>
              <a:rPr lang="en-US" sz="990">
                <a:solidFill>
                  <a:srgbClr val="5F5F5F"/>
                </a:solidFill>
                <a:latin typeface="Franklin Gothic Book" panose="020B0503020102020204" pitchFamily="34" charset="0"/>
                <a:cs typeface="Calibri" panose="020F0502020204030204" pitchFamily="34" charset="0"/>
              </a:rPr>
              <a:t> after the previous HBV test(s) </a:t>
            </a:r>
          </a:p>
        </p:txBody>
      </p:sp>
    </p:spTree>
    <p:extLst>
      <p:ext uri="{BB962C8B-B14F-4D97-AF65-F5344CB8AC3E}">
        <p14:creationId xmlns:p14="http://schemas.microsoft.com/office/powerpoint/2010/main" val="33481019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74000-056C-ABC8-CFC4-2381DC629BFA}"/>
              </a:ext>
            </a:extLst>
          </p:cNvPr>
          <p:cNvSpPr>
            <a:spLocks noGrp="1"/>
          </p:cNvSpPr>
          <p:nvPr>
            <p:ph type="title"/>
          </p:nvPr>
        </p:nvSpPr>
        <p:spPr>
          <a:xfrm>
            <a:off x="7632714" y="4596209"/>
            <a:ext cx="1136068" cy="199985"/>
          </a:xfrm>
        </p:spPr>
        <p:txBody>
          <a:bodyPr/>
          <a:lstStyle/>
          <a:p>
            <a:r>
              <a:rPr lang="en-US" sz="800" dirty="0">
                <a:solidFill>
                  <a:schemeClr val="bg2"/>
                </a:solidFill>
              </a:rPr>
              <a:t>Visit 2:summary</a:t>
            </a:r>
          </a:p>
        </p:txBody>
      </p:sp>
      <p:sp>
        <p:nvSpPr>
          <p:cNvPr id="15" name="Title 6">
            <a:extLst>
              <a:ext uri="{FF2B5EF4-FFF2-40B4-BE49-F238E27FC236}">
                <a16:creationId xmlns:a16="http://schemas.microsoft.com/office/drawing/2014/main" id="{37E680E4-0C7D-B9B7-4AEA-AD7AC1502E3F}"/>
              </a:ext>
            </a:extLst>
          </p:cNvPr>
          <p:cNvSpPr txBox="1">
            <a:spLocks/>
          </p:cNvSpPr>
          <p:nvPr/>
        </p:nvSpPr>
        <p:spPr>
          <a:xfrm>
            <a:off x="2478927" y="5994"/>
            <a:ext cx="6665072" cy="857250"/>
          </a:xfrm>
          <a:prstGeom prst="rect">
            <a:avLst/>
          </a:prstGeom>
        </p:spPr>
        <p:txBody>
          <a:bodyPr anchor="b" anchorCtr="0"/>
          <a:lstStyle>
            <a:lvl1pPr algn="l" rtl="0" eaLnBrk="0" fontAlgn="base" hangingPunct="0">
              <a:lnSpc>
                <a:spcPts val="3000"/>
              </a:lnSpc>
              <a:spcBef>
                <a:spcPct val="0"/>
              </a:spcBef>
              <a:spcAft>
                <a:spcPct val="0"/>
              </a:spcAft>
              <a:defRPr sz="2800" b="1" kern="1200" baseline="0">
                <a:solidFill>
                  <a:srgbClr val="00788A"/>
                </a:solidFill>
                <a:effectLst/>
                <a:latin typeface="Calibri" pitchFamily="34" charset="0"/>
                <a:ea typeface="+mj-ea"/>
                <a:cs typeface="+mj-cs"/>
              </a:defRPr>
            </a:lvl1pPr>
            <a:lvl2pPr algn="ctr" rtl="0" eaLnBrk="0" fontAlgn="base" hangingPunct="0">
              <a:spcBef>
                <a:spcPct val="0"/>
              </a:spcBef>
              <a:spcAft>
                <a:spcPct val="0"/>
              </a:spcAft>
              <a:defRPr sz="4400">
                <a:solidFill>
                  <a:schemeClr val="tx1"/>
                </a:solidFill>
                <a:latin typeface="Myriad Web Pro" panose="020B0503030403020204" pitchFamily="34" charset="0"/>
              </a:defRPr>
            </a:lvl2pPr>
            <a:lvl3pPr algn="ctr" rtl="0" eaLnBrk="0" fontAlgn="base" hangingPunct="0">
              <a:spcBef>
                <a:spcPct val="0"/>
              </a:spcBef>
              <a:spcAft>
                <a:spcPct val="0"/>
              </a:spcAft>
              <a:defRPr sz="4400">
                <a:solidFill>
                  <a:schemeClr val="tx1"/>
                </a:solidFill>
                <a:latin typeface="Myriad Web Pro" panose="020B0503030403020204" pitchFamily="34" charset="0"/>
              </a:defRPr>
            </a:lvl3pPr>
            <a:lvl4pPr algn="ctr" rtl="0" eaLnBrk="0" fontAlgn="base" hangingPunct="0">
              <a:spcBef>
                <a:spcPct val="0"/>
              </a:spcBef>
              <a:spcAft>
                <a:spcPct val="0"/>
              </a:spcAft>
              <a:defRPr sz="4400">
                <a:solidFill>
                  <a:schemeClr val="tx1"/>
                </a:solidFill>
                <a:latin typeface="Myriad Web Pro" panose="020B0503030403020204" pitchFamily="34" charset="0"/>
              </a:defRPr>
            </a:lvl4pPr>
            <a:lvl5pPr algn="ctr" rtl="0" eaLnBrk="0" fontAlgn="base" hangingPunct="0">
              <a:spcBef>
                <a:spcPct val="0"/>
              </a:spcBef>
              <a:spcAft>
                <a:spcPct val="0"/>
              </a:spcAft>
              <a:defRPr sz="4400">
                <a:solidFill>
                  <a:schemeClr val="tx1"/>
                </a:solidFill>
                <a:latin typeface="Myriad Web Pro" panose="020B0503030403020204" pitchFamily="34" charset="0"/>
              </a:defRPr>
            </a:lvl5pPr>
            <a:lvl6pPr marL="457200" algn="ctr" rtl="0" fontAlgn="base">
              <a:spcBef>
                <a:spcPct val="0"/>
              </a:spcBef>
              <a:spcAft>
                <a:spcPct val="0"/>
              </a:spcAft>
              <a:defRPr sz="4400">
                <a:solidFill>
                  <a:schemeClr val="tx1"/>
                </a:solidFill>
                <a:latin typeface="Myriad Web Pro" panose="020B0503030403020204" pitchFamily="34" charset="0"/>
              </a:defRPr>
            </a:lvl6pPr>
            <a:lvl7pPr marL="914400" algn="ctr" rtl="0" fontAlgn="base">
              <a:spcBef>
                <a:spcPct val="0"/>
              </a:spcBef>
              <a:spcAft>
                <a:spcPct val="0"/>
              </a:spcAft>
              <a:defRPr sz="4400">
                <a:solidFill>
                  <a:schemeClr val="tx1"/>
                </a:solidFill>
                <a:latin typeface="Myriad Web Pro" panose="020B0503030403020204" pitchFamily="34" charset="0"/>
              </a:defRPr>
            </a:lvl7pPr>
            <a:lvl8pPr marL="1371600" algn="ctr" rtl="0" fontAlgn="base">
              <a:spcBef>
                <a:spcPct val="0"/>
              </a:spcBef>
              <a:spcAft>
                <a:spcPct val="0"/>
              </a:spcAft>
              <a:defRPr sz="4400">
                <a:solidFill>
                  <a:schemeClr val="tx1"/>
                </a:solidFill>
                <a:latin typeface="Myriad Web Pro" panose="020B0503030403020204" pitchFamily="34" charset="0"/>
              </a:defRPr>
            </a:lvl8pPr>
            <a:lvl9pPr marL="1828800" algn="ctr" rtl="0" fontAlgn="base">
              <a:spcBef>
                <a:spcPct val="0"/>
              </a:spcBef>
              <a:spcAft>
                <a:spcPct val="0"/>
              </a:spcAft>
              <a:defRPr sz="4400">
                <a:solidFill>
                  <a:schemeClr val="tx1"/>
                </a:solidFill>
                <a:latin typeface="Myriad Web Pro" panose="020B0503030403020204" pitchFamily="34" charset="0"/>
              </a:defRPr>
            </a:lvl9pPr>
          </a:lstStyle>
          <a:p>
            <a:r>
              <a:rPr lang="en-US"/>
              <a:t>Visit 2: summary</a:t>
            </a:r>
          </a:p>
        </p:txBody>
      </p:sp>
      <p:sp>
        <p:nvSpPr>
          <p:cNvPr id="10" name="Rectangle 9">
            <a:extLst>
              <a:ext uri="{FF2B5EF4-FFF2-40B4-BE49-F238E27FC236}">
                <a16:creationId xmlns:a16="http://schemas.microsoft.com/office/drawing/2014/main" id="{E3E36C22-1349-66B0-52A7-AB5B3FAA6F94}"/>
              </a:ext>
              <a:ext uri="{C183D7F6-B498-43B3-948B-1728B52AA6E4}">
                <adec:decorative xmlns:adec="http://schemas.microsoft.com/office/drawing/2017/decorative" val="1"/>
              </a:ext>
            </a:extLst>
          </p:cNvPr>
          <p:cNvSpPr/>
          <p:nvPr/>
        </p:nvSpPr>
        <p:spPr>
          <a:xfrm>
            <a:off x="-1" y="0"/>
            <a:ext cx="2354783" cy="5058803"/>
          </a:xfrm>
          <a:prstGeom prst="rect">
            <a:avLst/>
          </a:prstGeom>
          <a:solidFill>
            <a:srgbClr val="F8A01B">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AC742E5B-2082-539D-D074-B1A46E45355C}"/>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75218" y="3025617"/>
            <a:ext cx="1675051" cy="1675051"/>
          </a:xfrm>
          <a:prstGeom prst="rect">
            <a:avLst/>
          </a:prstGeom>
        </p:spPr>
      </p:pic>
      <p:cxnSp>
        <p:nvCxnSpPr>
          <p:cNvPr id="9" name="Straight Connector 8">
            <a:extLst>
              <a:ext uri="{FF2B5EF4-FFF2-40B4-BE49-F238E27FC236}">
                <a16:creationId xmlns:a16="http://schemas.microsoft.com/office/drawing/2014/main" id="{38E94C7C-A1C4-1445-24F2-FA8DB1F0FDCB}"/>
              </a:ext>
              <a:ext uri="{C183D7F6-B498-43B3-948B-1728B52AA6E4}">
                <adec:decorative xmlns:adec="http://schemas.microsoft.com/office/drawing/2017/decorative" val="1"/>
              </a:ext>
            </a:extLst>
          </p:cNvPr>
          <p:cNvCxnSpPr>
            <a:cxnSpLocks/>
          </p:cNvCxnSpPr>
          <p:nvPr/>
        </p:nvCxnSpPr>
        <p:spPr>
          <a:xfrm>
            <a:off x="358311" y="1047474"/>
            <a:ext cx="0" cy="1733386"/>
          </a:xfrm>
          <a:prstGeom prst="line">
            <a:avLst/>
          </a:prstGeom>
          <a:ln w="38100" cap="rnd">
            <a:solidFill>
              <a:srgbClr val="007889"/>
            </a:solidFill>
            <a:headEnd type="ova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9009EB37-7D30-8567-1F1F-0572D5193A99}"/>
              </a:ext>
            </a:extLst>
          </p:cNvPr>
          <p:cNvSpPr txBox="1"/>
          <p:nvPr/>
        </p:nvSpPr>
        <p:spPr>
          <a:xfrm>
            <a:off x="497872" y="1047474"/>
            <a:ext cx="1674812" cy="1661993"/>
          </a:xfrm>
          <a:prstGeom prst="rect">
            <a:avLst/>
          </a:prstGeom>
          <a:noFill/>
        </p:spPr>
        <p:txBody>
          <a:bodyPr wrap="square" lIns="91440" tIns="45720" rIns="91440" bIns="45720" rtlCol="0" anchor="t">
            <a:spAutoFit/>
          </a:bodyPr>
          <a:lstStyle/>
          <a:p>
            <a:r>
              <a:rPr lang="en-US" b="1">
                <a:solidFill>
                  <a:srgbClr val="007889"/>
                </a:solidFill>
                <a:latin typeface="Calibri"/>
                <a:cs typeface="Calibri"/>
              </a:rPr>
              <a:t>Charlie, 43yo</a:t>
            </a:r>
            <a:endParaRPr lang="en-US" sz="1400">
              <a:solidFill>
                <a:srgbClr val="000000"/>
              </a:solidFill>
              <a:latin typeface="Calibri"/>
              <a:cs typeface="Calibri"/>
            </a:endParaRPr>
          </a:p>
          <a:p>
            <a:pPr marL="285750" indent="-285750">
              <a:buFont typeface="Arial" panose="020B0604020202020204" pitchFamily="34" charset="0"/>
              <a:buChar char="•"/>
            </a:pPr>
            <a:r>
              <a:rPr lang="en-US" sz="1400">
                <a:solidFill>
                  <a:srgbClr val="000000"/>
                </a:solidFill>
                <a:latin typeface="Calibri"/>
                <a:cs typeface="Calibri"/>
              </a:rPr>
              <a:t>History of IDU, didn’t use drugs in past year</a:t>
            </a:r>
          </a:p>
          <a:p>
            <a:pPr marL="285750" indent="-285750">
              <a:buFont typeface="Arial" panose="020B0604020202020204" pitchFamily="34" charset="0"/>
              <a:buChar char="•"/>
            </a:pPr>
            <a:r>
              <a:rPr lang="en-US" sz="1400">
                <a:solidFill>
                  <a:srgbClr val="000000"/>
                </a:solidFill>
                <a:latin typeface="Calibri"/>
                <a:cs typeface="Calibri"/>
              </a:rPr>
              <a:t>Reported 4 sexual partners in past year </a:t>
            </a:r>
            <a:endParaRPr lang="en-US" sz="1400">
              <a:solidFill>
                <a:srgbClr val="000000"/>
              </a:solidFill>
              <a:latin typeface="Calibri" panose="020F0502020204030204" pitchFamily="34" charset="0"/>
              <a:cs typeface="Calibri"/>
            </a:endParaRPr>
          </a:p>
        </p:txBody>
      </p:sp>
      <p:sp>
        <p:nvSpPr>
          <p:cNvPr id="8" name="Text Placeholder 7">
            <a:extLst>
              <a:ext uri="{FF2B5EF4-FFF2-40B4-BE49-F238E27FC236}">
                <a16:creationId xmlns:a16="http://schemas.microsoft.com/office/drawing/2014/main" id="{30EAD48B-D24D-FEEB-BDC5-1BE3B5BE1401}"/>
              </a:ext>
            </a:extLst>
          </p:cNvPr>
          <p:cNvSpPr>
            <a:spLocks noGrp="1"/>
          </p:cNvSpPr>
          <p:nvPr>
            <p:ph type="body" sz="quarter" idx="10"/>
          </p:nvPr>
        </p:nvSpPr>
        <p:spPr>
          <a:xfrm>
            <a:off x="3022121" y="1158875"/>
            <a:ext cx="5680463" cy="3341688"/>
          </a:xfrm>
        </p:spPr>
        <p:txBody>
          <a:bodyPr/>
          <a:lstStyle/>
          <a:p>
            <a:r>
              <a:rPr lang="en-US" sz="1800"/>
              <a:t>Discuss sexual risk</a:t>
            </a:r>
          </a:p>
          <a:p>
            <a:pPr lvl="1"/>
            <a:r>
              <a:rPr lang="en-US" sz="1400"/>
              <a:t>decided to test because inconsistent condom usage </a:t>
            </a:r>
          </a:p>
          <a:p>
            <a:pPr lvl="1"/>
            <a:r>
              <a:rPr lang="en-US" sz="1400"/>
              <a:t>clinical judgement </a:t>
            </a:r>
          </a:p>
          <a:p>
            <a:pPr lvl="1"/>
            <a:endParaRPr lang="en-US" sz="1400"/>
          </a:p>
          <a:p>
            <a:r>
              <a:rPr lang="en-US" sz="1800"/>
              <a:t>Because previously screened, chose AASLD testing strategy</a:t>
            </a:r>
          </a:p>
          <a:p>
            <a:pPr lvl="1"/>
            <a:r>
              <a:rPr lang="en-US" sz="1400"/>
              <a:t>Total anti-HBc, followed by HBsAg and anti-HBs if positive </a:t>
            </a:r>
          </a:p>
        </p:txBody>
      </p:sp>
    </p:spTree>
    <p:extLst>
      <p:ext uri="{BB962C8B-B14F-4D97-AF65-F5344CB8AC3E}">
        <p14:creationId xmlns:p14="http://schemas.microsoft.com/office/powerpoint/2010/main" val="27972174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D28A18-3D1B-1BA2-2457-725B3EC64401}"/>
              </a:ext>
            </a:extLst>
          </p:cNvPr>
          <p:cNvSpPr>
            <a:spLocks noGrp="1"/>
          </p:cNvSpPr>
          <p:nvPr>
            <p:ph type="title"/>
          </p:nvPr>
        </p:nvSpPr>
        <p:spPr>
          <a:xfrm>
            <a:off x="7521876" y="4700668"/>
            <a:ext cx="1246906" cy="199985"/>
          </a:xfrm>
        </p:spPr>
        <p:txBody>
          <a:bodyPr/>
          <a:lstStyle/>
          <a:p>
            <a:r>
              <a:rPr lang="en-US" sz="800" dirty="0">
                <a:solidFill>
                  <a:schemeClr val="bg2"/>
                </a:solidFill>
              </a:rPr>
              <a:t>Visit 2: summary</a:t>
            </a:r>
          </a:p>
        </p:txBody>
      </p:sp>
      <p:sp>
        <p:nvSpPr>
          <p:cNvPr id="15" name="Title 6">
            <a:extLst>
              <a:ext uri="{FF2B5EF4-FFF2-40B4-BE49-F238E27FC236}">
                <a16:creationId xmlns:a16="http://schemas.microsoft.com/office/drawing/2014/main" id="{37E680E4-0C7D-B9B7-4AEA-AD7AC1502E3F}"/>
              </a:ext>
            </a:extLst>
          </p:cNvPr>
          <p:cNvSpPr txBox="1">
            <a:spLocks/>
          </p:cNvSpPr>
          <p:nvPr/>
        </p:nvSpPr>
        <p:spPr>
          <a:xfrm>
            <a:off x="2478927" y="5994"/>
            <a:ext cx="6665072" cy="857250"/>
          </a:xfrm>
          <a:prstGeom prst="rect">
            <a:avLst/>
          </a:prstGeom>
        </p:spPr>
        <p:txBody>
          <a:bodyPr anchor="b" anchorCtr="0"/>
          <a:lstStyle>
            <a:lvl1pPr algn="l" rtl="0" eaLnBrk="0" fontAlgn="base" hangingPunct="0">
              <a:lnSpc>
                <a:spcPts val="3000"/>
              </a:lnSpc>
              <a:spcBef>
                <a:spcPct val="0"/>
              </a:spcBef>
              <a:spcAft>
                <a:spcPct val="0"/>
              </a:spcAft>
              <a:defRPr sz="2800" b="1" kern="1200" baseline="0">
                <a:solidFill>
                  <a:srgbClr val="00788A"/>
                </a:solidFill>
                <a:effectLst/>
                <a:latin typeface="Calibri" pitchFamily="34" charset="0"/>
                <a:ea typeface="+mj-ea"/>
                <a:cs typeface="+mj-cs"/>
              </a:defRPr>
            </a:lvl1pPr>
            <a:lvl2pPr algn="ctr" rtl="0" eaLnBrk="0" fontAlgn="base" hangingPunct="0">
              <a:spcBef>
                <a:spcPct val="0"/>
              </a:spcBef>
              <a:spcAft>
                <a:spcPct val="0"/>
              </a:spcAft>
              <a:defRPr sz="4400">
                <a:solidFill>
                  <a:schemeClr val="tx1"/>
                </a:solidFill>
                <a:latin typeface="Myriad Web Pro" panose="020B0503030403020204" pitchFamily="34" charset="0"/>
              </a:defRPr>
            </a:lvl2pPr>
            <a:lvl3pPr algn="ctr" rtl="0" eaLnBrk="0" fontAlgn="base" hangingPunct="0">
              <a:spcBef>
                <a:spcPct val="0"/>
              </a:spcBef>
              <a:spcAft>
                <a:spcPct val="0"/>
              </a:spcAft>
              <a:defRPr sz="4400">
                <a:solidFill>
                  <a:schemeClr val="tx1"/>
                </a:solidFill>
                <a:latin typeface="Myriad Web Pro" panose="020B0503030403020204" pitchFamily="34" charset="0"/>
              </a:defRPr>
            </a:lvl3pPr>
            <a:lvl4pPr algn="ctr" rtl="0" eaLnBrk="0" fontAlgn="base" hangingPunct="0">
              <a:spcBef>
                <a:spcPct val="0"/>
              </a:spcBef>
              <a:spcAft>
                <a:spcPct val="0"/>
              </a:spcAft>
              <a:defRPr sz="4400">
                <a:solidFill>
                  <a:schemeClr val="tx1"/>
                </a:solidFill>
                <a:latin typeface="Myriad Web Pro" panose="020B0503030403020204" pitchFamily="34" charset="0"/>
              </a:defRPr>
            </a:lvl4pPr>
            <a:lvl5pPr algn="ctr" rtl="0" eaLnBrk="0" fontAlgn="base" hangingPunct="0">
              <a:spcBef>
                <a:spcPct val="0"/>
              </a:spcBef>
              <a:spcAft>
                <a:spcPct val="0"/>
              </a:spcAft>
              <a:defRPr sz="4400">
                <a:solidFill>
                  <a:schemeClr val="tx1"/>
                </a:solidFill>
                <a:latin typeface="Myriad Web Pro" panose="020B0503030403020204" pitchFamily="34" charset="0"/>
              </a:defRPr>
            </a:lvl5pPr>
            <a:lvl6pPr marL="457200" algn="ctr" rtl="0" fontAlgn="base">
              <a:spcBef>
                <a:spcPct val="0"/>
              </a:spcBef>
              <a:spcAft>
                <a:spcPct val="0"/>
              </a:spcAft>
              <a:defRPr sz="4400">
                <a:solidFill>
                  <a:schemeClr val="tx1"/>
                </a:solidFill>
                <a:latin typeface="Myriad Web Pro" panose="020B0503030403020204" pitchFamily="34" charset="0"/>
              </a:defRPr>
            </a:lvl6pPr>
            <a:lvl7pPr marL="914400" algn="ctr" rtl="0" fontAlgn="base">
              <a:spcBef>
                <a:spcPct val="0"/>
              </a:spcBef>
              <a:spcAft>
                <a:spcPct val="0"/>
              </a:spcAft>
              <a:defRPr sz="4400">
                <a:solidFill>
                  <a:schemeClr val="tx1"/>
                </a:solidFill>
                <a:latin typeface="Myriad Web Pro" panose="020B0503030403020204" pitchFamily="34" charset="0"/>
              </a:defRPr>
            </a:lvl7pPr>
            <a:lvl8pPr marL="1371600" algn="ctr" rtl="0" fontAlgn="base">
              <a:spcBef>
                <a:spcPct val="0"/>
              </a:spcBef>
              <a:spcAft>
                <a:spcPct val="0"/>
              </a:spcAft>
              <a:defRPr sz="4400">
                <a:solidFill>
                  <a:schemeClr val="tx1"/>
                </a:solidFill>
                <a:latin typeface="Myriad Web Pro" panose="020B0503030403020204" pitchFamily="34" charset="0"/>
              </a:defRPr>
            </a:lvl8pPr>
            <a:lvl9pPr marL="1828800" algn="ctr" rtl="0" fontAlgn="base">
              <a:spcBef>
                <a:spcPct val="0"/>
              </a:spcBef>
              <a:spcAft>
                <a:spcPct val="0"/>
              </a:spcAft>
              <a:defRPr sz="4400">
                <a:solidFill>
                  <a:schemeClr val="tx1"/>
                </a:solidFill>
                <a:latin typeface="Myriad Web Pro" panose="020B0503030403020204" pitchFamily="34" charset="0"/>
              </a:defRPr>
            </a:lvl9pPr>
          </a:lstStyle>
          <a:p>
            <a:r>
              <a:rPr lang="en-US" dirty="0"/>
              <a:t>Visit 2: summary</a:t>
            </a:r>
          </a:p>
        </p:txBody>
      </p:sp>
      <p:sp>
        <p:nvSpPr>
          <p:cNvPr id="3" name="Rectangle 2">
            <a:extLst>
              <a:ext uri="{FF2B5EF4-FFF2-40B4-BE49-F238E27FC236}">
                <a16:creationId xmlns:a16="http://schemas.microsoft.com/office/drawing/2014/main" id="{09793DB6-5A5B-5377-D384-E23E6A666735}"/>
              </a:ext>
              <a:ext uri="{C183D7F6-B498-43B3-948B-1728B52AA6E4}">
                <adec:decorative xmlns:adec="http://schemas.microsoft.com/office/drawing/2017/decorative" val="1"/>
              </a:ext>
            </a:extLst>
          </p:cNvPr>
          <p:cNvSpPr/>
          <p:nvPr/>
        </p:nvSpPr>
        <p:spPr>
          <a:xfrm>
            <a:off x="-1" y="0"/>
            <a:ext cx="2354783" cy="5058803"/>
          </a:xfrm>
          <a:prstGeom prst="rect">
            <a:avLst/>
          </a:prstGeom>
          <a:solidFill>
            <a:srgbClr val="F8A01B">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9591BDBE-9029-9402-228F-6783C0008797}"/>
              </a:ext>
            </a:extLst>
          </p:cNvPr>
          <p:cNvSpPr txBox="1"/>
          <p:nvPr/>
        </p:nvSpPr>
        <p:spPr>
          <a:xfrm>
            <a:off x="497872" y="1047474"/>
            <a:ext cx="1674812" cy="1661993"/>
          </a:xfrm>
          <a:prstGeom prst="rect">
            <a:avLst/>
          </a:prstGeom>
          <a:noFill/>
        </p:spPr>
        <p:txBody>
          <a:bodyPr wrap="square" lIns="91440" tIns="45720" rIns="91440" bIns="45720" rtlCol="0" anchor="t">
            <a:spAutoFit/>
          </a:bodyPr>
          <a:lstStyle/>
          <a:p>
            <a:r>
              <a:rPr lang="en-US" b="1">
                <a:solidFill>
                  <a:srgbClr val="007889"/>
                </a:solidFill>
                <a:latin typeface="Calibri"/>
                <a:cs typeface="Calibri"/>
              </a:rPr>
              <a:t>Charlie, 43yo</a:t>
            </a:r>
            <a:endParaRPr lang="en-US" sz="1400">
              <a:solidFill>
                <a:srgbClr val="000000"/>
              </a:solidFill>
              <a:latin typeface="Calibri"/>
              <a:cs typeface="Calibri"/>
            </a:endParaRPr>
          </a:p>
          <a:p>
            <a:pPr marL="285750" indent="-285750">
              <a:buFont typeface="Arial" panose="020B0604020202020204" pitchFamily="34" charset="0"/>
              <a:buChar char="•"/>
            </a:pPr>
            <a:r>
              <a:rPr lang="en-US" sz="1400">
                <a:solidFill>
                  <a:srgbClr val="000000"/>
                </a:solidFill>
                <a:latin typeface="Calibri"/>
                <a:cs typeface="Calibri"/>
              </a:rPr>
              <a:t>History of IDU, didn’t use drugs in past year</a:t>
            </a:r>
          </a:p>
          <a:p>
            <a:pPr marL="285750" indent="-285750">
              <a:buFont typeface="Arial" panose="020B0604020202020204" pitchFamily="34" charset="0"/>
              <a:buChar char="•"/>
            </a:pPr>
            <a:r>
              <a:rPr lang="en-US" sz="1400">
                <a:solidFill>
                  <a:srgbClr val="000000"/>
                </a:solidFill>
                <a:latin typeface="Calibri"/>
                <a:cs typeface="Calibri"/>
              </a:rPr>
              <a:t>Reported 4 sexual partners in past year </a:t>
            </a:r>
            <a:endParaRPr lang="en-US" sz="1400">
              <a:solidFill>
                <a:srgbClr val="000000"/>
              </a:solidFill>
              <a:latin typeface="Calibri" panose="020F0502020204030204" pitchFamily="34" charset="0"/>
              <a:cs typeface="Calibri"/>
            </a:endParaRPr>
          </a:p>
        </p:txBody>
      </p:sp>
      <p:pic>
        <p:nvPicPr>
          <p:cNvPr id="7" name="Graphic 6">
            <a:extLst>
              <a:ext uri="{FF2B5EF4-FFF2-40B4-BE49-F238E27FC236}">
                <a16:creationId xmlns:a16="http://schemas.microsoft.com/office/drawing/2014/main" id="{36A6697C-A9C8-58DB-6421-A55DB8633087}"/>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75218" y="3025617"/>
            <a:ext cx="1675051" cy="1675051"/>
          </a:xfrm>
          <a:prstGeom prst="rect">
            <a:avLst/>
          </a:prstGeom>
        </p:spPr>
      </p:pic>
      <p:cxnSp>
        <p:nvCxnSpPr>
          <p:cNvPr id="10" name="Straight Connector 9">
            <a:extLst>
              <a:ext uri="{FF2B5EF4-FFF2-40B4-BE49-F238E27FC236}">
                <a16:creationId xmlns:a16="http://schemas.microsoft.com/office/drawing/2014/main" id="{A394AC8E-0618-0BB1-EA20-EF11EA07C1A3}"/>
              </a:ext>
              <a:ext uri="{C183D7F6-B498-43B3-948B-1728B52AA6E4}">
                <adec:decorative xmlns:adec="http://schemas.microsoft.com/office/drawing/2017/decorative" val="1"/>
              </a:ext>
            </a:extLst>
          </p:cNvPr>
          <p:cNvCxnSpPr>
            <a:cxnSpLocks/>
          </p:cNvCxnSpPr>
          <p:nvPr/>
        </p:nvCxnSpPr>
        <p:spPr>
          <a:xfrm>
            <a:off x="358311" y="1047474"/>
            <a:ext cx="0" cy="1733386"/>
          </a:xfrm>
          <a:prstGeom prst="line">
            <a:avLst/>
          </a:prstGeom>
          <a:ln w="38100" cap="rnd">
            <a:solidFill>
              <a:srgbClr val="007889"/>
            </a:solidFill>
            <a:headEnd type="oval"/>
          </a:ln>
        </p:spPr>
        <p:style>
          <a:lnRef idx="1">
            <a:schemeClr val="accent1"/>
          </a:lnRef>
          <a:fillRef idx="0">
            <a:schemeClr val="accent1"/>
          </a:fillRef>
          <a:effectRef idx="0">
            <a:schemeClr val="accent1"/>
          </a:effectRef>
          <a:fontRef idx="minor">
            <a:schemeClr val="tx1"/>
          </a:fontRef>
        </p:style>
      </p:cxnSp>
      <p:sp>
        <p:nvSpPr>
          <p:cNvPr id="8" name="Text Placeholder 7">
            <a:extLst>
              <a:ext uri="{FF2B5EF4-FFF2-40B4-BE49-F238E27FC236}">
                <a16:creationId xmlns:a16="http://schemas.microsoft.com/office/drawing/2014/main" id="{30EAD48B-D24D-FEEB-BDC5-1BE3B5BE1401}"/>
              </a:ext>
            </a:extLst>
          </p:cNvPr>
          <p:cNvSpPr>
            <a:spLocks noGrp="1"/>
          </p:cNvSpPr>
          <p:nvPr>
            <p:ph type="body" sz="quarter" idx="10"/>
          </p:nvPr>
        </p:nvSpPr>
        <p:spPr>
          <a:xfrm>
            <a:off x="3022121" y="1158875"/>
            <a:ext cx="5680463" cy="3341688"/>
          </a:xfrm>
        </p:spPr>
        <p:txBody>
          <a:bodyPr/>
          <a:lstStyle/>
          <a:p>
            <a:r>
              <a:rPr lang="en-US" sz="1800" dirty="0"/>
              <a:t>Results:</a:t>
            </a:r>
          </a:p>
          <a:p>
            <a:pPr lvl="1"/>
            <a:r>
              <a:rPr lang="en-US" sz="1600" dirty="0"/>
              <a:t>Total anti-HBc negative</a:t>
            </a:r>
          </a:p>
          <a:p>
            <a:pPr lvl="1"/>
            <a:endParaRPr lang="en-US" sz="1600" dirty="0"/>
          </a:p>
          <a:p>
            <a:r>
              <a:rPr lang="en-US" sz="1800" dirty="0"/>
              <a:t>Interpretation: No history of infection, susceptible </a:t>
            </a:r>
          </a:p>
          <a:p>
            <a:endParaRPr lang="en-US" sz="1800" dirty="0"/>
          </a:p>
          <a:p>
            <a:r>
              <a:rPr lang="en-US" sz="1800" dirty="0"/>
              <a:t>Continue to consider testing at future visits, depending on risk factors</a:t>
            </a:r>
          </a:p>
          <a:p>
            <a:endParaRPr lang="en-US" sz="1800" dirty="0"/>
          </a:p>
          <a:p>
            <a:r>
              <a:rPr lang="en-US" sz="1800" dirty="0"/>
              <a:t>Continue to recommend </a:t>
            </a:r>
            <a:r>
              <a:rPr lang="en-US" sz="1800" dirty="0" err="1"/>
              <a:t>HepB</a:t>
            </a:r>
            <a:r>
              <a:rPr lang="en-US" sz="1800" dirty="0"/>
              <a:t> vaccine at future visits</a:t>
            </a:r>
          </a:p>
        </p:txBody>
      </p:sp>
    </p:spTree>
    <p:extLst>
      <p:ext uri="{BB962C8B-B14F-4D97-AF65-F5344CB8AC3E}">
        <p14:creationId xmlns:p14="http://schemas.microsoft.com/office/powerpoint/2010/main" val="31044297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C3D465B-6FC2-76F7-47A3-BAF57C67E055}"/>
              </a:ext>
              <a:ext uri="{C183D7F6-B498-43B3-948B-1728B52AA6E4}">
                <adec:decorative xmlns:adec="http://schemas.microsoft.com/office/drawing/2017/decorative" val="1"/>
              </a:ext>
            </a:extLst>
          </p:cNvPr>
          <p:cNvSpPr/>
          <p:nvPr/>
        </p:nvSpPr>
        <p:spPr>
          <a:xfrm>
            <a:off x="0" y="1"/>
            <a:ext cx="9144000" cy="1063229"/>
          </a:xfrm>
          <a:prstGeom prst="rect">
            <a:avLst/>
          </a:prstGeom>
          <a:solidFill>
            <a:srgbClr val="0078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C000"/>
              </a:solidFill>
              <a:effectLst/>
              <a:uLnTx/>
              <a:uFillTx/>
              <a:latin typeface="Myriad Web Pro"/>
              <a:ea typeface="+mn-ea"/>
              <a:cs typeface="+mn-cs"/>
            </a:endParaRPr>
          </a:p>
        </p:txBody>
      </p:sp>
      <p:sp>
        <p:nvSpPr>
          <p:cNvPr id="2" name="Title 1">
            <a:extLst>
              <a:ext uri="{FF2B5EF4-FFF2-40B4-BE49-F238E27FC236}">
                <a16:creationId xmlns:a16="http://schemas.microsoft.com/office/drawing/2014/main" id="{F6BA4D9C-116E-E655-854D-8452F9418992}"/>
              </a:ext>
            </a:extLst>
          </p:cNvPr>
          <p:cNvSpPr>
            <a:spLocks noGrp="1"/>
          </p:cNvSpPr>
          <p:nvPr>
            <p:ph type="title"/>
          </p:nvPr>
        </p:nvSpPr>
        <p:spPr/>
        <p:txBody>
          <a:bodyPr/>
          <a:lstStyle/>
          <a:p>
            <a:r>
              <a:rPr lang="en-US" dirty="0">
                <a:solidFill>
                  <a:schemeClr val="bg2"/>
                </a:solidFill>
              </a:rPr>
              <a:t>Implementation Next Steps</a:t>
            </a:r>
          </a:p>
        </p:txBody>
      </p:sp>
      <p:sp>
        <p:nvSpPr>
          <p:cNvPr id="3" name="Text Placeholder 2">
            <a:extLst>
              <a:ext uri="{FF2B5EF4-FFF2-40B4-BE49-F238E27FC236}">
                <a16:creationId xmlns:a16="http://schemas.microsoft.com/office/drawing/2014/main" id="{07793CFF-C564-AC91-2DE4-9A92CA2EBBFE}"/>
              </a:ext>
            </a:extLst>
          </p:cNvPr>
          <p:cNvSpPr>
            <a:spLocks noGrp="1"/>
          </p:cNvSpPr>
          <p:nvPr>
            <p:ph type="body" sz="quarter" idx="10"/>
          </p:nvPr>
        </p:nvSpPr>
        <p:spPr/>
        <p:txBody>
          <a:bodyPr/>
          <a:lstStyle/>
          <a:p>
            <a:r>
              <a:rPr lang="en-US" sz="2000" dirty="0"/>
              <a:t>Education</a:t>
            </a:r>
          </a:p>
          <a:p>
            <a:pPr lvl="1"/>
            <a:r>
              <a:rPr lang="en-US" sz="1800" dirty="0"/>
              <a:t>Providers</a:t>
            </a:r>
          </a:p>
          <a:p>
            <a:pPr lvl="1"/>
            <a:r>
              <a:rPr lang="en-US" sz="1800" dirty="0"/>
              <a:t>Patients</a:t>
            </a:r>
          </a:p>
        </p:txBody>
      </p:sp>
      <p:sp>
        <p:nvSpPr>
          <p:cNvPr id="5" name="TextBox 4">
            <a:extLst>
              <a:ext uri="{FF2B5EF4-FFF2-40B4-BE49-F238E27FC236}">
                <a16:creationId xmlns:a16="http://schemas.microsoft.com/office/drawing/2014/main" id="{EC0E51B8-0F1E-256F-C5C6-326E98B34B4B}"/>
              </a:ext>
            </a:extLst>
          </p:cNvPr>
          <p:cNvSpPr txBox="1"/>
          <p:nvPr/>
        </p:nvSpPr>
        <p:spPr>
          <a:xfrm>
            <a:off x="631861" y="4810563"/>
            <a:ext cx="8686801" cy="253916"/>
          </a:xfrm>
          <a:prstGeom prst="rect">
            <a:avLst/>
          </a:prstGeom>
          <a:noFill/>
        </p:spPr>
        <p:txBody>
          <a:bodyPr wrap="square" rtlCol="0">
            <a:spAutoFit/>
          </a:bodyPr>
          <a:lstStyle/>
          <a:p>
            <a:r>
              <a:rPr lang="en-US" sz="1050" dirty="0">
                <a:solidFill>
                  <a:srgbClr val="5F5F5F"/>
                </a:solidFill>
                <a:latin typeface="Calibri" panose="020F0502020204030204" pitchFamily="34" charset="0"/>
                <a:cs typeface="Calibri" panose="020F0502020204030204" pitchFamily="34" charset="0"/>
              </a:rPr>
              <a:t>So, 2023, JAMA Viewpoint; Hepatitis B Foundation Eliminating Hepatitis B Virus Through Universal Screening and Vaccination for Adults Ages 19-59, 2023</a:t>
            </a:r>
          </a:p>
        </p:txBody>
      </p:sp>
    </p:spTree>
    <p:extLst>
      <p:ext uri="{BB962C8B-B14F-4D97-AF65-F5344CB8AC3E}">
        <p14:creationId xmlns:p14="http://schemas.microsoft.com/office/powerpoint/2010/main" val="1486293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C3D465B-6FC2-76F7-47A3-BAF57C67E055}"/>
              </a:ext>
              <a:ext uri="{C183D7F6-B498-43B3-948B-1728B52AA6E4}">
                <adec:decorative xmlns:adec="http://schemas.microsoft.com/office/drawing/2017/decorative" val="1"/>
              </a:ext>
            </a:extLst>
          </p:cNvPr>
          <p:cNvSpPr/>
          <p:nvPr/>
        </p:nvSpPr>
        <p:spPr>
          <a:xfrm>
            <a:off x="0" y="1"/>
            <a:ext cx="9144000" cy="1063229"/>
          </a:xfrm>
          <a:prstGeom prst="rect">
            <a:avLst/>
          </a:prstGeom>
          <a:solidFill>
            <a:srgbClr val="0078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C000"/>
              </a:solidFill>
              <a:effectLst/>
              <a:uLnTx/>
              <a:uFillTx/>
              <a:latin typeface="Myriad Web Pro"/>
              <a:ea typeface="+mn-ea"/>
              <a:cs typeface="+mn-cs"/>
            </a:endParaRPr>
          </a:p>
        </p:txBody>
      </p:sp>
      <p:sp>
        <p:nvSpPr>
          <p:cNvPr id="2" name="Title 1">
            <a:extLst>
              <a:ext uri="{FF2B5EF4-FFF2-40B4-BE49-F238E27FC236}">
                <a16:creationId xmlns:a16="http://schemas.microsoft.com/office/drawing/2014/main" id="{F6BA4D9C-116E-E655-854D-8452F9418992}"/>
              </a:ext>
            </a:extLst>
          </p:cNvPr>
          <p:cNvSpPr>
            <a:spLocks noGrp="1"/>
          </p:cNvSpPr>
          <p:nvPr>
            <p:ph type="title"/>
          </p:nvPr>
        </p:nvSpPr>
        <p:spPr/>
        <p:txBody>
          <a:bodyPr/>
          <a:lstStyle/>
          <a:p>
            <a:r>
              <a:rPr lang="en-US" dirty="0">
                <a:solidFill>
                  <a:schemeClr val="bg2"/>
                </a:solidFill>
              </a:rPr>
              <a:t>Implementation Next Steps     </a:t>
            </a:r>
          </a:p>
        </p:txBody>
      </p:sp>
      <p:sp>
        <p:nvSpPr>
          <p:cNvPr id="3" name="Text Placeholder 2">
            <a:extLst>
              <a:ext uri="{FF2B5EF4-FFF2-40B4-BE49-F238E27FC236}">
                <a16:creationId xmlns:a16="http://schemas.microsoft.com/office/drawing/2014/main" id="{07793CFF-C564-AC91-2DE4-9A92CA2EBBFE}"/>
              </a:ext>
            </a:extLst>
          </p:cNvPr>
          <p:cNvSpPr>
            <a:spLocks noGrp="1"/>
          </p:cNvSpPr>
          <p:nvPr>
            <p:ph type="body" sz="quarter" idx="10"/>
          </p:nvPr>
        </p:nvSpPr>
        <p:spPr/>
        <p:txBody>
          <a:bodyPr/>
          <a:lstStyle/>
          <a:p>
            <a:r>
              <a:rPr lang="en-US" sz="2000"/>
              <a:t>Education</a:t>
            </a:r>
          </a:p>
          <a:p>
            <a:pPr lvl="1"/>
            <a:r>
              <a:rPr lang="en-US" sz="1800"/>
              <a:t>Providers</a:t>
            </a:r>
          </a:p>
          <a:p>
            <a:pPr lvl="1"/>
            <a:r>
              <a:rPr lang="en-US" sz="1800"/>
              <a:t>Patients</a:t>
            </a:r>
          </a:p>
          <a:p>
            <a:r>
              <a:rPr lang="en-US" sz="2000"/>
              <a:t>Setting-specific implementation guides </a:t>
            </a:r>
          </a:p>
          <a:p>
            <a:pPr lvl="1"/>
            <a:r>
              <a:rPr lang="en-US" sz="1800"/>
              <a:t>Electronic health record alerts </a:t>
            </a:r>
          </a:p>
          <a:p>
            <a:pPr lvl="1"/>
            <a:r>
              <a:rPr lang="en-US" sz="1800"/>
              <a:t>Integrating screening and vaccination </a:t>
            </a:r>
          </a:p>
        </p:txBody>
      </p:sp>
      <p:sp>
        <p:nvSpPr>
          <p:cNvPr id="6" name="TextBox 5">
            <a:extLst>
              <a:ext uri="{FF2B5EF4-FFF2-40B4-BE49-F238E27FC236}">
                <a16:creationId xmlns:a16="http://schemas.microsoft.com/office/drawing/2014/main" id="{81E4B5CE-8F0E-6201-AF8F-DE6FE4467503}"/>
              </a:ext>
            </a:extLst>
          </p:cNvPr>
          <p:cNvSpPr txBox="1"/>
          <p:nvPr/>
        </p:nvSpPr>
        <p:spPr>
          <a:xfrm>
            <a:off x="631861" y="4810563"/>
            <a:ext cx="8686801" cy="253916"/>
          </a:xfrm>
          <a:prstGeom prst="rect">
            <a:avLst/>
          </a:prstGeom>
          <a:noFill/>
        </p:spPr>
        <p:txBody>
          <a:bodyPr wrap="square" rtlCol="0">
            <a:spAutoFit/>
          </a:bodyPr>
          <a:lstStyle/>
          <a:p>
            <a:r>
              <a:rPr lang="en-US" sz="1050" dirty="0">
                <a:solidFill>
                  <a:srgbClr val="5F5F5F"/>
                </a:solidFill>
                <a:latin typeface="Calibri" panose="020F0502020204030204" pitchFamily="34" charset="0"/>
                <a:cs typeface="Calibri" panose="020F0502020204030204" pitchFamily="34" charset="0"/>
              </a:rPr>
              <a:t>So, 2023, JAMA Viewpoint; Hepatitis B Foundation Eliminating Hepatitis B Virus Through Universal Screening and Vaccination for Adults Ages 19-59, 2023</a:t>
            </a:r>
          </a:p>
        </p:txBody>
      </p:sp>
    </p:spTree>
    <p:extLst>
      <p:ext uri="{BB962C8B-B14F-4D97-AF65-F5344CB8AC3E}">
        <p14:creationId xmlns:p14="http://schemas.microsoft.com/office/powerpoint/2010/main" val="14108207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C3D465B-6FC2-76F7-47A3-BAF57C67E055}"/>
              </a:ext>
              <a:ext uri="{C183D7F6-B498-43B3-948B-1728B52AA6E4}">
                <adec:decorative xmlns:adec="http://schemas.microsoft.com/office/drawing/2017/decorative" val="1"/>
              </a:ext>
            </a:extLst>
          </p:cNvPr>
          <p:cNvSpPr/>
          <p:nvPr/>
        </p:nvSpPr>
        <p:spPr>
          <a:xfrm>
            <a:off x="0" y="1"/>
            <a:ext cx="9144000" cy="1063229"/>
          </a:xfrm>
          <a:prstGeom prst="rect">
            <a:avLst/>
          </a:prstGeom>
          <a:solidFill>
            <a:srgbClr val="0078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C000"/>
              </a:solidFill>
              <a:effectLst/>
              <a:uLnTx/>
              <a:uFillTx/>
              <a:latin typeface="Myriad Web Pro"/>
              <a:ea typeface="+mn-ea"/>
              <a:cs typeface="+mn-cs"/>
            </a:endParaRPr>
          </a:p>
        </p:txBody>
      </p:sp>
      <p:sp>
        <p:nvSpPr>
          <p:cNvPr id="2" name="Title 1">
            <a:extLst>
              <a:ext uri="{FF2B5EF4-FFF2-40B4-BE49-F238E27FC236}">
                <a16:creationId xmlns:a16="http://schemas.microsoft.com/office/drawing/2014/main" id="{F6BA4D9C-116E-E655-854D-8452F9418992}"/>
              </a:ext>
            </a:extLst>
          </p:cNvPr>
          <p:cNvSpPr>
            <a:spLocks noGrp="1"/>
          </p:cNvSpPr>
          <p:nvPr>
            <p:ph type="title"/>
          </p:nvPr>
        </p:nvSpPr>
        <p:spPr/>
        <p:txBody>
          <a:bodyPr/>
          <a:lstStyle/>
          <a:p>
            <a:r>
              <a:rPr lang="en-US" dirty="0">
                <a:solidFill>
                  <a:schemeClr val="bg2"/>
                </a:solidFill>
              </a:rPr>
              <a:t>Implementation Next Steps   </a:t>
            </a:r>
          </a:p>
        </p:txBody>
      </p:sp>
      <p:sp>
        <p:nvSpPr>
          <p:cNvPr id="3" name="Text Placeholder 2">
            <a:extLst>
              <a:ext uri="{FF2B5EF4-FFF2-40B4-BE49-F238E27FC236}">
                <a16:creationId xmlns:a16="http://schemas.microsoft.com/office/drawing/2014/main" id="{07793CFF-C564-AC91-2DE4-9A92CA2EBBFE}"/>
              </a:ext>
            </a:extLst>
          </p:cNvPr>
          <p:cNvSpPr>
            <a:spLocks noGrp="1"/>
          </p:cNvSpPr>
          <p:nvPr>
            <p:ph type="body" sz="quarter" idx="10"/>
          </p:nvPr>
        </p:nvSpPr>
        <p:spPr/>
        <p:txBody>
          <a:bodyPr/>
          <a:lstStyle/>
          <a:p>
            <a:r>
              <a:rPr lang="en-US" sz="2000"/>
              <a:t>Education</a:t>
            </a:r>
          </a:p>
          <a:p>
            <a:pPr lvl="1"/>
            <a:r>
              <a:rPr lang="en-US" sz="1800"/>
              <a:t>Providers</a:t>
            </a:r>
          </a:p>
          <a:p>
            <a:pPr lvl="1"/>
            <a:r>
              <a:rPr lang="en-US" sz="1800"/>
              <a:t>Patients</a:t>
            </a:r>
          </a:p>
          <a:p>
            <a:r>
              <a:rPr lang="en-US" sz="2000"/>
              <a:t>Setting-specific implementation guides </a:t>
            </a:r>
          </a:p>
          <a:p>
            <a:pPr lvl="1"/>
            <a:r>
              <a:rPr lang="en-US" sz="1800"/>
              <a:t>Electronic health record alerts </a:t>
            </a:r>
          </a:p>
          <a:p>
            <a:pPr lvl="1"/>
            <a:r>
              <a:rPr lang="en-US" sz="1800"/>
              <a:t>Integrating screening and vaccination </a:t>
            </a:r>
          </a:p>
          <a:p>
            <a:r>
              <a:rPr lang="en-US" sz="2000"/>
              <a:t>Chronic hepatitis B panels (HBsAg, anti-HBs, total anti-HBc)</a:t>
            </a:r>
          </a:p>
          <a:p>
            <a:pPr lvl="1"/>
            <a:r>
              <a:rPr lang="en-US" sz="1800"/>
              <a:t>With summary interpretation</a:t>
            </a:r>
          </a:p>
        </p:txBody>
      </p:sp>
      <p:sp>
        <p:nvSpPr>
          <p:cNvPr id="6" name="TextBox 5">
            <a:extLst>
              <a:ext uri="{FF2B5EF4-FFF2-40B4-BE49-F238E27FC236}">
                <a16:creationId xmlns:a16="http://schemas.microsoft.com/office/drawing/2014/main" id="{B72530D1-EBDD-0D09-DE59-3CFCF6F02A45}"/>
              </a:ext>
            </a:extLst>
          </p:cNvPr>
          <p:cNvSpPr txBox="1"/>
          <p:nvPr/>
        </p:nvSpPr>
        <p:spPr>
          <a:xfrm>
            <a:off x="631861" y="4810563"/>
            <a:ext cx="8686801" cy="253916"/>
          </a:xfrm>
          <a:prstGeom prst="rect">
            <a:avLst/>
          </a:prstGeom>
          <a:noFill/>
        </p:spPr>
        <p:txBody>
          <a:bodyPr wrap="square" rtlCol="0">
            <a:spAutoFit/>
          </a:bodyPr>
          <a:lstStyle/>
          <a:p>
            <a:r>
              <a:rPr lang="en-US" sz="1050" dirty="0">
                <a:solidFill>
                  <a:srgbClr val="5F5F5F"/>
                </a:solidFill>
                <a:latin typeface="Calibri" panose="020F0502020204030204" pitchFamily="34" charset="0"/>
                <a:cs typeface="Calibri" panose="020F0502020204030204" pitchFamily="34" charset="0"/>
              </a:rPr>
              <a:t>So, 2023, JAMA Viewpoint; Hepatitis B Foundation Eliminating Hepatitis B Virus Through Universal Screening and Vaccination for Adults Ages 19-59, 2023</a:t>
            </a:r>
          </a:p>
        </p:txBody>
      </p:sp>
    </p:spTree>
    <p:extLst>
      <p:ext uri="{BB962C8B-B14F-4D97-AF65-F5344CB8AC3E}">
        <p14:creationId xmlns:p14="http://schemas.microsoft.com/office/powerpoint/2010/main" val="41475427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C3D465B-6FC2-76F7-47A3-BAF57C67E055}"/>
              </a:ext>
              <a:ext uri="{C183D7F6-B498-43B3-948B-1728B52AA6E4}">
                <adec:decorative xmlns:adec="http://schemas.microsoft.com/office/drawing/2017/decorative" val="1"/>
              </a:ext>
            </a:extLst>
          </p:cNvPr>
          <p:cNvSpPr/>
          <p:nvPr/>
        </p:nvSpPr>
        <p:spPr>
          <a:xfrm>
            <a:off x="0" y="1"/>
            <a:ext cx="9144000" cy="1063229"/>
          </a:xfrm>
          <a:prstGeom prst="rect">
            <a:avLst/>
          </a:prstGeom>
          <a:solidFill>
            <a:srgbClr val="0078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C000"/>
              </a:solidFill>
              <a:effectLst/>
              <a:uLnTx/>
              <a:uFillTx/>
              <a:latin typeface="Myriad Web Pro"/>
              <a:ea typeface="+mn-ea"/>
              <a:cs typeface="+mn-cs"/>
            </a:endParaRPr>
          </a:p>
        </p:txBody>
      </p:sp>
      <p:sp>
        <p:nvSpPr>
          <p:cNvPr id="2" name="Title 1">
            <a:extLst>
              <a:ext uri="{FF2B5EF4-FFF2-40B4-BE49-F238E27FC236}">
                <a16:creationId xmlns:a16="http://schemas.microsoft.com/office/drawing/2014/main" id="{F6BA4D9C-116E-E655-854D-8452F9418992}"/>
              </a:ext>
            </a:extLst>
          </p:cNvPr>
          <p:cNvSpPr>
            <a:spLocks noGrp="1"/>
          </p:cNvSpPr>
          <p:nvPr>
            <p:ph type="title"/>
          </p:nvPr>
        </p:nvSpPr>
        <p:spPr/>
        <p:txBody>
          <a:bodyPr/>
          <a:lstStyle/>
          <a:p>
            <a:r>
              <a:rPr lang="en-US" dirty="0">
                <a:solidFill>
                  <a:schemeClr val="bg2"/>
                </a:solidFill>
              </a:rPr>
              <a:t>Implementation Next Step  </a:t>
            </a:r>
          </a:p>
        </p:txBody>
      </p:sp>
      <p:sp>
        <p:nvSpPr>
          <p:cNvPr id="3" name="Text Placeholder 2">
            <a:extLst>
              <a:ext uri="{FF2B5EF4-FFF2-40B4-BE49-F238E27FC236}">
                <a16:creationId xmlns:a16="http://schemas.microsoft.com/office/drawing/2014/main" id="{07793CFF-C564-AC91-2DE4-9A92CA2EBBFE}"/>
              </a:ext>
            </a:extLst>
          </p:cNvPr>
          <p:cNvSpPr>
            <a:spLocks noGrp="1"/>
          </p:cNvSpPr>
          <p:nvPr>
            <p:ph type="body" sz="quarter" idx="10"/>
          </p:nvPr>
        </p:nvSpPr>
        <p:spPr/>
        <p:txBody>
          <a:bodyPr/>
          <a:lstStyle/>
          <a:p>
            <a:r>
              <a:rPr lang="en-US" sz="2000"/>
              <a:t>Education</a:t>
            </a:r>
          </a:p>
          <a:p>
            <a:pPr lvl="1"/>
            <a:r>
              <a:rPr lang="en-US" sz="1800"/>
              <a:t>Providers</a:t>
            </a:r>
          </a:p>
          <a:p>
            <a:pPr lvl="1"/>
            <a:r>
              <a:rPr lang="en-US" sz="1800"/>
              <a:t>Patients</a:t>
            </a:r>
          </a:p>
          <a:p>
            <a:r>
              <a:rPr lang="en-US" sz="2000"/>
              <a:t>Setting-specific implementation guides </a:t>
            </a:r>
          </a:p>
          <a:p>
            <a:pPr lvl="1"/>
            <a:r>
              <a:rPr lang="en-US" sz="1800"/>
              <a:t>Electronic health record alerts </a:t>
            </a:r>
          </a:p>
          <a:p>
            <a:pPr lvl="1"/>
            <a:r>
              <a:rPr lang="en-US" sz="1800"/>
              <a:t>Integrating screening and vaccination </a:t>
            </a:r>
          </a:p>
          <a:p>
            <a:r>
              <a:rPr lang="en-US" sz="2000"/>
              <a:t>Chronic hepatitis B panels (HBsAg, anti-HBs, total anti-HBc)</a:t>
            </a:r>
          </a:p>
          <a:p>
            <a:pPr lvl="1"/>
            <a:r>
              <a:rPr lang="en-US" sz="1800"/>
              <a:t>With summary interpretation</a:t>
            </a:r>
          </a:p>
          <a:p>
            <a:r>
              <a:rPr lang="en-US" sz="2000"/>
              <a:t>Streamlining reimbursement for screening</a:t>
            </a:r>
          </a:p>
        </p:txBody>
      </p:sp>
      <p:sp>
        <p:nvSpPr>
          <p:cNvPr id="6" name="TextBox 5">
            <a:extLst>
              <a:ext uri="{FF2B5EF4-FFF2-40B4-BE49-F238E27FC236}">
                <a16:creationId xmlns:a16="http://schemas.microsoft.com/office/drawing/2014/main" id="{DBDC2B81-9D20-A684-1AD4-2901A328C65E}"/>
              </a:ext>
            </a:extLst>
          </p:cNvPr>
          <p:cNvSpPr txBox="1"/>
          <p:nvPr/>
        </p:nvSpPr>
        <p:spPr>
          <a:xfrm>
            <a:off x="631861" y="4810563"/>
            <a:ext cx="8686801" cy="253916"/>
          </a:xfrm>
          <a:prstGeom prst="rect">
            <a:avLst/>
          </a:prstGeom>
          <a:noFill/>
        </p:spPr>
        <p:txBody>
          <a:bodyPr wrap="square" rtlCol="0">
            <a:spAutoFit/>
          </a:bodyPr>
          <a:lstStyle/>
          <a:p>
            <a:r>
              <a:rPr lang="en-US" sz="1050" dirty="0">
                <a:solidFill>
                  <a:srgbClr val="5F5F5F"/>
                </a:solidFill>
                <a:latin typeface="Calibri" panose="020F0502020204030204" pitchFamily="34" charset="0"/>
                <a:cs typeface="Calibri" panose="020F0502020204030204" pitchFamily="34" charset="0"/>
              </a:rPr>
              <a:t>So, 2023, JAMA Viewpoint; Hepatitis B Foundation Eliminating Hepatitis B Virus Through Universal Screening and Vaccination for Adults Ages 19-59, 2023</a:t>
            </a:r>
          </a:p>
        </p:txBody>
      </p:sp>
    </p:spTree>
    <p:extLst>
      <p:ext uri="{BB962C8B-B14F-4D97-AF65-F5344CB8AC3E}">
        <p14:creationId xmlns:p14="http://schemas.microsoft.com/office/powerpoint/2010/main" val="691875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C3D465B-6FC2-76F7-47A3-BAF57C67E055}"/>
              </a:ext>
              <a:ext uri="{C183D7F6-B498-43B3-948B-1728B52AA6E4}">
                <adec:decorative xmlns:adec="http://schemas.microsoft.com/office/drawing/2017/decorative" val="1"/>
              </a:ext>
            </a:extLst>
          </p:cNvPr>
          <p:cNvSpPr/>
          <p:nvPr/>
        </p:nvSpPr>
        <p:spPr>
          <a:xfrm>
            <a:off x="0" y="1"/>
            <a:ext cx="9144000" cy="1063229"/>
          </a:xfrm>
          <a:prstGeom prst="rect">
            <a:avLst/>
          </a:prstGeom>
          <a:solidFill>
            <a:srgbClr val="0078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C000"/>
              </a:solidFill>
              <a:effectLst/>
              <a:uLnTx/>
              <a:uFillTx/>
              <a:latin typeface="Myriad Web Pro"/>
              <a:ea typeface="+mn-ea"/>
              <a:cs typeface="+mn-cs"/>
            </a:endParaRPr>
          </a:p>
        </p:txBody>
      </p:sp>
      <p:sp>
        <p:nvSpPr>
          <p:cNvPr id="2" name="Title 1">
            <a:extLst>
              <a:ext uri="{FF2B5EF4-FFF2-40B4-BE49-F238E27FC236}">
                <a16:creationId xmlns:a16="http://schemas.microsoft.com/office/drawing/2014/main" id="{F6BA4D9C-116E-E655-854D-8452F9418992}"/>
              </a:ext>
            </a:extLst>
          </p:cNvPr>
          <p:cNvSpPr>
            <a:spLocks noGrp="1"/>
          </p:cNvSpPr>
          <p:nvPr>
            <p:ph type="title"/>
          </p:nvPr>
        </p:nvSpPr>
        <p:spPr/>
        <p:txBody>
          <a:bodyPr/>
          <a:lstStyle/>
          <a:p>
            <a:r>
              <a:rPr lang="en-US" dirty="0">
                <a:solidFill>
                  <a:schemeClr val="bg2"/>
                </a:solidFill>
              </a:rPr>
              <a:t>Implementation Next Steps </a:t>
            </a:r>
          </a:p>
        </p:txBody>
      </p:sp>
      <p:sp>
        <p:nvSpPr>
          <p:cNvPr id="3" name="Text Placeholder 2">
            <a:extLst>
              <a:ext uri="{FF2B5EF4-FFF2-40B4-BE49-F238E27FC236}">
                <a16:creationId xmlns:a16="http://schemas.microsoft.com/office/drawing/2014/main" id="{07793CFF-C564-AC91-2DE4-9A92CA2EBBFE}"/>
              </a:ext>
            </a:extLst>
          </p:cNvPr>
          <p:cNvSpPr>
            <a:spLocks noGrp="1"/>
          </p:cNvSpPr>
          <p:nvPr>
            <p:ph type="body" sz="quarter" idx="10"/>
          </p:nvPr>
        </p:nvSpPr>
        <p:spPr/>
        <p:txBody>
          <a:bodyPr/>
          <a:lstStyle/>
          <a:p>
            <a:r>
              <a:rPr lang="en-US" sz="2000"/>
              <a:t>Education</a:t>
            </a:r>
          </a:p>
          <a:p>
            <a:pPr lvl="1"/>
            <a:r>
              <a:rPr lang="en-US" sz="1800"/>
              <a:t>Providers</a:t>
            </a:r>
          </a:p>
          <a:p>
            <a:pPr lvl="1"/>
            <a:r>
              <a:rPr lang="en-US" sz="1800"/>
              <a:t>Patients</a:t>
            </a:r>
          </a:p>
          <a:p>
            <a:r>
              <a:rPr lang="en-US" sz="2000"/>
              <a:t>Setting-specific implementation guides </a:t>
            </a:r>
          </a:p>
          <a:p>
            <a:pPr lvl="1"/>
            <a:r>
              <a:rPr lang="en-US" sz="1800"/>
              <a:t>Electronic health record alerts </a:t>
            </a:r>
          </a:p>
          <a:p>
            <a:pPr lvl="1"/>
            <a:r>
              <a:rPr lang="en-US" sz="1800"/>
              <a:t>Integrating screening and vaccination </a:t>
            </a:r>
          </a:p>
          <a:p>
            <a:r>
              <a:rPr lang="en-US" sz="2000"/>
              <a:t>Chronic hepatitis B panels (HBsAg, anti-HBs, total anti-HBc)</a:t>
            </a:r>
          </a:p>
          <a:p>
            <a:pPr lvl="1"/>
            <a:r>
              <a:rPr lang="en-US" sz="1800"/>
              <a:t>With summary interpretation</a:t>
            </a:r>
          </a:p>
          <a:p>
            <a:r>
              <a:rPr lang="en-US" sz="2000"/>
              <a:t>Streamlining reimbursement for screening</a:t>
            </a:r>
          </a:p>
          <a:p>
            <a:r>
              <a:rPr lang="en-US" sz="2000"/>
              <a:t>Possible US Preventive Services Taskforce alignment </a:t>
            </a:r>
          </a:p>
        </p:txBody>
      </p:sp>
      <p:sp>
        <p:nvSpPr>
          <p:cNvPr id="6" name="TextBox 5">
            <a:extLst>
              <a:ext uri="{FF2B5EF4-FFF2-40B4-BE49-F238E27FC236}">
                <a16:creationId xmlns:a16="http://schemas.microsoft.com/office/drawing/2014/main" id="{55131525-720E-4E80-EB48-C0A842DD8A54}"/>
              </a:ext>
            </a:extLst>
          </p:cNvPr>
          <p:cNvSpPr txBox="1"/>
          <p:nvPr/>
        </p:nvSpPr>
        <p:spPr>
          <a:xfrm>
            <a:off x="631861" y="4810563"/>
            <a:ext cx="8686801" cy="253916"/>
          </a:xfrm>
          <a:prstGeom prst="rect">
            <a:avLst/>
          </a:prstGeom>
          <a:noFill/>
        </p:spPr>
        <p:txBody>
          <a:bodyPr wrap="square" rtlCol="0">
            <a:spAutoFit/>
          </a:bodyPr>
          <a:lstStyle/>
          <a:p>
            <a:r>
              <a:rPr lang="en-US" sz="1050" dirty="0">
                <a:solidFill>
                  <a:srgbClr val="5F5F5F"/>
                </a:solidFill>
                <a:latin typeface="Calibri" panose="020F0502020204030204" pitchFamily="34" charset="0"/>
                <a:cs typeface="Calibri" panose="020F0502020204030204" pitchFamily="34" charset="0"/>
              </a:rPr>
              <a:t>So, 2023, JAMA Viewpoint; Hepatitis B Foundation Eliminating Hepatitis B Virus Through Universal Screening and Vaccination for Adults Ages 19-59, 2023</a:t>
            </a:r>
          </a:p>
        </p:txBody>
      </p:sp>
    </p:spTree>
    <p:extLst>
      <p:ext uri="{BB962C8B-B14F-4D97-AF65-F5344CB8AC3E}">
        <p14:creationId xmlns:p14="http://schemas.microsoft.com/office/powerpoint/2010/main" val="28081493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E3CF2-D9AD-BAAE-609C-8A8846F05632}"/>
              </a:ext>
            </a:extLst>
          </p:cNvPr>
          <p:cNvSpPr>
            <a:spLocks noGrp="1"/>
          </p:cNvSpPr>
          <p:nvPr>
            <p:ph type="title"/>
          </p:nvPr>
        </p:nvSpPr>
        <p:spPr/>
        <p:txBody>
          <a:bodyPr/>
          <a:lstStyle/>
          <a:p>
            <a:r>
              <a:rPr lang="en-US" dirty="0"/>
              <a:t>Other Resources</a:t>
            </a:r>
          </a:p>
        </p:txBody>
      </p:sp>
      <p:sp>
        <p:nvSpPr>
          <p:cNvPr id="3" name="Text Placeholder 2">
            <a:extLst>
              <a:ext uri="{FF2B5EF4-FFF2-40B4-BE49-F238E27FC236}">
                <a16:creationId xmlns:a16="http://schemas.microsoft.com/office/drawing/2014/main" id="{551A01F9-CA41-8B39-B635-E8C632EC0258}"/>
              </a:ext>
            </a:extLst>
          </p:cNvPr>
          <p:cNvSpPr>
            <a:spLocks noGrp="1"/>
          </p:cNvSpPr>
          <p:nvPr>
            <p:ph type="body" sz="quarter" idx="10"/>
          </p:nvPr>
        </p:nvSpPr>
        <p:spPr/>
        <p:txBody>
          <a:bodyPr numCol="1"/>
          <a:lstStyle/>
          <a:p>
            <a:r>
              <a:rPr lang="en-US" dirty="0"/>
              <a:t>Hepatitis B Online – University of Washington </a:t>
            </a:r>
          </a:p>
          <a:p>
            <a:pPr lvl="1"/>
            <a:r>
              <a:rPr lang="en-US" dirty="0">
                <a:hlinkClick r:id="rId3"/>
              </a:rPr>
              <a:t>https://www.hepatitisb.uw.edu/</a:t>
            </a:r>
            <a:endParaRPr lang="en-US" dirty="0"/>
          </a:p>
          <a:p>
            <a:pPr lvl="1"/>
            <a:r>
              <a:rPr lang="en-US" dirty="0"/>
              <a:t>Hepatitis B Management: Guidance for the Primary Care Provider </a:t>
            </a:r>
          </a:p>
          <a:p>
            <a:r>
              <a:rPr lang="en-US" sz="2000" dirty="0"/>
              <a:t>Hepatitis B Foundation</a:t>
            </a:r>
            <a:endParaRPr lang="en-US" sz="2000" dirty="0">
              <a:hlinkClick r:id="rId4"/>
            </a:endParaRPr>
          </a:p>
          <a:p>
            <a:pPr lvl="1"/>
            <a:r>
              <a:rPr lang="en-US" dirty="0">
                <a:hlinkClick r:id="rId4"/>
              </a:rPr>
              <a:t>https://www.hepb.org/</a:t>
            </a:r>
            <a:endParaRPr lang="en-US" dirty="0"/>
          </a:p>
          <a:p>
            <a:r>
              <a:rPr lang="en-US" dirty="0"/>
              <a:t>Web MD</a:t>
            </a:r>
          </a:p>
          <a:p>
            <a:pPr lvl="1"/>
            <a:r>
              <a:rPr lang="en-US" b="0" i="0" u="none" strike="noStrike" dirty="0">
                <a:solidFill>
                  <a:srgbClr val="075290"/>
                </a:solidFill>
                <a:effectLst/>
                <a:cs typeface="Calibri" panose="020F0502020204030204" pitchFamily="34" charset="0"/>
                <a:hlinkClick r:id="rId5"/>
              </a:rPr>
              <a:t>https://www.medscape.org/viewarticle/972018?src=acdmpart_cdc_972018</a:t>
            </a:r>
          </a:p>
          <a:p>
            <a:r>
              <a:rPr lang="en-US" sz="2000" dirty="0" err="1"/>
              <a:t>Immunize.org</a:t>
            </a:r>
            <a:r>
              <a:rPr lang="en-US" sz="2000" dirty="0"/>
              <a:t> </a:t>
            </a:r>
            <a:endParaRPr lang="en-US" sz="2000" dirty="0">
              <a:hlinkClick r:id="rId6"/>
            </a:endParaRPr>
          </a:p>
          <a:p>
            <a:pPr lvl="1"/>
            <a:r>
              <a:rPr lang="de-DE" dirty="0">
                <a:effectLst/>
                <a:latin typeface="Segoe UI" panose="020B0502040204020203" pitchFamily="34" charset="0"/>
                <a:hlinkClick r:id="rId7"/>
              </a:rPr>
              <a:t>https://www.immunize.org/askexperts/experts_hepb.asp</a:t>
            </a:r>
            <a:r>
              <a:rPr lang="de-DE" dirty="0">
                <a:effectLst/>
                <a:latin typeface="Segoe UI" panose="020B0502040204020203" pitchFamily="34" charset="0"/>
              </a:rPr>
              <a:t> </a:t>
            </a:r>
            <a:endParaRPr lang="de-DE" dirty="0">
              <a:effectLst/>
              <a:latin typeface="Arial" panose="020B0604020202020204" pitchFamily="34" charset="0"/>
            </a:endParaRPr>
          </a:p>
          <a:p>
            <a:pPr lvl="1"/>
            <a:endParaRPr lang="en-US" dirty="0">
              <a:hlinkClick r:id="rId6"/>
            </a:endParaRPr>
          </a:p>
        </p:txBody>
      </p:sp>
    </p:spTree>
    <p:extLst>
      <p:ext uri="{BB962C8B-B14F-4D97-AF65-F5344CB8AC3E}">
        <p14:creationId xmlns:p14="http://schemas.microsoft.com/office/powerpoint/2010/main" val="35977162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D052E5-E2D2-4A2E-2EF8-6C465088754F}"/>
              </a:ext>
            </a:extLst>
          </p:cNvPr>
          <p:cNvSpPr>
            <a:spLocks noGrp="1"/>
          </p:cNvSpPr>
          <p:nvPr>
            <p:ph type="title"/>
          </p:nvPr>
        </p:nvSpPr>
        <p:spPr>
          <a:xfrm>
            <a:off x="457200" y="789709"/>
            <a:ext cx="2202873" cy="273520"/>
          </a:xfrm>
        </p:spPr>
        <p:txBody>
          <a:bodyPr/>
          <a:lstStyle/>
          <a:p>
            <a:r>
              <a:rPr lang="en-US" sz="800" dirty="0">
                <a:solidFill>
                  <a:schemeClr val="bg2"/>
                </a:solidFill>
              </a:rPr>
              <a:t>Adults should</a:t>
            </a:r>
            <a:r>
              <a:rPr lang="en-US" sz="800" baseline="0" dirty="0">
                <a:solidFill>
                  <a:schemeClr val="bg2"/>
                </a:solidFill>
              </a:rPr>
              <a:t> know their HBV status</a:t>
            </a:r>
            <a:endParaRPr lang="en-US" sz="800" dirty="0">
              <a:solidFill>
                <a:schemeClr val="bg2"/>
              </a:solidFill>
            </a:endParaRPr>
          </a:p>
        </p:txBody>
      </p:sp>
      <p:sp>
        <p:nvSpPr>
          <p:cNvPr id="3" name="Text Placeholder 2">
            <a:extLst>
              <a:ext uri="{FF2B5EF4-FFF2-40B4-BE49-F238E27FC236}">
                <a16:creationId xmlns:a16="http://schemas.microsoft.com/office/drawing/2014/main" id="{1FB924E2-1807-6A45-B143-A359929EADCC}"/>
              </a:ext>
            </a:extLst>
          </p:cNvPr>
          <p:cNvSpPr>
            <a:spLocks noGrp="1"/>
          </p:cNvSpPr>
          <p:nvPr>
            <p:ph type="body" sz="quarter" idx="10"/>
          </p:nvPr>
        </p:nvSpPr>
        <p:spPr>
          <a:xfrm>
            <a:off x="411740" y="1386176"/>
            <a:ext cx="8229600" cy="3341688"/>
          </a:xfrm>
        </p:spPr>
        <p:txBody>
          <a:bodyPr/>
          <a:lstStyle/>
          <a:p>
            <a:pPr marL="0" indent="0" algn="ctr">
              <a:buNone/>
            </a:pPr>
            <a:r>
              <a:rPr lang="en-US" sz="3200" i="1">
                <a:latin typeface="Calibri"/>
                <a:cs typeface="Calibri"/>
              </a:rPr>
              <a:t>All adults should know their HBV status and be protected from infection</a:t>
            </a:r>
            <a:endParaRPr lang="en-US" sz="3200" i="1">
              <a:cs typeface="Calibri" panose="020F0502020204030204" pitchFamily="34" charset="0"/>
            </a:endParaRPr>
          </a:p>
        </p:txBody>
      </p:sp>
    </p:spTree>
    <p:extLst>
      <p:ext uri="{BB962C8B-B14F-4D97-AF65-F5344CB8AC3E}">
        <p14:creationId xmlns:p14="http://schemas.microsoft.com/office/powerpoint/2010/main" val="16406989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hidden="1">
            <a:extLst>
              <a:ext uri="{FF2B5EF4-FFF2-40B4-BE49-F238E27FC236}">
                <a16:creationId xmlns:a16="http://schemas.microsoft.com/office/drawing/2014/main" id="{B47E5C0B-8586-CB0E-67E8-918DC577ADCF}"/>
              </a:ext>
            </a:extLst>
          </p:cNvPr>
          <p:cNvSpPr>
            <a:spLocks noGrp="1"/>
          </p:cNvSpPr>
          <p:nvPr>
            <p:ph type="title"/>
          </p:nvPr>
        </p:nvSpPr>
        <p:spPr/>
        <p:txBody>
          <a:bodyPr/>
          <a:lstStyle/>
          <a:p>
            <a:r>
              <a:rPr lang="en-US" dirty="0"/>
              <a:t>Hepatitis B Statistic</a:t>
            </a:r>
          </a:p>
        </p:txBody>
      </p:sp>
      <p:sp>
        <p:nvSpPr>
          <p:cNvPr id="102" name="Text Placeholder 2">
            <a:extLst>
              <a:ext uri="{FF2B5EF4-FFF2-40B4-BE49-F238E27FC236}">
                <a16:creationId xmlns:a16="http://schemas.microsoft.com/office/drawing/2014/main" id="{2E7192F7-EA66-405C-B937-20754CE6BC16}"/>
              </a:ext>
            </a:extLst>
          </p:cNvPr>
          <p:cNvSpPr txBox="1">
            <a:spLocks/>
          </p:cNvSpPr>
          <p:nvPr/>
        </p:nvSpPr>
        <p:spPr bwMode="auto">
          <a:xfrm>
            <a:off x="4984450" y="-7430"/>
            <a:ext cx="4159550" cy="5150929"/>
          </a:xfrm>
          <a:prstGeom prst="rect">
            <a:avLst/>
          </a:prstGeom>
          <a:solidFill>
            <a:srgbClr val="00788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marL="342891" indent="-342891" algn="l" rtl="0" eaLnBrk="0" fontAlgn="base" hangingPunct="0">
              <a:spcBef>
                <a:spcPct val="20000"/>
              </a:spcBef>
              <a:spcAft>
                <a:spcPct val="0"/>
              </a:spcAft>
              <a:buClr>
                <a:srgbClr val="00788A"/>
              </a:buClr>
              <a:buFont typeface="Wingdings" panose="05000000000000000000" pitchFamily="2" charset="2"/>
              <a:buChar char="§"/>
              <a:defRPr sz="2400" b="1" kern="1200">
                <a:solidFill>
                  <a:srgbClr val="00788A"/>
                </a:solidFill>
                <a:latin typeface="Calibri" panose="020F0502020204030204" pitchFamily="34" charset="0"/>
                <a:ea typeface="+mn-ea"/>
                <a:cs typeface="+mn-cs"/>
              </a:defRPr>
            </a:lvl1pPr>
            <a:lvl2pPr marL="742932" indent="-285744" algn="l" rtl="0" eaLnBrk="0" fontAlgn="base" hangingPunct="0">
              <a:spcBef>
                <a:spcPct val="20000"/>
              </a:spcBef>
              <a:spcAft>
                <a:spcPct val="0"/>
              </a:spcAft>
              <a:buClr>
                <a:srgbClr val="9A4E9E"/>
              </a:buClr>
              <a:buFont typeface="Arial" panose="020B0604020202020204" pitchFamily="34" charset="0"/>
              <a:buChar char="–"/>
              <a:defRPr sz="2000" kern="1200">
                <a:solidFill>
                  <a:schemeClr val="accent4">
                    <a:lumMod val="75000"/>
                  </a:schemeClr>
                </a:solidFill>
                <a:latin typeface="Calibri" panose="020F0502020204030204" pitchFamily="34" charset="0"/>
                <a:ea typeface="+mn-ea"/>
                <a:cs typeface="+mn-cs"/>
              </a:defRPr>
            </a:lvl2pPr>
            <a:lvl3pPr marL="1142971" indent="-228594" algn="l" rtl="0" eaLnBrk="0" fontAlgn="base" hangingPunct="0">
              <a:spcBef>
                <a:spcPct val="20000"/>
              </a:spcBef>
              <a:spcAft>
                <a:spcPct val="0"/>
              </a:spcAft>
              <a:buClr>
                <a:srgbClr val="C00000"/>
              </a:buClr>
              <a:buFont typeface="Arial" panose="020B0604020202020204" pitchFamily="34" charset="0"/>
              <a:buChar char="•"/>
              <a:defRPr sz="2000" kern="1200">
                <a:solidFill>
                  <a:schemeClr val="accent4">
                    <a:lumMod val="75000"/>
                  </a:schemeClr>
                </a:solidFill>
                <a:latin typeface="Calibri" panose="020F0502020204030204" pitchFamily="34" charset="0"/>
                <a:ea typeface="+mn-ea"/>
                <a:cs typeface="+mn-cs"/>
              </a:defRPr>
            </a:lvl3pPr>
            <a:lvl4pPr marL="1600160" indent="-228594" algn="l" rtl="0" eaLnBrk="0" fontAlgn="base" hangingPunct="0">
              <a:spcBef>
                <a:spcPct val="20000"/>
              </a:spcBef>
              <a:spcAft>
                <a:spcPct val="0"/>
              </a:spcAft>
              <a:buFont typeface="Arial" panose="020B0604020202020204" pitchFamily="34" charset="0"/>
              <a:buChar char="–"/>
              <a:defRPr sz="2000" kern="1200">
                <a:solidFill>
                  <a:schemeClr val="accent4">
                    <a:lumMod val="75000"/>
                  </a:schemeClr>
                </a:solidFill>
                <a:latin typeface="Calibri" panose="020F0502020204030204" pitchFamily="34" charset="0"/>
                <a:ea typeface="+mn-ea"/>
                <a:cs typeface="+mn-cs"/>
              </a:defRPr>
            </a:lvl4pPr>
            <a:lvl5pPr marL="2057349" indent="-228594" algn="l" rtl="0" eaLnBrk="0" fontAlgn="base" hangingPunct="0">
              <a:spcBef>
                <a:spcPct val="20000"/>
              </a:spcBef>
              <a:spcAft>
                <a:spcPct val="0"/>
              </a:spcAft>
              <a:buFont typeface="Arial" panose="020B0604020202020204" pitchFamily="34" charset="0"/>
              <a:buChar char="»"/>
              <a:defRPr sz="2000" kern="1200">
                <a:solidFill>
                  <a:schemeClr val="accent4">
                    <a:lumMod val="75000"/>
                  </a:schemeClr>
                </a:solidFill>
                <a:latin typeface="Calibri" panose="020F0502020204030204" pitchFamily="34" charset="0"/>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00041" lvl="1" indent="0">
              <a:buFont typeface="Arial" panose="020B0604020202020204" pitchFamily="34" charset="0"/>
              <a:buNone/>
            </a:pPr>
            <a:r>
              <a:rPr lang="en-US" sz="3600" b="1" dirty="0">
                <a:solidFill>
                  <a:schemeClr val="bg2"/>
                </a:solidFill>
              </a:rPr>
              <a:t>There are</a:t>
            </a:r>
          </a:p>
          <a:p>
            <a:pPr marL="400041" lvl="1" indent="0">
              <a:buFont typeface="Arial" panose="020B0604020202020204" pitchFamily="34" charset="0"/>
              <a:buNone/>
            </a:pPr>
            <a:r>
              <a:rPr lang="en-US" sz="5400" b="1" dirty="0">
                <a:solidFill>
                  <a:schemeClr val="bg2"/>
                </a:solidFill>
              </a:rPr>
              <a:t>880,000</a:t>
            </a:r>
          </a:p>
          <a:p>
            <a:pPr marL="400041" lvl="1" indent="0">
              <a:buFont typeface="Arial" panose="020B0604020202020204" pitchFamily="34" charset="0"/>
              <a:buNone/>
            </a:pPr>
            <a:r>
              <a:rPr lang="en-US" sz="3600" b="1" dirty="0">
                <a:solidFill>
                  <a:schemeClr val="bg2"/>
                </a:solidFill>
              </a:rPr>
              <a:t>people living with hepatitis B in the U.S.</a:t>
            </a:r>
            <a:endParaRPr lang="en-US" sz="2400" b="1" dirty="0">
              <a:solidFill>
                <a:schemeClr val="bg2"/>
              </a:solidFill>
            </a:endParaRPr>
          </a:p>
        </p:txBody>
      </p:sp>
      <p:sp>
        <p:nvSpPr>
          <p:cNvPr id="2" name="TextBox 1">
            <a:extLst>
              <a:ext uri="{FF2B5EF4-FFF2-40B4-BE49-F238E27FC236}">
                <a16:creationId xmlns:a16="http://schemas.microsoft.com/office/drawing/2014/main" id="{0956B958-19E7-4A45-807C-850D98A16877}"/>
              </a:ext>
            </a:extLst>
          </p:cNvPr>
          <p:cNvSpPr txBox="1"/>
          <p:nvPr/>
        </p:nvSpPr>
        <p:spPr>
          <a:xfrm>
            <a:off x="5783855" y="4912667"/>
            <a:ext cx="3448279" cy="230832"/>
          </a:xfrm>
          <a:prstGeom prst="rect">
            <a:avLst/>
          </a:prstGeom>
          <a:noFill/>
        </p:spPr>
        <p:txBody>
          <a:bodyPr wrap="square" rtlCol="0">
            <a:spAutoFit/>
          </a:bodyPr>
          <a:lstStyle/>
          <a:p>
            <a:r>
              <a:rPr lang="en-US" sz="900">
                <a:solidFill>
                  <a:schemeClr val="bg2"/>
                </a:solidFill>
                <a:latin typeface="Calibri" panose="020F0502020204030204" pitchFamily="34" charset="0"/>
                <a:cs typeface="Calibri" panose="020F0502020204030204" pitchFamily="34" charset="0"/>
              </a:rPr>
              <a:t>Roberts H, et al. Hepatology. 2021; Wong RJ, et al. Hepatology. 2021</a:t>
            </a:r>
          </a:p>
        </p:txBody>
      </p:sp>
      <p:grpSp>
        <p:nvGrpSpPr>
          <p:cNvPr id="5" name="Group 4">
            <a:extLst>
              <a:ext uri="{FF2B5EF4-FFF2-40B4-BE49-F238E27FC236}">
                <a16:creationId xmlns:a16="http://schemas.microsoft.com/office/drawing/2014/main" id="{5F376CD2-47BC-253F-0660-571D5FF2C7E6}"/>
              </a:ext>
              <a:ext uri="{C183D7F6-B498-43B3-948B-1728B52AA6E4}">
                <adec:decorative xmlns:adec="http://schemas.microsoft.com/office/drawing/2017/decorative" val="1"/>
              </a:ext>
            </a:extLst>
          </p:cNvPr>
          <p:cNvGrpSpPr/>
          <p:nvPr/>
        </p:nvGrpSpPr>
        <p:grpSpPr>
          <a:xfrm>
            <a:off x="364981" y="189228"/>
            <a:ext cx="4273167" cy="4323627"/>
            <a:chOff x="364981" y="189228"/>
            <a:chExt cx="4273167" cy="4323627"/>
          </a:xfrm>
        </p:grpSpPr>
        <p:grpSp>
          <p:nvGrpSpPr>
            <p:cNvPr id="3" name="Group 2" descr="88 icons of people ">
              <a:extLst>
                <a:ext uri="{FF2B5EF4-FFF2-40B4-BE49-F238E27FC236}">
                  <a16:creationId xmlns:a16="http://schemas.microsoft.com/office/drawing/2014/main" id="{29D6F5C1-3CFA-4409-B646-A7457D47E18A}"/>
                </a:ext>
              </a:extLst>
            </p:cNvPr>
            <p:cNvGrpSpPr/>
            <p:nvPr/>
          </p:nvGrpSpPr>
          <p:grpSpPr>
            <a:xfrm>
              <a:off x="364981" y="189228"/>
              <a:ext cx="4273167" cy="4323627"/>
              <a:chOff x="364981" y="189228"/>
              <a:chExt cx="4273167" cy="4323627"/>
            </a:xfrm>
          </p:grpSpPr>
          <p:pic>
            <p:nvPicPr>
              <p:cNvPr id="16" name="Picture 15">
                <a:extLst>
                  <a:ext uri="{FF2B5EF4-FFF2-40B4-BE49-F238E27FC236}">
                    <a16:creationId xmlns:a16="http://schemas.microsoft.com/office/drawing/2014/main" id="{8AF273A1-38B2-4068-B71A-8B736DD349F6}"/>
                  </a:ext>
                </a:extLst>
              </p:cNvPr>
              <p:cNvPicPr>
                <a:picLocks noChangeAspect="1"/>
              </p:cNvPicPr>
              <p:nvPr/>
            </p:nvPicPr>
            <p:blipFill rotWithShape="1">
              <a:blip r:embed="rId3" cstate="print">
                <a:grayscl/>
                <a:extLst>
                  <a:ext uri="{28A0092B-C50C-407E-A947-70E740481C1C}">
                    <a14:useLocalDpi xmlns:a14="http://schemas.microsoft.com/office/drawing/2010/main" val="0"/>
                  </a:ext>
                </a:extLst>
              </a:blip>
              <a:srcRect l="14644" t="1798" r="14444" b="20699"/>
              <a:stretch/>
            </p:blipFill>
            <p:spPr>
              <a:xfrm>
                <a:off x="375881" y="683755"/>
                <a:ext cx="404215" cy="441790"/>
              </a:xfrm>
              <a:prstGeom prst="rect">
                <a:avLst/>
              </a:prstGeom>
            </p:spPr>
          </p:pic>
          <p:pic>
            <p:nvPicPr>
              <p:cNvPr id="17" name="Picture 16">
                <a:extLst>
                  <a:ext uri="{FF2B5EF4-FFF2-40B4-BE49-F238E27FC236}">
                    <a16:creationId xmlns:a16="http://schemas.microsoft.com/office/drawing/2014/main" id="{09DA5306-DF0A-4AAC-A7B3-4A13D42266A2}"/>
                  </a:ext>
                </a:extLst>
              </p:cNvPr>
              <p:cNvPicPr>
                <a:picLocks noChangeAspect="1"/>
              </p:cNvPicPr>
              <p:nvPr/>
            </p:nvPicPr>
            <p:blipFill rotWithShape="1">
              <a:blip r:embed="rId3" cstate="print">
                <a:grayscl/>
                <a:extLst>
                  <a:ext uri="{28A0092B-C50C-407E-A947-70E740481C1C}">
                    <a14:useLocalDpi xmlns:a14="http://schemas.microsoft.com/office/drawing/2010/main" val="0"/>
                  </a:ext>
                </a:extLst>
              </a:blip>
              <a:srcRect l="14644" t="1798" r="14444" b="20699"/>
              <a:stretch/>
            </p:blipFill>
            <p:spPr>
              <a:xfrm>
                <a:off x="364983" y="1167600"/>
                <a:ext cx="404215" cy="441790"/>
              </a:xfrm>
              <a:prstGeom prst="rect">
                <a:avLst/>
              </a:prstGeom>
            </p:spPr>
          </p:pic>
          <p:pic>
            <p:nvPicPr>
              <p:cNvPr id="18" name="Picture 17">
                <a:extLst>
                  <a:ext uri="{FF2B5EF4-FFF2-40B4-BE49-F238E27FC236}">
                    <a16:creationId xmlns:a16="http://schemas.microsoft.com/office/drawing/2014/main" id="{06E94177-DEA5-4908-8EF7-97870AB9701C}"/>
                  </a:ext>
                </a:extLst>
              </p:cNvPr>
              <p:cNvPicPr>
                <a:picLocks noChangeAspect="1"/>
              </p:cNvPicPr>
              <p:nvPr/>
            </p:nvPicPr>
            <p:blipFill rotWithShape="1">
              <a:blip r:embed="rId3" cstate="print">
                <a:grayscl/>
                <a:extLst>
                  <a:ext uri="{28A0092B-C50C-407E-A947-70E740481C1C}">
                    <a14:useLocalDpi xmlns:a14="http://schemas.microsoft.com/office/drawing/2010/main" val="0"/>
                  </a:ext>
                </a:extLst>
              </a:blip>
              <a:srcRect l="14644" t="1798" r="14444" b="20699"/>
              <a:stretch/>
            </p:blipFill>
            <p:spPr>
              <a:xfrm>
                <a:off x="375880" y="1651445"/>
                <a:ext cx="404215" cy="441790"/>
              </a:xfrm>
              <a:prstGeom prst="rect">
                <a:avLst/>
              </a:prstGeom>
            </p:spPr>
          </p:pic>
          <p:pic>
            <p:nvPicPr>
              <p:cNvPr id="19" name="Picture 18">
                <a:extLst>
                  <a:ext uri="{FF2B5EF4-FFF2-40B4-BE49-F238E27FC236}">
                    <a16:creationId xmlns:a16="http://schemas.microsoft.com/office/drawing/2014/main" id="{064EE377-43DB-4EC6-AD89-A0D653B2272F}"/>
                  </a:ext>
                </a:extLst>
              </p:cNvPr>
              <p:cNvPicPr>
                <a:picLocks noChangeAspect="1"/>
              </p:cNvPicPr>
              <p:nvPr/>
            </p:nvPicPr>
            <p:blipFill rotWithShape="1">
              <a:blip r:embed="rId3" cstate="print">
                <a:grayscl/>
                <a:extLst>
                  <a:ext uri="{28A0092B-C50C-407E-A947-70E740481C1C}">
                    <a14:useLocalDpi xmlns:a14="http://schemas.microsoft.com/office/drawing/2010/main" val="0"/>
                  </a:ext>
                </a:extLst>
              </a:blip>
              <a:srcRect l="14644" t="1798" r="14444" b="20699"/>
              <a:stretch/>
            </p:blipFill>
            <p:spPr>
              <a:xfrm>
                <a:off x="364983" y="2135290"/>
                <a:ext cx="404215" cy="441790"/>
              </a:xfrm>
              <a:prstGeom prst="rect">
                <a:avLst/>
              </a:prstGeom>
            </p:spPr>
          </p:pic>
          <p:pic>
            <p:nvPicPr>
              <p:cNvPr id="20" name="Picture 19">
                <a:extLst>
                  <a:ext uri="{FF2B5EF4-FFF2-40B4-BE49-F238E27FC236}">
                    <a16:creationId xmlns:a16="http://schemas.microsoft.com/office/drawing/2014/main" id="{DBF3E35F-A4DF-46D6-BC64-2B27B2CBF840}"/>
                  </a:ext>
                </a:extLst>
              </p:cNvPr>
              <p:cNvPicPr>
                <a:picLocks noChangeAspect="1"/>
              </p:cNvPicPr>
              <p:nvPr/>
            </p:nvPicPr>
            <p:blipFill rotWithShape="1">
              <a:blip r:embed="rId3" cstate="print">
                <a:grayscl/>
                <a:extLst>
                  <a:ext uri="{28A0092B-C50C-407E-A947-70E740481C1C}">
                    <a14:useLocalDpi xmlns:a14="http://schemas.microsoft.com/office/drawing/2010/main" val="0"/>
                  </a:ext>
                </a:extLst>
              </a:blip>
              <a:srcRect l="14644" t="1798" r="14444" b="20699"/>
              <a:stretch/>
            </p:blipFill>
            <p:spPr>
              <a:xfrm>
                <a:off x="364983" y="2619135"/>
                <a:ext cx="404215" cy="441790"/>
              </a:xfrm>
              <a:prstGeom prst="rect">
                <a:avLst/>
              </a:prstGeom>
            </p:spPr>
          </p:pic>
          <p:pic>
            <p:nvPicPr>
              <p:cNvPr id="21" name="Picture 20">
                <a:extLst>
                  <a:ext uri="{FF2B5EF4-FFF2-40B4-BE49-F238E27FC236}">
                    <a16:creationId xmlns:a16="http://schemas.microsoft.com/office/drawing/2014/main" id="{21033D40-5BC3-4A88-8E43-BC0A26D6AA2A}"/>
                  </a:ext>
                </a:extLst>
              </p:cNvPr>
              <p:cNvPicPr>
                <a:picLocks noChangeAspect="1"/>
              </p:cNvPicPr>
              <p:nvPr/>
            </p:nvPicPr>
            <p:blipFill rotWithShape="1">
              <a:blip r:embed="rId3" cstate="print">
                <a:grayscl/>
                <a:extLst>
                  <a:ext uri="{28A0092B-C50C-407E-A947-70E740481C1C}">
                    <a14:useLocalDpi xmlns:a14="http://schemas.microsoft.com/office/drawing/2010/main" val="0"/>
                  </a:ext>
                </a:extLst>
              </a:blip>
              <a:srcRect l="14644" t="1798" r="14444" b="20699"/>
              <a:stretch/>
            </p:blipFill>
            <p:spPr>
              <a:xfrm>
                <a:off x="364982" y="3102980"/>
                <a:ext cx="404215" cy="441790"/>
              </a:xfrm>
              <a:prstGeom prst="rect">
                <a:avLst/>
              </a:prstGeom>
            </p:spPr>
          </p:pic>
          <p:pic>
            <p:nvPicPr>
              <p:cNvPr id="22" name="Picture 21">
                <a:extLst>
                  <a:ext uri="{FF2B5EF4-FFF2-40B4-BE49-F238E27FC236}">
                    <a16:creationId xmlns:a16="http://schemas.microsoft.com/office/drawing/2014/main" id="{2F8C6DE9-FE46-48F2-8A7A-BB4770B0CAAB}"/>
                  </a:ext>
                </a:extLst>
              </p:cNvPr>
              <p:cNvPicPr>
                <a:picLocks noChangeAspect="1"/>
              </p:cNvPicPr>
              <p:nvPr/>
            </p:nvPicPr>
            <p:blipFill rotWithShape="1">
              <a:blip r:embed="rId3" cstate="print">
                <a:grayscl/>
                <a:extLst>
                  <a:ext uri="{28A0092B-C50C-407E-A947-70E740481C1C}">
                    <a14:useLocalDpi xmlns:a14="http://schemas.microsoft.com/office/drawing/2010/main" val="0"/>
                  </a:ext>
                </a:extLst>
              </a:blip>
              <a:srcRect l="14644" t="1798" r="14444" b="20699"/>
              <a:stretch/>
            </p:blipFill>
            <p:spPr>
              <a:xfrm>
                <a:off x="364981" y="3586825"/>
                <a:ext cx="404215" cy="441790"/>
              </a:xfrm>
              <a:prstGeom prst="rect">
                <a:avLst/>
              </a:prstGeom>
            </p:spPr>
          </p:pic>
          <p:pic>
            <p:nvPicPr>
              <p:cNvPr id="23" name="Picture 22">
                <a:extLst>
                  <a:ext uri="{FF2B5EF4-FFF2-40B4-BE49-F238E27FC236}">
                    <a16:creationId xmlns:a16="http://schemas.microsoft.com/office/drawing/2014/main" id="{CDF487FA-CE45-4754-BDE0-8B920EC397F5}"/>
                  </a:ext>
                </a:extLst>
              </p:cNvPr>
              <p:cNvPicPr>
                <a:picLocks noChangeAspect="1"/>
              </p:cNvPicPr>
              <p:nvPr/>
            </p:nvPicPr>
            <p:blipFill rotWithShape="1">
              <a:blip r:embed="rId3" cstate="print">
                <a:grayscl/>
                <a:extLst>
                  <a:ext uri="{28A0092B-C50C-407E-A947-70E740481C1C}">
                    <a14:useLocalDpi xmlns:a14="http://schemas.microsoft.com/office/drawing/2010/main" val="0"/>
                  </a:ext>
                </a:extLst>
              </a:blip>
              <a:srcRect l="14644" t="1798" r="14444" b="20699"/>
              <a:stretch/>
            </p:blipFill>
            <p:spPr>
              <a:xfrm>
                <a:off x="794515" y="683380"/>
                <a:ext cx="404215" cy="441790"/>
              </a:xfrm>
              <a:prstGeom prst="rect">
                <a:avLst/>
              </a:prstGeom>
            </p:spPr>
          </p:pic>
          <p:pic>
            <p:nvPicPr>
              <p:cNvPr id="24" name="Picture 23">
                <a:extLst>
                  <a:ext uri="{FF2B5EF4-FFF2-40B4-BE49-F238E27FC236}">
                    <a16:creationId xmlns:a16="http://schemas.microsoft.com/office/drawing/2014/main" id="{F72256BB-F660-4A23-ABA4-CBF89EFF1294}"/>
                  </a:ext>
                </a:extLst>
              </p:cNvPr>
              <p:cNvPicPr>
                <a:picLocks noChangeAspect="1"/>
              </p:cNvPicPr>
              <p:nvPr/>
            </p:nvPicPr>
            <p:blipFill rotWithShape="1">
              <a:blip r:embed="rId3" cstate="print">
                <a:grayscl/>
                <a:extLst>
                  <a:ext uri="{28A0092B-C50C-407E-A947-70E740481C1C}">
                    <a14:useLocalDpi xmlns:a14="http://schemas.microsoft.com/office/drawing/2010/main" val="0"/>
                  </a:ext>
                </a:extLst>
              </a:blip>
              <a:srcRect l="14644" t="1798" r="14444" b="20699"/>
              <a:stretch/>
            </p:blipFill>
            <p:spPr>
              <a:xfrm>
                <a:off x="783617" y="1167225"/>
                <a:ext cx="404215" cy="441790"/>
              </a:xfrm>
              <a:prstGeom prst="rect">
                <a:avLst/>
              </a:prstGeom>
            </p:spPr>
          </p:pic>
          <p:pic>
            <p:nvPicPr>
              <p:cNvPr id="25" name="Picture 24">
                <a:extLst>
                  <a:ext uri="{FF2B5EF4-FFF2-40B4-BE49-F238E27FC236}">
                    <a16:creationId xmlns:a16="http://schemas.microsoft.com/office/drawing/2014/main" id="{EB0EAAE0-A564-4972-ABEC-1046CB00E41B}"/>
                  </a:ext>
                </a:extLst>
              </p:cNvPr>
              <p:cNvPicPr>
                <a:picLocks noChangeAspect="1"/>
              </p:cNvPicPr>
              <p:nvPr/>
            </p:nvPicPr>
            <p:blipFill rotWithShape="1">
              <a:blip r:embed="rId3" cstate="print">
                <a:grayscl/>
                <a:extLst>
                  <a:ext uri="{28A0092B-C50C-407E-A947-70E740481C1C}">
                    <a14:useLocalDpi xmlns:a14="http://schemas.microsoft.com/office/drawing/2010/main" val="0"/>
                  </a:ext>
                </a:extLst>
              </a:blip>
              <a:srcRect l="14644" t="1798" r="14444" b="20699"/>
              <a:stretch/>
            </p:blipFill>
            <p:spPr>
              <a:xfrm>
                <a:off x="794514" y="1651070"/>
                <a:ext cx="404215" cy="441790"/>
              </a:xfrm>
              <a:prstGeom prst="rect">
                <a:avLst/>
              </a:prstGeom>
            </p:spPr>
          </p:pic>
          <p:pic>
            <p:nvPicPr>
              <p:cNvPr id="26" name="Picture 25">
                <a:extLst>
                  <a:ext uri="{FF2B5EF4-FFF2-40B4-BE49-F238E27FC236}">
                    <a16:creationId xmlns:a16="http://schemas.microsoft.com/office/drawing/2014/main" id="{D77AB874-300D-4E10-9332-52E05CABEDA2}"/>
                  </a:ext>
                </a:extLst>
              </p:cNvPr>
              <p:cNvPicPr>
                <a:picLocks noChangeAspect="1"/>
              </p:cNvPicPr>
              <p:nvPr/>
            </p:nvPicPr>
            <p:blipFill rotWithShape="1">
              <a:blip r:embed="rId3" cstate="print">
                <a:grayscl/>
                <a:extLst>
                  <a:ext uri="{28A0092B-C50C-407E-A947-70E740481C1C}">
                    <a14:useLocalDpi xmlns:a14="http://schemas.microsoft.com/office/drawing/2010/main" val="0"/>
                  </a:ext>
                </a:extLst>
              </a:blip>
              <a:srcRect l="14644" t="1798" r="14444" b="20699"/>
              <a:stretch/>
            </p:blipFill>
            <p:spPr>
              <a:xfrm>
                <a:off x="783617" y="2134915"/>
                <a:ext cx="404215" cy="441790"/>
              </a:xfrm>
              <a:prstGeom prst="rect">
                <a:avLst/>
              </a:prstGeom>
            </p:spPr>
          </p:pic>
          <p:pic>
            <p:nvPicPr>
              <p:cNvPr id="27" name="Picture 26">
                <a:extLst>
                  <a:ext uri="{FF2B5EF4-FFF2-40B4-BE49-F238E27FC236}">
                    <a16:creationId xmlns:a16="http://schemas.microsoft.com/office/drawing/2014/main" id="{82A30355-85EB-401C-99D9-68FDD9A2A941}"/>
                  </a:ext>
                </a:extLst>
              </p:cNvPr>
              <p:cNvPicPr>
                <a:picLocks noChangeAspect="1"/>
              </p:cNvPicPr>
              <p:nvPr/>
            </p:nvPicPr>
            <p:blipFill rotWithShape="1">
              <a:blip r:embed="rId3" cstate="print">
                <a:grayscl/>
                <a:extLst>
                  <a:ext uri="{28A0092B-C50C-407E-A947-70E740481C1C}">
                    <a14:useLocalDpi xmlns:a14="http://schemas.microsoft.com/office/drawing/2010/main" val="0"/>
                  </a:ext>
                </a:extLst>
              </a:blip>
              <a:srcRect l="14644" t="1798" r="14444" b="20699"/>
              <a:stretch/>
            </p:blipFill>
            <p:spPr>
              <a:xfrm>
                <a:off x="783617" y="2618760"/>
                <a:ext cx="404215" cy="441790"/>
              </a:xfrm>
              <a:prstGeom prst="rect">
                <a:avLst/>
              </a:prstGeom>
            </p:spPr>
          </p:pic>
          <p:pic>
            <p:nvPicPr>
              <p:cNvPr id="28" name="Picture 27">
                <a:extLst>
                  <a:ext uri="{FF2B5EF4-FFF2-40B4-BE49-F238E27FC236}">
                    <a16:creationId xmlns:a16="http://schemas.microsoft.com/office/drawing/2014/main" id="{090B3CAE-FE41-4A01-B4B2-09CF1DF6C2B5}"/>
                  </a:ext>
                </a:extLst>
              </p:cNvPr>
              <p:cNvPicPr>
                <a:picLocks noChangeAspect="1"/>
              </p:cNvPicPr>
              <p:nvPr/>
            </p:nvPicPr>
            <p:blipFill rotWithShape="1">
              <a:blip r:embed="rId3" cstate="print">
                <a:grayscl/>
                <a:extLst>
                  <a:ext uri="{28A0092B-C50C-407E-A947-70E740481C1C}">
                    <a14:useLocalDpi xmlns:a14="http://schemas.microsoft.com/office/drawing/2010/main" val="0"/>
                  </a:ext>
                </a:extLst>
              </a:blip>
              <a:srcRect l="14644" t="1798" r="14444" b="20699"/>
              <a:stretch/>
            </p:blipFill>
            <p:spPr>
              <a:xfrm>
                <a:off x="783616" y="3102605"/>
                <a:ext cx="404215" cy="441790"/>
              </a:xfrm>
              <a:prstGeom prst="rect">
                <a:avLst/>
              </a:prstGeom>
            </p:spPr>
          </p:pic>
          <p:pic>
            <p:nvPicPr>
              <p:cNvPr id="29" name="Picture 28">
                <a:extLst>
                  <a:ext uri="{FF2B5EF4-FFF2-40B4-BE49-F238E27FC236}">
                    <a16:creationId xmlns:a16="http://schemas.microsoft.com/office/drawing/2014/main" id="{A7A1A76D-BCE2-4898-9C11-BDA2D30499C5}"/>
                  </a:ext>
                </a:extLst>
              </p:cNvPr>
              <p:cNvPicPr>
                <a:picLocks noChangeAspect="1"/>
              </p:cNvPicPr>
              <p:nvPr/>
            </p:nvPicPr>
            <p:blipFill rotWithShape="1">
              <a:blip r:embed="rId3" cstate="print">
                <a:grayscl/>
                <a:extLst>
                  <a:ext uri="{28A0092B-C50C-407E-A947-70E740481C1C}">
                    <a14:useLocalDpi xmlns:a14="http://schemas.microsoft.com/office/drawing/2010/main" val="0"/>
                  </a:ext>
                </a:extLst>
              </a:blip>
              <a:srcRect l="14644" t="1798" r="14444" b="20699"/>
              <a:stretch/>
            </p:blipFill>
            <p:spPr>
              <a:xfrm>
                <a:off x="783615" y="3586450"/>
                <a:ext cx="404215" cy="441790"/>
              </a:xfrm>
              <a:prstGeom prst="rect">
                <a:avLst/>
              </a:prstGeom>
            </p:spPr>
          </p:pic>
          <p:pic>
            <p:nvPicPr>
              <p:cNvPr id="30" name="Picture 29">
                <a:extLst>
                  <a:ext uri="{FF2B5EF4-FFF2-40B4-BE49-F238E27FC236}">
                    <a16:creationId xmlns:a16="http://schemas.microsoft.com/office/drawing/2014/main" id="{D929C30C-673B-41BB-B3A4-A66BE50B7AE4}"/>
                  </a:ext>
                </a:extLst>
              </p:cNvPr>
              <p:cNvPicPr>
                <a:picLocks noChangeAspect="1"/>
              </p:cNvPicPr>
              <p:nvPr/>
            </p:nvPicPr>
            <p:blipFill rotWithShape="1">
              <a:blip r:embed="rId3" cstate="print">
                <a:grayscl/>
                <a:extLst>
                  <a:ext uri="{28A0092B-C50C-407E-A947-70E740481C1C}">
                    <a14:useLocalDpi xmlns:a14="http://schemas.microsoft.com/office/drawing/2010/main" val="0"/>
                  </a:ext>
                </a:extLst>
              </a:blip>
              <a:srcRect l="14644" t="1798" r="14444" b="20699"/>
              <a:stretch/>
            </p:blipFill>
            <p:spPr>
              <a:xfrm>
                <a:off x="1224046" y="683380"/>
                <a:ext cx="404215" cy="441790"/>
              </a:xfrm>
              <a:prstGeom prst="rect">
                <a:avLst/>
              </a:prstGeom>
            </p:spPr>
          </p:pic>
          <p:pic>
            <p:nvPicPr>
              <p:cNvPr id="31" name="Picture 30">
                <a:extLst>
                  <a:ext uri="{FF2B5EF4-FFF2-40B4-BE49-F238E27FC236}">
                    <a16:creationId xmlns:a16="http://schemas.microsoft.com/office/drawing/2014/main" id="{398BF3F6-88A3-45FF-A884-5629935EC97A}"/>
                  </a:ext>
                </a:extLst>
              </p:cNvPr>
              <p:cNvPicPr>
                <a:picLocks noChangeAspect="1"/>
              </p:cNvPicPr>
              <p:nvPr/>
            </p:nvPicPr>
            <p:blipFill rotWithShape="1">
              <a:blip r:embed="rId3" cstate="print">
                <a:grayscl/>
                <a:extLst>
                  <a:ext uri="{28A0092B-C50C-407E-A947-70E740481C1C}">
                    <a14:useLocalDpi xmlns:a14="http://schemas.microsoft.com/office/drawing/2010/main" val="0"/>
                  </a:ext>
                </a:extLst>
              </a:blip>
              <a:srcRect l="14644" t="1798" r="14444" b="20699"/>
              <a:stretch/>
            </p:blipFill>
            <p:spPr>
              <a:xfrm>
                <a:off x="1213148" y="1167225"/>
                <a:ext cx="404215" cy="441790"/>
              </a:xfrm>
              <a:prstGeom prst="rect">
                <a:avLst/>
              </a:prstGeom>
            </p:spPr>
          </p:pic>
          <p:pic>
            <p:nvPicPr>
              <p:cNvPr id="32" name="Picture 31">
                <a:extLst>
                  <a:ext uri="{FF2B5EF4-FFF2-40B4-BE49-F238E27FC236}">
                    <a16:creationId xmlns:a16="http://schemas.microsoft.com/office/drawing/2014/main" id="{B3E0E778-3BC4-4078-8358-41A90222C712}"/>
                  </a:ext>
                </a:extLst>
              </p:cNvPr>
              <p:cNvPicPr>
                <a:picLocks noChangeAspect="1"/>
              </p:cNvPicPr>
              <p:nvPr/>
            </p:nvPicPr>
            <p:blipFill rotWithShape="1">
              <a:blip r:embed="rId3" cstate="print">
                <a:grayscl/>
                <a:extLst>
                  <a:ext uri="{28A0092B-C50C-407E-A947-70E740481C1C}">
                    <a14:useLocalDpi xmlns:a14="http://schemas.microsoft.com/office/drawing/2010/main" val="0"/>
                  </a:ext>
                </a:extLst>
              </a:blip>
              <a:srcRect l="14644" t="1798" r="14444" b="20699"/>
              <a:stretch/>
            </p:blipFill>
            <p:spPr>
              <a:xfrm>
                <a:off x="1224045" y="1651070"/>
                <a:ext cx="404215" cy="441790"/>
              </a:xfrm>
              <a:prstGeom prst="rect">
                <a:avLst/>
              </a:prstGeom>
            </p:spPr>
          </p:pic>
          <p:pic>
            <p:nvPicPr>
              <p:cNvPr id="33" name="Picture 32">
                <a:extLst>
                  <a:ext uri="{FF2B5EF4-FFF2-40B4-BE49-F238E27FC236}">
                    <a16:creationId xmlns:a16="http://schemas.microsoft.com/office/drawing/2014/main" id="{DC875B3D-DDBF-4796-9EAE-9E31FB1996A5}"/>
                  </a:ext>
                </a:extLst>
              </p:cNvPr>
              <p:cNvPicPr>
                <a:picLocks noChangeAspect="1"/>
              </p:cNvPicPr>
              <p:nvPr/>
            </p:nvPicPr>
            <p:blipFill rotWithShape="1">
              <a:blip r:embed="rId3" cstate="print">
                <a:grayscl/>
                <a:extLst>
                  <a:ext uri="{28A0092B-C50C-407E-A947-70E740481C1C}">
                    <a14:useLocalDpi xmlns:a14="http://schemas.microsoft.com/office/drawing/2010/main" val="0"/>
                  </a:ext>
                </a:extLst>
              </a:blip>
              <a:srcRect l="14644" t="1798" r="14444" b="20699"/>
              <a:stretch/>
            </p:blipFill>
            <p:spPr>
              <a:xfrm>
                <a:off x="1213148" y="2134915"/>
                <a:ext cx="404215" cy="441790"/>
              </a:xfrm>
              <a:prstGeom prst="rect">
                <a:avLst/>
              </a:prstGeom>
            </p:spPr>
          </p:pic>
          <p:pic>
            <p:nvPicPr>
              <p:cNvPr id="34" name="Picture 33">
                <a:extLst>
                  <a:ext uri="{FF2B5EF4-FFF2-40B4-BE49-F238E27FC236}">
                    <a16:creationId xmlns:a16="http://schemas.microsoft.com/office/drawing/2014/main" id="{5597446C-74E6-4542-B564-C50BAEE4FD8F}"/>
                  </a:ext>
                </a:extLst>
              </p:cNvPr>
              <p:cNvPicPr>
                <a:picLocks noChangeAspect="1"/>
              </p:cNvPicPr>
              <p:nvPr/>
            </p:nvPicPr>
            <p:blipFill rotWithShape="1">
              <a:blip r:embed="rId3" cstate="print">
                <a:grayscl/>
                <a:extLst>
                  <a:ext uri="{28A0092B-C50C-407E-A947-70E740481C1C}">
                    <a14:useLocalDpi xmlns:a14="http://schemas.microsoft.com/office/drawing/2010/main" val="0"/>
                  </a:ext>
                </a:extLst>
              </a:blip>
              <a:srcRect l="14644" t="1798" r="14444" b="20699"/>
              <a:stretch/>
            </p:blipFill>
            <p:spPr>
              <a:xfrm>
                <a:off x="1213148" y="2618760"/>
                <a:ext cx="404215" cy="441790"/>
              </a:xfrm>
              <a:prstGeom prst="rect">
                <a:avLst/>
              </a:prstGeom>
            </p:spPr>
          </p:pic>
          <p:pic>
            <p:nvPicPr>
              <p:cNvPr id="35" name="Picture 34">
                <a:extLst>
                  <a:ext uri="{FF2B5EF4-FFF2-40B4-BE49-F238E27FC236}">
                    <a16:creationId xmlns:a16="http://schemas.microsoft.com/office/drawing/2014/main" id="{3A664F1E-FFD8-4014-89AA-F64D2FB0DA6B}"/>
                  </a:ext>
                </a:extLst>
              </p:cNvPr>
              <p:cNvPicPr>
                <a:picLocks noChangeAspect="1"/>
              </p:cNvPicPr>
              <p:nvPr/>
            </p:nvPicPr>
            <p:blipFill rotWithShape="1">
              <a:blip r:embed="rId3" cstate="print">
                <a:grayscl/>
                <a:extLst>
                  <a:ext uri="{28A0092B-C50C-407E-A947-70E740481C1C}">
                    <a14:useLocalDpi xmlns:a14="http://schemas.microsoft.com/office/drawing/2010/main" val="0"/>
                  </a:ext>
                </a:extLst>
              </a:blip>
              <a:srcRect l="14644" t="1798" r="14444" b="20699"/>
              <a:stretch/>
            </p:blipFill>
            <p:spPr>
              <a:xfrm>
                <a:off x="1213147" y="3102605"/>
                <a:ext cx="404215" cy="441790"/>
              </a:xfrm>
              <a:prstGeom prst="rect">
                <a:avLst/>
              </a:prstGeom>
            </p:spPr>
          </p:pic>
          <p:pic>
            <p:nvPicPr>
              <p:cNvPr id="36" name="Picture 35">
                <a:extLst>
                  <a:ext uri="{FF2B5EF4-FFF2-40B4-BE49-F238E27FC236}">
                    <a16:creationId xmlns:a16="http://schemas.microsoft.com/office/drawing/2014/main" id="{3366F2CD-2023-4408-A57E-989CFEE0CACE}"/>
                  </a:ext>
                </a:extLst>
              </p:cNvPr>
              <p:cNvPicPr>
                <a:picLocks noChangeAspect="1"/>
              </p:cNvPicPr>
              <p:nvPr/>
            </p:nvPicPr>
            <p:blipFill rotWithShape="1">
              <a:blip r:embed="rId3" cstate="print">
                <a:grayscl/>
                <a:extLst>
                  <a:ext uri="{28A0092B-C50C-407E-A947-70E740481C1C}">
                    <a14:useLocalDpi xmlns:a14="http://schemas.microsoft.com/office/drawing/2010/main" val="0"/>
                  </a:ext>
                </a:extLst>
              </a:blip>
              <a:srcRect l="14644" t="1798" r="14444" b="20699"/>
              <a:stretch/>
            </p:blipFill>
            <p:spPr>
              <a:xfrm>
                <a:off x="1213146" y="3586450"/>
                <a:ext cx="404215" cy="441790"/>
              </a:xfrm>
              <a:prstGeom prst="rect">
                <a:avLst/>
              </a:prstGeom>
            </p:spPr>
          </p:pic>
          <p:pic>
            <p:nvPicPr>
              <p:cNvPr id="37" name="Picture 36">
                <a:extLst>
                  <a:ext uri="{FF2B5EF4-FFF2-40B4-BE49-F238E27FC236}">
                    <a16:creationId xmlns:a16="http://schemas.microsoft.com/office/drawing/2014/main" id="{CE7AF540-F020-4586-851F-732C322C503D}"/>
                  </a:ext>
                </a:extLst>
              </p:cNvPr>
              <p:cNvPicPr>
                <a:picLocks noChangeAspect="1"/>
              </p:cNvPicPr>
              <p:nvPr/>
            </p:nvPicPr>
            <p:blipFill rotWithShape="1">
              <a:blip r:embed="rId3" cstate="print">
                <a:grayscl/>
                <a:extLst>
                  <a:ext uri="{28A0092B-C50C-407E-A947-70E740481C1C}">
                    <a14:useLocalDpi xmlns:a14="http://schemas.microsoft.com/office/drawing/2010/main" val="0"/>
                  </a:ext>
                </a:extLst>
              </a:blip>
              <a:srcRect l="14644" t="1798" r="14444" b="20699"/>
              <a:stretch/>
            </p:blipFill>
            <p:spPr>
              <a:xfrm>
                <a:off x="1653577" y="677188"/>
                <a:ext cx="404215" cy="441790"/>
              </a:xfrm>
              <a:prstGeom prst="rect">
                <a:avLst/>
              </a:prstGeom>
            </p:spPr>
          </p:pic>
          <p:pic>
            <p:nvPicPr>
              <p:cNvPr id="38" name="Picture 37">
                <a:extLst>
                  <a:ext uri="{FF2B5EF4-FFF2-40B4-BE49-F238E27FC236}">
                    <a16:creationId xmlns:a16="http://schemas.microsoft.com/office/drawing/2014/main" id="{3574BF12-186C-4B56-83F5-CD39A0118C86}"/>
                  </a:ext>
                </a:extLst>
              </p:cNvPr>
              <p:cNvPicPr>
                <a:picLocks noChangeAspect="1"/>
              </p:cNvPicPr>
              <p:nvPr/>
            </p:nvPicPr>
            <p:blipFill rotWithShape="1">
              <a:blip r:embed="rId3" cstate="print">
                <a:grayscl/>
                <a:extLst>
                  <a:ext uri="{28A0092B-C50C-407E-A947-70E740481C1C}">
                    <a14:useLocalDpi xmlns:a14="http://schemas.microsoft.com/office/drawing/2010/main" val="0"/>
                  </a:ext>
                </a:extLst>
              </a:blip>
              <a:srcRect l="14644" t="1798" r="14444" b="20699"/>
              <a:stretch/>
            </p:blipFill>
            <p:spPr>
              <a:xfrm>
                <a:off x="1642679" y="1161033"/>
                <a:ext cx="404215" cy="441790"/>
              </a:xfrm>
              <a:prstGeom prst="rect">
                <a:avLst/>
              </a:prstGeom>
            </p:spPr>
          </p:pic>
          <p:pic>
            <p:nvPicPr>
              <p:cNvPr id="39" name="Picture 38">
                <a:extLst>
                  <a:ext uri="{FF2B5EF4-FFF2-40B4-BE49-F238E27FC236}">
                    <a16:creationId xmlns:a16="http://schemas.microsoft.com/office/drawing/2014/main" id="{9EA459C2-1067-469A-A81D-6324594FA262}"/>
                  </a:ext>
                </a:extLst>
              </p:cNvPr>
              <p:cNvPicPr>
                <a:picLocks noChangeAspect="1"/>
              </p:cNvPicPr>
              <p:nvPr/>
            </p:nvPicPr>
            <p:blipFill rotWithShape="1">
              <a:blip r:embed="rId3" cstate="print">
                <a:grayscl/>
                <a:extLst>
                  <a:ext uri="{28A0092B-C50C-407E-A947-70E740481C1C}">
                    <a14:useLocalDpi xmlns:a14="http://schemas.microsoft.com/office/drawing/2010/main" val="0"/>
                  </a:ext>
                </a:extLst>
              </a:blip>
              <a:srcRect l="14644" t="1798" r="14444" b="20699"/>
              <a:stretch/>
            </p:blipFill>
            <p:spPr>
              <a:xfrm>
                <a:off x="1653576" y="1644878"/>
                <a:ext cx="404215" cy="441790"/>
              </a:xfrm>
              <a:prstGeom prst="rect">
                <a:avLst/>
              </a:prstGeom>
            </p:spPr>
          </p:pic>
          <p:pic>
            <p:nvPicPr>
              <p:cNvPr id="40" name="Picture 39">
                <a:extLst>
                  <a:ext uri="{FF2B5EF4-FFF2-40B4-BE49-F238E27FC236}">
                    <a16:creationId xmlns:a16="http://schemas.microsoft.com/office/drawing/2014/main" id="{1BD9C5C6-2DD4-46C2-941A-E13677A708EC}"/>
                  </a:ext>
                </a:extLst>
              </p:cNvPr>
              <p:cNvPicPr>
                <a:picLocks noChangeAspect="1"/>
              </p:cNvPicPr>
              <p:nvPr/>
            </p:nvPicPr>
            <p:blipFill rotWithShape="1">
              <a:blip r:embed="rId3" cstate="print">
                <a:grayscl/>
                <a:extLst>
                  <a:ext uri="{28A0092B-C50C-407E-A947-70E740481C1C}">
                    <a14:useLocalDpi xmlns:a14="http://schemas.microsoft.com/office/drawing/2010/main" val="0"/>
                  </a:ext>
                </a:extLst>
              </a:blip>
              <a:srcRect l="14644" t="1798" r="14444" b="20699"/>
              <a:stretch/>
            </p:blipFill>
            <p:spPr>
              <a:xfrm>
                <a:off x="1642679" y="2128723"/>
                <a:ext cx="404215" cy="441790"/>
              </a:xfrm>
              <a:prstGeom prst="rect">
                <a:avLst/>
              </a:prstGeom>
            </p:spPr>
          </p:pic>
          <p:pic>
            <p:nvPicPr>
              <p:cNvPr id="41" name="Picture 40">
                <a:extLst>
                  <a:ext uri="{FF2B5EF4-FFF2-40B4-BE49-F238E27FC236}">
                    <a16:creationId xmlns:a16="http://schemas.microsoft.com/office/drawing/2014/main" id="{470A5293-3800-45E1-BDF1-5568D8EBDC19}"/>
                  </a:ext>
                </a:extLst>
              </p:cNvPr>
              <p:cNvPicPr>
                <a:picLocks noChangeAspect="1"/>
              </p:cNvPicPr>
              <p:nvPr/>
            </p:nvPicPr>
            <p:blipFill rotWithShape="1">
              <a:blip r:embed="rId3" cstate="print">
                <a:grayscl/>
                <a:extLst>
                  <a:ext uri="{28A0092B-C50C-407E-A947-70E740481C1C}">
                    <a14:useLocalDpi xmlns:a14="http://schemas.microsoft.com/office/drawing/2010/main" val="0"/>
                  </a:ext>
                </a:extLst>
              </a:blip>
              <a:srcRect l="14644" t="1798" r="14444" b="20699"/>
              <a:stretch/>
            </p:blipFill>
            <p:spPr>
              <a:xfrm>
                <a:off x="1642679" y="2612568"/>
                <a:ext cx="404215" cy="441790"/>
              </a:xfrm>
              <a:prstGeom prst="rect">
                <a:avLst/>
              </a:prstGeom>
            </p:spPr>
          </p:pic>
          <p:pic>
            <p:nvPicPr>
              <p:cNvPr id="42" name="Picture 41">
                <a:extLst>
                  <a:ext uri="{FF2B5EF4-FFF2-40B4-BE49-F238E27FC236}">
                    <a16:creationId xmlns:a16="http://schemas.microsoft.com/office/drawing/2014/main" id="{9C600AFB-F586-41AC-925A-D53DB3E327FF}"/>
                  </a:ext>
                </a:extLst>
              </p:cNvPr>
              <p:cNvPicPr>
                <a:picLocks noChangeAspect="1"/>
              </p:cNvPicPr>
              <p:nvPr/>
            </p:nvPicPr>
            <p:blipFill rotWithShape="1">
              <a:blip r:embed="rId3" cstate="print">
                <a:grayscl/>
                <a:extLst>
                  <a:ext uri="{28A0092B-C50C-407E-A947-70E740481C1C}">
                    <a14:useLocalDpi xmlns:a14="http://schemas.microsoft.com/office/drawing/2010/main" val="0"/>
                  </a:ext>
                </a:extLst>
              </a:blip>
              <a:srcRect l="14644" t="1798" r="14444" b="20699"/>
              <a:stretch/>
            </p:blipFill>
            <p:spPr>
              <a:xfrm>
                <a:off x="1642678" y="3096413"/>
                <a:ext cx="404215" cy="441790"/>
              </a:xfrm>
              <a:prstGeom prst="rect">
                <a:avLst/>
              </a:prstGeom>
            </p:spPr>
          </p:pic>
          <p:pic>
            <p:nvPicPr>
              <p:cNvPr id="43" name="Picture 42">
                <a:extLst>
                  <a:ext uri="{FF2B5EF4-FFF2-40B4-BE49-F238E27FC236}">
                    <a16:creationId xmlns:a16="http://schemas.microsoft.com/office/drawing/2014/main" id="{3F1CC0FE-BFEB-4386-91BE-C7C46DCDB5D7}"/>
                  </a:ext>
                </a:extLst>
              </p:cNvPr>
              <p:cNvPicPr>
                <a:picLocks noChangeAspect="1"/>
              </p:cNvPicPr>
              <p:nvPr/>
            </p:nvPicPr>
            <p:blipFill rotWithShape="1">
              <a:blip r:embed="rId3" cstate="print">
                <a:grayscl/>
                <a:extLst>
                  <a:ext uri="{28A0092B-C50C-407E-A947-70E740481C1C}">
                    <a14:useLocalDpi xmlns:a14="http://schemas.microsoft.com/office/drawing/2010/main" val="0"/>
                  </a:ext>
                </a:extLst>
              </a:blip>
              <a:srcRect l="14644" t="1798" r="14444" b="20699"/>
              <a:stretch/>
            </p:blipFill>
            <p:spPr>
              <a:xfrm>
                <a:off x="1642677" y="3580258"/>
                <a:ext cx="404215" cy="441790"/>
              </a:xfrm>
              <a:prstGeom prst="rect">
                <a:avLst/>
              </a:prstGeom>
            </p:spPr>
          </p:pic>
          <p:pic>
            <p:nvPicPr>
              <p:cNvPr id="44" name="Picture 43">
                <a:extLst>
                  <a:ext uri="{FF2B5EF4-FFF2-40B4-BE49-F238E27FC236}">
                    <a16:creationId xmlns:a16="http://schemas.microsoft.com/office/drawing/2014/main" id="{C0747D05-9EE5-46E1-B343-5CAB23DC0B86}"/>
                  </a:ext>
                </a:extLst>
              </p:cNvPr>
              <p:cNvPicPr>
                <a:picLocks noChangeAspect="1"/>
              </p:cNvPicPr>
              <p:nvPr/>
            </p:nvPicPr>
            <p:blipFill rotWithShape="1">
              <a:blip r:embed="rId3" cstate="print">
                <a:grayscl/>
                <a:extLst>
                  <a:ext uri="{28A0092B-C50C-407E-A947-70E740481C1C}">
                    <a14:useLocalDpi xmlns:a14="http://schemas.microsoft.com/office/drawing/2010/main" val="0"/>
                  </a:ext>
                </a:extLst>
              </a:blip>
              <a:srcRect l="14644" t="1798" r="14444" b="20699"/>
              <a:stretch/>
            </p:blipFill>
            <p:spPr>
              <a:xfrm>
                <a:off x="2082159" y="683755"/>
                <a:ext cx="404215" cy="441790"/>
              </a:xfrm>
              <a:prstGeom prst="rect">
                <a:avLst/>
              </a:prstGeom>
            </p:spPr>
          </p:pic>
          <p:pic>
            <p:nvPicPr>
              <p:cNvPr id="45" name="Picture 44">
                <a:extLst>
                  <a:ext uri="{FF2B5EF4-FFF2-40B4-BE49-F238E27FC236}">
                    <a16:creationId xmlns:a16="http://schemas.microsoft.com/office/drawing/2014/main" id="{ED12A060-733B-4769-BA41-CF72729C26E0}"/>
                  </a:ext>
                </a:extLst>
              </p:cNvPr>
              <p:cNvPicPr>
                <a:picLocks noChangeAspect="1"/>
              </p:cNvPicPr>
              <p:nvPr/>
            </p:nvPicPr>
            <p:blipFill rotWithShape="1">
              <a:blip r:embed="rId3" cstate="print">
                <a:grayscl/>
                <a:extLst>
                  <a:ext uri="{28A0092B-C50C-407E-A947-70E740481C1C}">
                    <a14:useLocalDpi xmlns:a14="http://schemas.microsoft.com/office/drawing/2010/main" val="0"/>
                  </a:ext>
                </a:extLst>
              </a:blip>
              <a:srcRect l="14644" t="1798" r="14444" b="20699"/>
              <a:stretch/>
            </p:blipFill>
            <p:spPr>
              <a:xfrm>
                <a:off x="2071261" y="1167600"/>
                <a:ext cx="404215" cy="441790"/>
              </a:xfrm>
              <a:prstGeom prst="rect">
                <a:avLst/>
              </a:prstGeom>
            </p:spPr>
          </p:pic>
          <p:pic>
            <p:nvPicPr>
              <p:cNvPr id="46" name="Picture 45">
                <a:extLst>
                  <a:ext uri="{FF2B5EF4-FFF2-40B4-BE49-F238E27FC236}">
                    <a16:creationId xmlns:a16="http://schemas.microsoft.com/office/drawing/2014/main" id="{224BFE32-5233-4ACE-966F-75EEAAE803C6}"/>
                  </a:ext>
                </a:extLst>
              </p:cNvPr>
              <p:cNvPicPr>
                <a:picLocks noChangeAspect="1"/>
              </p:cNvPicPr>
              <p:nvPr/>
            </p:nvPicPr>
            <p:blipFill rotWithShape="1">
              <a:blip r:embed="rId3" cstate="print">
                <a:grayscl/>
                <a:extLst>
                  <a:ext uri="{28A0092B-C50C-407E-A947-70E740481C1C}">
                    <a14:useLocalDpi xmlns:a14="http://schemas.microsoft.com/office/drawing/2010/main" val="0"/>
                  </a:ext>
                </a:extLst>
              </a:blip>
              <a:srcRect l="14644" t="1798" r="14444" b="20699"/>
              <a:stretch/>
            </p:blipFill>
            <p:spPr>
              <a:xfrm>
                <a:off x="2082158" y="1651445"/>
                <a:ext cx="404215" cy="441790"/>
              </a:xfrm>
              <a:prstGeom prst="rect">
                <a:avLst/>
              </a:prstGeom>
            </p:spPr>
          </p:pic>
          <p:pic>
            <p:nvPicPr>
              <p:cNvPr id="47" name="Picture 46">
                <a:extLst>
                  <a:ext uri="{FF2B5EF4-FFF2-40B4-BE49-F238E27FC236}">
                    <a16:creationId xmlns:a16="http://schemas.microsoft.com/office/drawing/2014/main" id="{A6FAC4DD-72AC-4BD7-B368-93CDDC537A1B}"/>
                  </a:ext>
                </a:extLst>
              </p:cNvPr>
              <p:cNvPicPr>
                <a:picLocks noChangeAspect="1"/>
              </p:cNvPicPr>
              <p:nvPr/>
            </p:nvPicPr>
            <p:blipFill rotWithShape="1">
              <a:blip r:embed="rId3" cstate="print">
                <a:grayscl/>
                <a:extLst>
                  <a:ext uri="{28A0092B-C50C-407E-A947-70E740481C1C}">
                    <a14:useLocalDpi xmlns:a14="http://schemas.microsoft.com/office/drawing/2010/main" val="0"/>
                  </a:ext>
                </a:extLst>
              </a:blip>
              <a:srcRect l="14644" t="1798" r="14444" b="20699"/>
              <a:stretch/>
            </p:blipFill>
            <p:spPr>
              <a:xfrm>
                <a:off x="2071261" y="2135290"/>
                <a:ext cx="404215" cy="441790"/>
              </a:xfrm>
              <a:prstGeom prst="rect">
                <a:avLst/>
              </a:prstGeom>
            </p:spPr>
          </p:pic>
          <p:pic>
            <p:nvPicPr>
              <p:cNvPr id="48" name="Picture 47">
                <a:extLst>
                  <a:ext uri="{FF2B5EF4-FFF2-40B4-BE49-F238E27FC236}">
                    <a16:creationId xmlns:a16="http://schemas.microsoft.com/office/drawing/2014/main" id="{14802713-3470-4127-BA2B-288EBF241F24}"/>
                  </a:ext>
                </a:extLst>
              </p:cNvPr>
              <p:cNvPicPr>
                <a:picLocks noChangeAspect="1"/>
              </p:cNvPicPr>
              <p:nvPr/>
            </p:nvPicPr>
            <p:blipFill rotWithShape="1">
              <a:blip r:embed="rId3" cstate="print">
                <a:grayscl/>
                <a:extLst>
                  <a:ext uri="{28A0092B-C50C-407E-A947-70E740481C1C}">
                    <a14:useLocalDpi xmlns:a14="http://schemas.microsoft.com/office/drawing/2010/main" val="0"/>
                  </a:ext>
                </a:extLst>
              </a:blip>
              <a:srcRect l="14644" t="1798" r="14444" b="20699"/>
              <a:stretch/>
            </p:blipFill>
            <p:spPr>
              <a:xfrm>
                <a:off x="2071261" y="2619135"/>
                <a:ext cx="404215" cy="441790"/>
              </a:xfrm>
              <a:prstGeom prst="rect">
                <a:avLst/>
              </a:prstGeom>
            </p:spPr>
          </p:pic>
          <p:pic>
            <p:nvPicPr>
              <p:cNvPr id="49" name="Picture 48">
                <a:extLst>
                  <a:ext uri="{FF2B5EF4-FFF2-40B4-BE49-F238E27FC236}">
                    <a16:creationId xmlns:a16="http://schemas.microsoft.com/office/drawing/2014/main" id="{DADB9548-7AC0-4613-BFB7-C9D3199CFD4D}"/>
                  </a:ext>
                </a:extLst>
              </p:cNvPr>
              <p:cNvPicPr>
                <a:picLocks noChangeAspect="1"/>
              </p:cNvPicPr>
              <p:nvPr/>
            </p:nvPicPr>
            <p:blipFill rotWithShape="1">
              <a:blip r:embed="rId3" cstate="print">
                <a:grayscl/>
                <a:extLst>
                  <a:ext uri="{28A0092B-C50C-407E-A947-70E740481C1C}">
                    <a14:useLocalDpi xmlns:a14="http://schemas.microsoft.com/office/drawing/2010/main" val="0"/>
                  </a:ext>
                </a:extLst>
              </a:blip>
              <a:srcRect l="14644" t="1798" r="14444" b="20699"/>
              <a:stretch/>
            </p:blipFill>
            <p:spPr>
              <a:xfrm>
                <a:off x="2071260" y="3102980"/>
                <a:ext cx="404215" cy="441790"/>
              </a:xfrm>
              <a:prstGeom prst="rect">
                <a:avLst/>
              </a:prstGeom>
            </p:spPr>
          </p:pic>
          <p:pic>
            <p:nvPicPr>
              <p:cNvPr id="50" name="Picture 49">
                <a:extLst>
                  <a:ext uri="{FF2B5EF4-FFF2-40B4-BE49-F238E27FC236}">
                    <a16:creationId xmlns:a16="http://schemas.microsoft.com/office/drawing/2014/main" id="{2FBFB571-AC86-47AE-AC64-30188D40DB3D}"/>
                  </a:ext>
                </a:extLst>
              </p:cNvPr>
              <p:cNvPicPr>
                <a:picLocks noChangeAspect="1"/>
              </p:cNvPicPr>
              <p:nvPr/>
            </p:nvPicPr>
            <p:blipFill rotWithShape="1">
              <a:blip r:embed="rId3" cstate="print">
                <a:grayscl/>
                <a:extLst>
                  <a:ext uri="{28A0092B-C50C-407E-A947-70E740481C1C}">
                    <a14:useLocalDpi xmlns:a14="http://schemas.microsoft.com/office/drawing/2010/main" val="0"/>
                  </a:ext>
                </a:extLst>
              </a:blip>
              <a:srcRect l="14644" t="1798" r="14444" b="20699"/>
              <a:stretch/>
            </p:blipFill>
            <p:spPr>
              <a:xfrm>
                <a:off x="2071259" y="3586825"/>
                <a:ext cx="404215" cy="441790"/>
              </a:xfrm>
              <a:prstGeom prst="rect">
                <a:avLst/>
              </a:prstGeom>
            </p:spPr>
          </p:pic>
          <p:pic>
            <p:nvPicPr>
              <p:cNvPr id="51" name="Picture 50">
                <a:extLst>
                  <a:ext uri="{FF2B5EF4-FFF2-40B4-BE49-F238E27FC236}">
                    <a16:creationId xmlns:a16="http://schemas.microsoft.com/office/drawing/2014/main" id="{6AC092DE-2BDD-4844-B52B-5A3A872BCC91}"/>
                  </a:ext>
                </a:extLst>
              </p:cNvPr>
              <p:cNvPicPr>
                <a:picLocks noChangeAspect="1"/>
              </p:cNvPicPr>
              <p:nvPr/>
            </p:nvPicPr>
            <p:blipFill rotWithShape="1">
              <a:blip r:embed="rId3" cstate="print">
                <a:grayscl/>
                <a:extLst>
                  <a:ext uri="{28A0092B-C50C-407E-A947-70E740481C1C}">
                    <a14:useLocalDpi xmlns:a14="http://schemas.microsoft.com/office/drawing/2010/main" val="0"/>
                  </a:ext>
                </a:extLst>
              </a:blip>
              <a:srcRect l="14644" t="1798" r="14444" b="20699"/>
              <a:stretch/>
            </p:blipFill>
            <p:spPr>
              <a:xfrm>
                <a:off x="2500793" y="683380"/>
                <a:ext cx="404215" cy="441790"/>
              </a:xfrm>
              <a:prstGeom prst="rect">
                <a:avLst/>
              </a:prstGeom>
            </p:spPr>
          </p:pic>
          <p:pic>
            <p:nvPicPr>
              <p:cNvPr id="52" name="Picture 51">
                <a:extLst>
                  <a:ext uri="{FF2B5EF4-FFF2-40B4-BE49-F238E27FC236}">
                    <a16:creationId xmlns:a16="http://schemas.microsoft.com/office/drawing/2014/main" id="{DA0AB110-B4D9-4773-A6DF-50F00EEBC06F}"/>
                  </a:ext>
                </a:extLst>
              </p:cNvPr>
              <p:cNvPicPr>
                <a:picLocks noChangeAspect="1"/>
              </p:cNvPicPr>
              <p:nvPr/>
            </p:nvPicPr>
            <p:blipFill rotWithShape="1">
              <a:blip r:embed="rId3" cstate="print">
                <a:grayscl/>
                <a:extLst>
                  <a:ext uri="{28A0092B-C50C-407E-A947-70E740481C1C}">
                    <a14:useLocalDpi xmlns:a14="http://schemas.microsoft.com/office/drawing/2010/main" val="0"/>
                  </a:ext>
                </a:extLst>
              </a:blip>
              <a:srcRect l="14644" t="1798" r="14444" b="20699"/>
              <a:stretch/>
            </p:blipFill>
            <p:spPr>
              <a:xfrm>
                <a:off x="2489895" y="1167225"/>
                <a:ext cx="404215" cy="441790"/>
              </a:xfrm>
              <a:prstGeom prst="rect">
                <a:avLst/>
              </a:prstGeom>
            </p:spPr>
          </p:pic>
          <p:pic>
            <p:nvPicPr>
              <p:cNvPr id="53" name="Picture 52">
                <a:extLst>
                  <a:ext uri="{FF2B5EF4-FFF2-40B4-BE49-F238E27FC236}">
                    <a16:creationId xmlns:a16="http://schemas.microsoft.com/office/drawing/2014/main" id="{002CCE50-E627-4D91-9451-7DBCE0641B3A}"/>
                  </a:ext>
                </a:extLst>
              </p:cNvPr>
              <p:cNvPicPr>
                <a:picLocks noChangeAspect="1"/>
              </p:cNvPicPr>
              <p:nvPr/>
            </p:nvPicPr>
            <p:blipFill rotWithShape="1">
              <a:blip r:embed="rId3" cstate="print">
                <a:grayscl/>
                <a:extLst>
                  <a:ext uri="{28A0092B-C50C-407E-A947-70E740481C1C}">
                    <a14:useLocalDpi xmlns:a14="http://schemas.microsoft.com/office/drawing/2010/main" val="0"/>
                  </a:ext>
                </a:extLst>
              </a:blip>
              <a:srcRect l="14644" t="1798" r="14444" b="20699"/>
              <a:stretch/>
            </p:blipFill>
            <p:spPr>
              <a:xfrm>
                <a:off x="2500792" y="1651070"/>
                <a:ext cx="404215" cy="441790"/>
              </a:xfrm>
              <a:prstGeom prst="rect">
                <a:avLst/>
              </a:prstGeom>
            </p:spPr>
          </p:pic>
          <p:pic>
            <p:nvPicPr>
              <p:cNvPr id="54" name="Picture 53">
                <a:extLst>
                  <a:ext uri="{FF2B5EF4-FFF2-40B4-BE49-F238E27FC236}">
                    <a16:creationId xmlns:a16="http://schemas.microsoft.com/office/drawing/2014/main" id="{796EBD94-5743-4842-99E8-FE7B4859F2AD}"/>
                  </a:ext>
                </a:extLst>
              </p:cNvPr>
              <p:cNvPicPr>
                <a:picLocks noChangeAspect="1"/>
              </p:cNvPicPr>
              <p:nvPr/>
            </p:nvPicPr>
            <p:blipFill rotWithShape="1">
              <a:blip r:embed="rId3" cstate="print">
                <a:grayscl/>
                <a:extLst>
                  <a:ext uri="{28A0092B-C50C-407E-A947-70E740481C1C}">
                    <a14:useLocalDpi xmlns:a14="http://schemas.microsoft.com/office/drawing/2010/main" val="0"/>
                  </a:ext>
                </a:extLst>
              </a:blip>
              <a:srcRect l="14644" t="1798" r="14444" b="20699"/>
              <a:stretch/>
            </p:blipFill>
            <p:spPr>
              <a:xfrm>
                <a:off x="2489895" y="2134915"/>
                <a:ext cx="404215" cy="441790"/>
              </a:xfrm>
              <a:prstGeom prst="rect">
                <a:avLst/>
              </a:prstGeom>
            </p:spPr>
          </p:pic>
          <p:pic>
            <p:nvPicPr>
              <p:cNvPr id="55" name="Picture 54">
                <a:extLst>
                  <a:ext uri="{FF2B5EF4-FFF2-40B4-BE49-F238E27FC236}">
                    <a16:creationId xmlns:a16="http://schemas.microsoft.com/office/drawing/2014/main" id="{AE84EDEA-D3E6-4331-80A4-FA4AC8631B90}"/>
                  </a:ext>
                </a:extLst>
              </p:cNvPr>
              <p:cNvPicPr>
                <a:picLocks noChangeAspect="1"/>
              </p:cNvPicPr>
              <p:nvPr/>
            </p:nvPicPr>
            <p:blipFill rotWithShape="1">
              <a:blip r:embed="rId3" cstate="print">
                <a:grayscl/>
                <a:extLst>
                  <a:ext uri="{28A0092B-C50C-407E-A947-70E740481C1C}">
                    <a14:useLocalDpi xmlns:a14="http://schemas.microsoft.com/office/drawing/2010/main" val="0"/>
                  </a:ext>
                </a:extLst>
              </a:blip>
              <a:srcRect l="14644" t="1798" r="14444" b="20699"/>
              <a:stretch/>
            </p:blipFill>
            <p:spPr>
              <a:xfrm>
                <a:off x="2489895" y="2618760"/>
                <a:ext cx="404215" cy="441790"/>
              </a:xfrm>
              <a:prstGeom prst="rect">
                <a:avLst/>
              </a:prstGeom>
            </p:spPr>
          </p:pic>
          <p:pic>
            <p:nvPicPr>
              <p:cNvPr id="56" name="Picture 55">
                <a:extLst>
                  <a:ext uri="{FF2B5EF4-FFF2-40B4-BE49-F238E27FC236}">
                    <a16:creationId xmlns:a16="http://schemas.microsoft.com/office/drawing/2014/main" id="{7CDF05DA-492B-49F8-B1FA-755C94D0846F}"/>
                  </a:ext>
                </a:extLst>
              </p:cNvPr>
              <p:cNvPicPr>
                <a:picLocks noChangeAspect="1"/>
              </p:cNvPicPr>
              <p:nvPr/>
            </p:nvPicPr>
            <p:blipFill rotWithShape="1">
              <a:blip r:embed="rId3" cstate="print">
                <a:grayscl/>
                <a:extLst>
                  <a:ext uri="{28A0092B-C50C-407E-A947-70E740481C1C}">
                    <a14:useLocalDpi xmlns:a14="http://schemas.microsoft.com/office/drawing/2010/main" val="0"/>
                  </a:ext>
                </a:extLst>
              </a:blip>
              <a:srcRect l="14644" t="1798" r="14444" b="20699"/>
              <a:stretch/>
            </p:blipFill>
            <p:spPr>
              <a:xfrm>
                <a:off x="2489894" y="3102605"/>
                <a:ext cx="404215" cy="441790"/>
              </a:xfrm>
              <a:prstGeom prst="rect">
                <a:avLst/>
              </a:prstGeom>
            </p:spPr>
          </p:pic>
          <p:pic>
            <p:nvPicPr>
              <p:cNvPr id="57" name="Picture 56">
                <a:extLst>
                  <a:ext uri="{FF2B5EF4-FFF2-40B4-BE49-F238E27FC236}">
                    <a16:creationId xmlns:a16="http://schemas.microsoft.com/office/drawing/2014/main" id="{651745EB-6EC3-45A4-BB20-A325320878FC}"/>
                  </a:ext>
                </a:extLst>
              </p:cNvPr>
              <p:cNvPicPr>
                <a:picLocks noChangeAspect="1"/>
              </p:cNvPicPr>
              <p:nvPr/>
            </p:nvPicPr>
            <p:blipFill rotWithShape="1">
              <a:blip r:embed="rId3" cstate="print">
                <a:grayscl/>
                <a:extLst>
                  <a:ext uri="{28A0092B-C50C-407E-A947-70E740481C1C}">
                    <a14:useLocalDpi xmlns:a14="http://schemas.microsoft.com/office/drawing/2010/main" val="0"/>
                  </a:ext>
                </a:extLst>
              </a:blip>
              <a:srcRect l="14644" t="1798" r="14444" b="20699"/>
              <a:stretch/>
            </p:blipFill>
            <p:spPr>
              <a:xfrm>
                <a:off x="2489893" y="3586450"/>
                <a:ext cx="404215" cy="441790"/>
              </a:xfrm>
              <a:prstGeom prst="rect">
                <a:avLst/>
              </a:prstGeom>
            </p:spPr>
          </p:pic>
          <p:pic>
            <p:nvPicPr>
              <p:cNvPr id="58" name="Picture 57">
                <a:extLst>
                  <a:ext uri="{FF2B5EF4-FFF2-40B4-BE49-F238E27FC236}">
                    <a16:creationId xmlns:a16="http://schemas.microsoft.com/office/drawing/2014/main" id="{06D5D481-9215-443E-9C63-27F4BDC323D0}"/>
                  </a:ext>
                </a:extLst>
              </p:cNvPr>
              <p:cNvPicPr>
                <a:picLocks noChangeAspect="1"/>
              </p:cNvPicPr>
              <p:nvPr/>
            </p:nvPicPr>
            <p:blipFill rotWithShape="1">
              <a:blip r:embed="rId3" cstate="print">
                <a:grayscl/>
                <a:extLst>
                  <a:ext uri="{28A0092B-C50C-407E-A947-70E740481C1C}">
                    <a14:useLocalDpi xmlns:a14="http://schemas.microsoft.com/office/drawing/2010/main" val="0"/>
                  </a:ext>
                </a:extLst>
              </a:blip>
              <a:srcRect l="14644" t="1798" r="14444" b="20699"/>
              <a:stretch/>
            </p:blipFill>
            <p:spPr>
              <a:xfrm>
                <a:off x="2930324" y="683380"/>
                <a:ext cx="404215" cy="441790"/>
              </a:xfrm>
              <a:prstGeom prst="rect">
                <a:avLst/>
              </a:prstGeom>
            </p:spPr>
          </p:pic>
          <p:pic>
            <p:nvPicPr>
              <p:cNvPr id="59" name="Picture 58">
                <a:extLst>
                  <a:ext uri="{FF2B5EF4-FFF2-40B4-BE49-F238E27FC236}">
                    <a16:creationId xmlns:a16="http://schemas.microsoft.com/office/drawing/2014/main" id="{85C27C64-92FA-4A72-8E70-15207840EFAE}"/>
                  </a:ext>
                </a:extLst>
              </p:cNvPr>
              <p:cNvPicPr>
                <a:picLocks noChangeAspect="1"/>
              </p:cNvPicPr>
              <p:nvPr/>
            </p:nvPicPr>
            <p:blipFill rotWithShape="1">
              <a:blip r:embed="rId3" cstate="print">
                <a:grayscl/>
                <a:extLst>
                  <a:ext uri="{28A0092B-C50C-407E-A947-70E740481C1C}">
                    <a14:useLocalDpi xmlns:a14="http://schemas.microsoft.com/office/drawing/2010/main" val="0"/>
                  </a:ext>
                </a:extLst>
              </a:blip>
              <a:srcRect l="14644" t="1798" r="14444" b="20699"/>
              <a:stretch/>
            </p:blipFill>
            <p:spPr>
              <a:xfrm>
                <a:off x="2919426" y="1167225"/>
                <a:ext cx="404215" cy="441790"/>
              </a:xfrm>
              <a:prstGeom prst="rect">
                <a:avLst/>
              </a:prstGeom>
            </p:spPr>
          </p:pic>
          <p:pic>
            <p:nvPicPr>
              <p:cNvPr id="60" name="Picture 59">
                <a:extLst>
                  <a:ext uri="{FF2B5EF4-FFF2-40B4-BE49-F238E27FC236}">
                    <a16:creationId xmlns:a16="http://schemas.microsoft.com/office/drawing/2014/main" id="{4384D804-DF72-4066-B5BE-24E3A61D0AE1}"/>
                  </a:ext>
                </a:extLst>
              </p:cNvPr>
              <p:cNvPicPr>
                <a:picLocks noChangeAspect="1"/>
              </p:cNvPicPr>
              <p:nvPr/>
            </p:nvPicPr>
            <p:blipFill rotWithShape="1">
              <a:blip r:embed="rId3" cstate="print">
                <a:grayscl/>
                <a:extLst>
                  <a:ext uri="{28A0092B-C50C-407E-A947-70E740481C1C}">
                    <a14:useLocalDpi xmlns:a14="http://schemas.microsoft.com/office/drawing/2010/main" val="0"/>
                  </a:ext>
                </a:extLst>
              </a:blip>
              <a:srcRect l="14644" t="1798" r="14444" b="20699"/>
              <a:stretch/>
            </p:blipFill>
            <p:spPr>
              <a:xfrm>
                <a:off x="2930323" y="1651070"/>
                <a:ext cx="404215" cy="441790"/>
              </a:xfrm>
              <a:prstGeom prst="rect">
                <a:avLst/>
              </a:prstGeom>
            </p:spPr>
          </p:pic>
          <p:pic>
            <p:nvPicPr>
              <p:cNvPr id="61" name="Picture 60">
                <a:extLst>
                  <a:ext uri="{FF2B5EF4-FFF2-40B4-BE49-F238E27FC236}">
                    <a16:creationId xmlns:a16="http://schemas.microsoft.com/office/drawing/2014/main" id="{181D8778-05F6-4930-86F7-094B1792CCC7}"/>
                  </a:ext>
                </a:extLst>
              </p:cNvPr>
              <p:cNvPicPr>
                <a:picLocks noChangeAspect="1"/>
              </p:cNvPicPr>
              <p:nvPr/>
            </p:nvPicPr>
            <p:blipFill rotWithShape="1">
              <a:blip r:embed="rId3" cstate="print">
                <a:grayscl/>
                <a:extLst>
                  <a:ext uri="{28A0092B-C50C-407E-A947-70E740481C1C}">
                    <a14:useLocalDpi xmlns:a14="http://schemas.microsoft.com/office/drawing/2010/main" val="0"/>
                  </a:ext>
                </a:extLst>
              </a:blip>
              <a:srcRect l="14644" t="1798" r="14444" b="20699"/>
              <a:stretch/>
            </p:blipFill>
            <p:spPr>
              <a:xfrm>
                <a:off x="2919426" y="2134915"/>
                <a:ext cx="404215" cy="441790"/>
              </a:xfrm>
              <a:prstGeom prst="rect">
                <a:avLst/>
              </a:prstGeom>
            </p:spPr>
          </p:pic>
          <p:pic>
            <p:nvPicPr>
              <p:cNvPr id="62" name="Picture 61">
                <a:extLst>
                  <a:ext uri="{FF2B5EF4-FFF2-40B4-BE49-F238E27FC236}">
                    <a16:creationId xmlns:a16="http://schemas.microsoft.com/office/drawing/2014/main" id="{0C7347E0-1990-4B2A-BD0D-DC4F91827880}"/>
                  </a:ext>
                </a:extLst>
              </p:cNvPr>
              <p:cNvPicPr>
                <a:picLocks noChangeAspect="1"/>
              </p:cNvPicPr>
              <p:nvPr/>
            </p:nvPicPr>
            <p:blipFill rotWithShape="1">
              <a:blip r:embed="rId3" cstate="print">
                <a:grayscl/>
                <a:extLst>
                  <a:ext uri="{28A0092B-C50C-407E-A947-70E740481C1C}">
                    <a14:useLocalDpi xmlns:a14="http://schemas.microsoft.com/office/drawing/2010/main" val="0"/>
                  </a:ext>
                </a:extLst>
              </a:blip>
              <a:srcRect l="14644" t="1798" r="14444" b="20699"/>
              <a:stretch/>
            </p:blipFill>
            <p:spPr>
              <a:xfrm>
                <a:off x="2919426" y="2618760"/>
                <a:ext cx="404215" cy="441790"/>
              </a:xfrm>
              <a:prstGeom prst="rect">
                <a:avLst/>
              </a:prstGeom>
            </p:spPr>
          </p:pic>
          <p:pic>
            <p:nvPicPr>
              <p:cNvPr id="63" name="Picture 62">
                <a:extLst>
                  <a:ext uri="{FF2B5EF4-FFF2-40B4-BE49-F238E27FC236}">
                    <a16:creationId xmlns:a16="http://schemas.microsoft.com/office/drawing/2014/main" id="{9F7A9E26-DC52-46ED-B77A-FD1B726E5718}"/>
                  </a:ext>
                </a:extLst>
              </p:cNvPr>
              <p:cNvPicPr>
                <a:picLocks noChangeAspect="1"/>
              </p:cNvPicPr>
              <p:nvPr/>
            </p:nvPicPr>
            <p:blipFill rotWithShape="1">
              <a:blip r:embed="rId3" cstate="print">
                <a:grayscl/>
                <a:extLst>
                  <a:ext uri="{28A0092B-C50C-407E-A947-70E740481C1C}">
                    <a14:useLocalDpi xmlns:a14="http://schemas.microsoft.com/office/drawing/2010/main" val="0"/>
                  </a:ext>
                </a:extLst>
              </a:blip>
              <a:srcRect l="14644" t="1798" r="14444" b="20699"/>
              <a:stretch/>
            </p:blipFill>
            <p:spPr>
              <a:xfrm>
                <a:off x="2919425" y="3102605"/>
                <a:ext cx="404215" cy="441790"/>
              </a:xfrm>
              <a:prstGeom prst="rect">
                <a:avLst/>
              </a:prstGeom>
            </p:spPr>
          </p:pic>
          <p:pic>
            <p:nvPicPr>
              <p:cNvPr id="64" name="Picture 63">
                <a:extLst>
                  <a:ext uri="{FF2B5EF4-FFF2-40B4-BE49-F238E27FC236}">
                    <a16:creationId xmlns:a16="http://schemas.microsoft.com/office/drawing/2014/main" id="{38D0293A-146E-4F38-8E5A-B6D2E6F0E8DC}"/>
                  </a:ext>
                </a:extLst>
              </p:cNvPr>
              <p:cNvPicPr>
                <a:picLocks noChangeAspect="1"/>
              </p:cNvPicPr>
              <p:nvPr/>
            </p:nvPicPr>
            <p:blipFill rotWithShape="1">
              <a:blip r:embed="rId3" cstate="print">
                <a:grayscl/>
                <a:extLst>
                  <a:ext uri="{28A0092B-C50C-407E-A947-70E740481C1C}">
                    <a14:useLocalDpi xmlns:a14="http://schemas.microsoft.com/office/drawing/2010/main" val="0"/>
                  </a:ext>
                </a:extLst>
              </a:blip>
              <a:srcRect l="14644" t="1798" r="14444" b="20699"/>
              <a:stretch/>
            </p:blipFill>
            <p:spPr>
              <a:xfrm>
                <a:off x="2919424" y="3586450"/>
                <a:ext cx="404215" cy="441790"/>
              </a:xfrm>
              <a:prstGeom prst="rect">
                <a:avLst/>
              </a:prstGeom>
            </p:spPr>
          </p:pic>
          <p:pic>
            <p:nvPicPr>
              <p:cNvPr id="65" name="Picture 64">
                <a:extLst>
                  <a:ext uri="{FF2B5EF4-FFF2-40B4-BE49-F238E27FC236}">
                    <a16:creationId xmlns:a16="http://schemas.microsoft.com/office/drawing/2014/main" id="{FF45EDD1-3120-4539-9C23-49F52936DF17}"/>
                  </a:ext>
                </a:extLst>
              </p:cNvPr>
              <p:cNvPicPr>
                <a:picLocks noChangeAspect="1"/>
              </p:cNvPicPr>
              <p:nvPr/>
            </p:nvPicPr>
            <p:blipFill rotWithShape="1">
              <a:blip r:embed="rId3" cstate="print">
                <a:grayscl/>
                <a:extLst>
                  <a:ext uri="{28A0092B-C50C-407E-A947-70E740481C1C}">
                    <a14:useLocalDpi xmlns:a14="http://schemas.microsoft.com/office/drawing/2010/main" val="0"/>
                  </a:ext>
                </a:extLst>
              </a:blip>
              <a:srcRect l="14644" t="1798" r="14444" b="20699"/>
              <a:stretch/>
            </p:blipFill>
            <p:spPr>
              <a:xfrm>
                <a:off x="3359855" y="677188"/>
                <a:ext cx="404215" cy="441790"/>
              </a:xfrm>
              <a:prstGeom prst="rect">
                <a:avLst/>
              </a:prstGeom>
            </p:spPr>
          </p:pic>
          <p:pic>
            <p:nvPicPr>
              <p:cNvPr id="66" name="Picture 65">
                <a:extLst>
                  <a:ext uri="{FF2B5EF4-FFF2-40B4-BE49-F238E27FC236}">
                    <a16:creationId xmlns:a16="http://schemas.microsoft.com/office/drawing/2014/main" id="{8C4469B0-9EA2-473C-80A4-B18EFB925637}"/>
                  </a:ext>
                </a:extLst>
              </p:cNvPr>
              <p:cNvPicPr>
                <a:picLocks noChangeAspect="1"/>
              </p:cNvPicPr>
              <p:nvPr/>
            </p:nvPicPr>
            <p:blipFill rotWithShape="1">
              <a:blip r:embed="rId3" cstate="print">
                <a:grayscl/>
                <a:extLst>
                  <a:ext uri="{28A0092B-C50C-407E-A947-70E740481C1C}">
                    <a14:useLocalDpi xmlns:a14="http://schemas.microsoft.com/office/drawing/2010/main" val="0"/>
                  </a:ext>
                </a:extLst>
              </a:blip>
              <a:srcRect l="14644" t="1798" r="14444" b="20699"/>
              <a:stretch/>
            </p:blipFill>
            <p:spPr>
              <a:xfrm>
                <a:off x="3348957" y="1161033"/>
                <a:ext cx="404215" cy="441790"/>
              </a:xfrm>
              <a:prstGeom prst="rect">
                <a:avLst/>
              </a:prstGeom>
            </p:spPr>
          </p:pic>
          <p:pic>
            <p:nvPicPr>
              <p:cNvPr id="67" name="Picture 66">
                <a:extLst>
                  <a:ext uri="{FF2B5EF4-FFF2-40B4-BE49-F238E27FC236}">
                    <a16:creationId xmlns:a16="http://schemas.microsoft.com/office/drawing/2014/main" id="{577DAA9C-0EA2-4113-835B-408289630B4D}"/>
                  </a:ext>
                </a:extLst>
              </p:cNvPr>
              <p:cNvPicPr>
                <a:picLocks noChangeAspect="1"/>
              </p:cNvPicPr>
              <p:nvPr/>
            </p:nvPicPr>
            <p:blipFill rotWithShape="1">
              <a:blip r:embed="rId3" cstate="print">
                <a:grayscl/>
                <a:extLst>
                  <a:ext uri="{28A0092B-C50C-407E-A947-70E740481C1C}">
                    <a14:useLocalDpi xmlns:a14="http://schemas.microsoft.com/office/drawing/2010/main" val="0"/>
                  </a:ext>
                </a:extLst>
              </a:blip>
              <a:srcRect l="14644" t="1798" r="14444" b="20699"/>
              <a:stretch/>
            </p:blipFill>
            <p:spPr>
              <a:xfrm>
                <a:off x="3359854" y="1644878"/>
                <a:ext cx="404215" cy="441790"/>
              </a:xfrm>
              <a:prstGeom prst="rect">
                <a:avLst/>
              </a:prstGeom>
            </p:spPr>
          </p:pic>
          <p:pic>
            <p:nvPicPr>
              <p:cNvPr id="68" name="Picture 67">
                <a:extLst>
                  <a:ext uri="{FF2B5EF4-FFF2-40B4-BE49-F238E27FC236}">
                    <a16:creationId xmlns:a16="http://schemas.microsoft.com/office/drawing/2014/main" id="{0DD3FBB0-977D-404A-8646-60309ECA3EEF}"/>
                  </a:ext>
                </a:extLst>
              </p:cNvPr>
              <p:cNvPicPr>
                <a:picLocks noChangeAspect="1"/>
              </p:cNvPicPr>
              <p:nvPr/>
            </p:nvPicPr>
            <p:blipFill rotWithShape="1">
              <a:blip r:embed="rId3" cstate="print">
                <a:grayscl/>
                <a:extLst>
                  <a:ext uri="{28A0092B-C50C-407E-A947-70E740481C1C}">
                    <a14:useLocalDpi xmlns:a14="http://schemas.microsoft.com/office/drawing/2010/main" val="0"/>
                  </a:ext>
                </a:extLst>
              </a:blip>
              <a:srcRect l="14644" t="1798" r="14444" b="20699"/>
              <a:stretch/>
            </p:blipFill>
            <p:spPr>
              <a:xfrm>
                <a:off x="3348957" y="2128723"/>
                <a:ext cx="404215" cy="441790"/>
              </a:xfrm>
              <a:prstGeom prst="rect">
                <a:avLst/>
              </a:prstGeom>
            </p:spPr>
          </p:pic>
          <p:pic>
            <p:nvPicPr>
              <p:cNvPr id="69" name="Picture 68">
                <a:extLst>
                  <a:ext uri="{FF2B5EF4-FFF2-40B4-BE49-F238E27FC236}">
                    <a16:creationId xmlns:a16="http://schemas.microsoft.com/office/drawing/2014/main" id="{9B8B93EA-5154-4493-B1DC-108341EBA961}"/>
                  </a:ext>
                </a:extLst>
              </p:cNvPr>
              <p:cNvPicPr>
                <a:picLocks noChangeAspect="1"/>
              </p:cNvPicPr>
              <p:nvPr/>
            </p:nvPicPr>
            <p:blipFill rotWithShape="1">
              <a:blip r:embed="rId3" cstate="print">
                <a:grayscl/>
                <a:extLst>
                  <a:ext uri="{28A0092B-C50C-407E-A947-70E740481C1C}">
                    <a14:useLocalDpi xmlns:a14="http://schemas.microsoft.com/office/drawing/2010/main" val="0"/>
                  </a:ext>
                </a:extLst>
              </a:blip>
              <a:srcRect l="14644" t="1798" r="14444" b="20699"/>
              <a:stretch/>
            </p:blipFill>
            <p:spPr>
              <a:xfrm>
                <a:off x="3348957" y="2612568"/>
                <a:ext cx="404215" cy="441790"/>
              </a:xfrm>
              <a:prstGeom prst="rect">
                <a:avLst/>
              </a:prstGeom>
            </p:spPr>
          </p:pic>
          <p:pic>
            <p:nvPicPr>
              <p:cNvPr id="70" name="Picture 69">
                <a:extLst>
                  <a:ext uri="{FF2B5EF4-FFF2-40B4-BE49-F238E27FC236}">
                    <a16:creationId xmlns:a16="http://schemas.microsoft.com/office/drawing/2014/main" id="{47B9EE81-8D22-46F0-A590-440C7EF22652}"/>
                  </a:ext>
                </a:extLst>
              </p:cNvPr>
              <p:cNvPicPr>
                <a:picLocks noChangeAspect="1"/>
              </p:cNvPicPr>
              <p:nvPr/>
            </p:nvPicPr>
            <p:blipFill rotWithShape="1">
              <a:blip r:embed="rId3" cstate="print">
                <a:grayscl/>
                <a:extLst>
                  <a:ext uri="{28A0092B-C50C-407E-A947-70E740481C1C}">
                    <a14:useLocalDpi xmlns:a14="http://schemas.microsoft.com/office/drawing/2010/main" val="0"/>
                  </a:ext>
                </a:extLst>
              </a:blip>
              <a:srcRect l="14644" t="1798" r="14444" b="20699"/>
              <a:stretch/>
            </p:blipFill>
            <p:spPr>
              <a:xfrm>
                <a:off x="3348956" y="3096413"/>
                <a:ext cx="404215" cy="441790"/>
              </a:xfrm>
              <a:prstGeom prst="rect">
                <a:avLst/>
              </a:prstGeom>
            </p:spPr>
          </p:pic>
          <p:pic>
            <p:nvPicPr>
              <p:cNvPr id="71" name="Picture 70">
                <a:extLst>
                  <a:ext uri="{FF2B5EF4-FFF2-40B4-BE49-F238E27FC236}">
                    <a16:creationId xmlns:a16="http://schemas.microsoft.com/office/drawing/2014/main" id="{B4255D31-2D9A-474E-B41B-8A6351DA4728}"/>
                  </a:ext>
                </a:extLst>
              </p:cNvPr>
              <p:cNvPicPr>
                <a:picLocks noChangeAspect="1"/>
              </p:cNvPicPr>
              <p:nvPr/>
            </p:nvPicPr>
            <p:blipFill rotWithShape="1">
              <a:blip r:embed="rId3" cstate="print">
                <a:grayscl/>
                <a:extLst>
                  <a:ext uri="{28A0092B-C50C-407E-A947-70E740481C1C}">
                    <a14:useLocalDpi xmlns:a14="http://schemas.microsoft.com/office/drawing/2010/main" val="0"/>
                  </a:ext>
                </a:extLst>
              </a:blip>
              <a:srcRect l="14644" t="1798" r="14444" b="20699"/>
              <a:stretch/>
            </p:blipFill>
            <p:spPr>
              <a:xfrm>
                <a:off x="3348955" y="3580258"/>
                <a:ext cx="404215" cy="441790"/>
              </a:xfrm>
              <a:prstGeom prst="rect">
                <a:avLst/>
              </a:prstGeom>
            </p:spPr>
          </p:pic>
          <p:pic>
            <p:nvPicPr>
              <p:cNvPr id="72" name="Picture 71">
                <a:extLst>
                  <a:ext uri="{FF2B5EF4-FFF2-40B4-BE49-F238E27FC236}">
                    <a16:creationId xmlns:a16="http://schemas.microsoft.com/office/drawing/2014/main" id="{F6A67530-C1EE-4B21-B9A7-C5C5E784DC94}"/>
                  </a:ext>
                </a:extLst>
              </p:cNvPr>
              <p:cNvPicPr>
                <a:picLocks noChangeAspect="1"/>
              </p:cNvPicPr>
              <p:nvPr/>
            </p:nvPicPr>
            <p:blipFill rotWithShape="1">
              <a:blip r:embed="rId3" cstate="print">
                <a:grayscl/>
                <a:extLst>
                  <a:ext uri="{28A0092B-C50C-407E-A947-70E740481C1C}">
                    <a14:useLocalDpi xmlns:a14="http://schemas.microsoft.com/office/drawing/2010/main" val="0"/>
                  </a:ext>
                </a:extLst>
              </a:blip>
              <a:srcRect l="14644" t="1798" r="14444" b="20699"/>
              <a:stretch/>
            </p:blipFill>
            <p:spPr>
              <a:xfrm>
                <a:off x="3804402" y="677188"/>
                <a:ext cx="404215" cy="441790"/>
              </a:xfrm>
              <a:prstGeom prst="rect">
                <a:avLst/>
              </a:prstGeom>
            </p:spPr>
          </p:pic>
          <p:pic>
            <p:nvPicPr>
              <p:cNvPr id="73" name="Picture 72">
                <a:extLst>
                  <a:ext uri="{FF2B5EF4-FFF2-40B4-BE49-F238E27FC236}">
                    <a16:creationId xmlns:a16="http://schemas.microsoft.com/office/drawing/2014/main" id="{B966FB16-2B28-4683-8C39-1839A345D66E}"/>
                  </a:ext>
                </a:extLst>
              </p:cNvPr>
              <p:cNvPicPr>
                <a:picLocks noChangeAspect="1"/>
              </p:cNvPicPr>
              <p:nvPr/>
            </p:nvPicPr>
            <p:blipFill rotWithShape="1">
              <a:blip r:embed="rId3" cstate="print">
                <a:grayscl/>
                <a:extLst>
                  <a:ext uri="{28A0092B-C50C-407E-A947-70E740481C1C}">
                    <a14:useLocalDpi xmlns:a14="http://schemas.microsoft.com/office/drawing/2010/main" val="0"/>
                  </a:ext>
                </a:extLst>
              </a:blip>
              <a:srcRect l="14644" t="1798" r="14444" b="20699"/>
              <a:stretch/>
            </p:blipFill>
            <p:spPr>
              <a:xfrm>
                <a:off x="3793504" y="1161033"/>
                <a:ext cx="404215" cy="441790"/>
              </a:xfrm>
              <a:prstGeom prst="rect">
                <a:avLst/>
              </a:prstGeom>
            </p:spPr>
          </p:pic>
          <p:pic>
            <p:nvPicPr>
              <p:cNvPr id="74" name="Picture 73">
                <a:extLst>
                  <a:ext uri="{FF2B5EF4-FFF2-40B4-BE49-F238E27FC236}">
                    <a16:creationId xmlns:a16="http://schemas.microsoft.com/office/drawing/2014/main" id="{AFBD64F3-8C0D-4AE7-A760-55562ED8B3C3}"/>
                  </a:ext>
                </a:extLst>
              </p:cNvPr>
              <p:cNvPicPr>
                <a:picLocks noChangeAspect="1"/>
              </p:cNvPicPr>
              <p:nvPr/>
            </p:nvPicPr>
            <p:blipFill rotWithShape="1">
              <a:blip r:embed="rId3" cstate="print">
                <a:grayscl/>
                <a:extLst>
                  <a:ext uri="{28A0092B-C50C-407E-A947-70E740481C1C}">
                    <a14:useLocalDpi xmlns:a14="http://schemas.microsoft.com/office/drawing/2010/main" val="0"/>
                  </a:ext>
                </a:extLst>
              </a:blip>
              <a:srcRect l="14644" t="1798" r="14444" b="20699"/>
              <a:stretch/>
            </p:blipFill>
            <p:spPr>
              <a:xfrm>
                <a:off x="3804401" y="1644878"/>
                <a:ext cx="404215" cy="441790"/>
              </a:xfrm>
              <a:prstGeom prst="rect">
                <a:avLst/>
              </a:prstGeom>
            </p:spPr>
          </p:pic>
          <p:pic>
            <p:nvPicPr>
              <p:cNvPr id="75" name="Picture 74">
                <a:extLst>
                  <a:ext uri="{FF2B5EF4-FFF2-40B4-BE49-F238E27FC236}">
                    <a16:creationId xmlns:a16="http://schemas.microsoft.com/office/drawing/2014/main" id="{B798F9A7-B9D7-42F1-95B5-0CBBB6C79634}"/>
                  </a:ext>
                </a:extLst>
              </p:cNvPr>
              <p:cNvPicPr>
                <a:picLocks noChangeAspect="1"/>
              </p:cNvPicPr>
              <p:nvPr/>
            </p:nvPicPr>
            <p:blipFill rotWithShape="1">
              <a:blip r:embed="rId3" cstate="print">
                <a:grayscl/>
                <a:extLst>
                  <a:ext uri="{28A0092B-C50C-407E-A947-70E740481C1C}">
                    <a14:useLocalDpi xmlns:a14="http://schemas.microsoft.com/office/drawing/2010/main" val="0"/>
                  </a:ext>
                </a:extLst>
              </a:blip>
              <a:srcRect l="14644" t="1798" r="14444" b="20699"/>
              <a:stretch/>
            </p:blipFill>
            <p:spPr>
              <a:xfrm>
                <a:off x="3793504" y="2128723"/>
                <a:ext cx="404215" cy="441790"/>
              </a:xfrm>
              <a:prstGeom prst="rect">
                <a:avLst/>
              </a:prstGeom>
            </p:spPr>
          </p:pic>
          <p:pic>
            <p:nvPicPr>
              <p:cNvPr id="76" name="Picture 75">
                <a:extLst>
                  <a:ext uri="{FF2B5EF4-FFF2-40B4-BE49-F238E27FC236}">
                    <a16:creationId xmlns:a16="http://schemas.microsoft.com/office/drawing/2014/main" id="{30AC7D90-D2FF-4DD9-BE93-50A73BEA40E3}"/>
                  </a:ext>
                </a:extLst>
              </p:cNvPr>
              <p:cNvPicPr>
                <a:picLocks noChangeAspect="1"/>
              </p:cNvPicPr>
              <p:nvPr/>
            </p:nvPicPr>
            <p:blipFill rotWithShape="1">
              <a:blip r:embed="rId3" cstate="print">
                <a:grayscl/>
                <a:extLst>
                  <a:ext uri="{28A0092B-C50C-407E-A947-70E740481C1C}">
                    <a14:useLocalDpi xmlns:a14="http://schemas.microsoft.com/office/drawing/2010/main" val="0"/>
                  </a:ext>
                </a:extLst>
              </a:blip>
              <a:srcRect l="14644" t="1798" r="14444" b="20699"/>
              <a:stretch/>
            </p:blipFill>
            <p:spPr>
              <a:xfrm>
                <a:off x="3793504" y="2612568"/>
                <a:ext cx="404215" cy="441790"/>
              </a:xfrm>
              <a:prstGeom prst="rect">
                <a:avLst/>
              </a:prstGeom>
            </p:spPr>
          </p:pic>
          <p:pic>
            <p:nvPicPr>
              <p:cNvPr id="77" name="Picture 76">
                <a:extLst>
                  <a:ext uri="{FF2B5EF4-FFF2-40B4-BE49-F238E27FC236}">
                    <a16:creationId xmlns:a16="http://schemas.microsoft.com/office/drawing/2014/main" id="{1F698CDF-B327-4EF0-8E4B-BC22CF2F585D}"/>
                  </a:ext>
                </a:extLst>
              </p:cNvPr>
              <p:cNvPicPr>
                <a:picLocks noChangeAspect="1"/>
              </p:cNvPicPr>
              <p:nvPr/>
            </p:nvPicPr>
            <p:blipFill rotWithShape="1">
              <a:blip r:embed="rId3" cstate="print">
                <a:grayscl/>
                <a:extLst>
                  <a:ext uri="{28A0092B-C50C-407E-A947-70E740481C1C}">
                    <a14:useLocalDpi xmlns:a14="http://schemas.microsoft.com/office/drawing/2010/main" val="0"/>
                  </a:ext>
                </a:extLst>
              </a:blip>
              <a:srcRect l="14644" t="1798" r="14444" b="20699"/>
              <a:stretch/>
            </p:blipFill>
            <p:spPr>
              <a:xfrm>
                <a:off x="3793503" y="3096413"/>
                <a:ext cx="404215" cy="441790"/>
              </a:xfrm>
              <a:prstGeom prst="rect">
                <a:avLst/>
              </a:prstGeom>
            </p:spPr>
          </p:pic>
          <p:pic>
            <p:nvPicPr>
              <p:cNvPr id="78" name="Picture 77">
                <a:extLst>
                  <a:ext uri="{FF2B5EF4-FFF2-40B4-BE49-F238E27FC236}">
                    <a16:creationId xmlns:a16="http://schemas.microsoft.com/office/drawing/2014/main" id="{0F305AE5-15D4-4C94-81EE-DC31EA30BC1B}"/>
                  </a:ext>
                </a:extLst>
              </p:cNvPr>
              <p:cNvPicPr>
                <a:picLocks noChangeAspect="1"/>
              </p:cNvPicPr>
              <p:nvPr/>
            </p:nvPicPr>
            <p:blipFill rotWithShape="1">
              <a:blip r:embed="rId3" cstate="print">
                <a:grayscl/>
                <a:extLst>
                  <a:ext uri="{28A0092B-C50C-407E-A947-70E740481C1C}">
                    <a14:useLocalDpi xmlns:a14="http://schemas.microsoft.com/office/drawing/2010/main" val="0"/>
                  </a:ext>
                </a:extLst>
              </a:blip>
              <a:srcRect l="14644" t="1798" r="14444" b="20699"/>
              <a:stretch/>
            </p:blipFill>
            <p:spPr>
              <a:xfrm>
                <a:off x="3793502" y="3580258"/>
                <a:ext cx="404215" cy="441790"/>
              </a:xfrm>
              <a:prstGeom prst="rect">
                <a:avLst/>
              </a:prstGeom>
            </p:spPr>
          </p:pic>
          <p:pic>
            <p:nvPicPr>
              <p:cNvPr id="79" name="Picture 78">
                <a:extLst>
                  <a:ext uri="{FF2B5EF4-FFF2-40B4-BE49-F238E27FC236}">
                    <a16:creationId xmlns:a16="http://schemas.microsoft.com/office/drawing/2014/main" id="{B832E7D9-2AE4-479C-82BB-938DB1873D1C}"/>
                  </a:ext>
                </a:extLst>
              </p:cNvPr>
              <p:cNvPicPr>
                <a:picLocks noChangeAspect="1"/>
              </p:cNvPicPr>
              <p:nvPr/>
            </p:nvPicPr>
            <p:blipFill rotWithShape="1">
              <a:blip r:embed="rId3" cstate="print">
                <a:grayscl/>
                <a:extLst>
                  <a:ext uri="{28A0092B-C50C-407E-A947-70E740481C1C}">
                    <a14:useLocalDpi xmlns:a14="http://schemas.microsoft.com/office/drawing/2010/main" val="0"/>
                  </a:ext>
                </a:extLst>
              </a:blip>
              <a:srcRect l="14644" t="1798" r="14444" b="20699"/>
              <a:stretch/>
            </p:blipFill>
            <p:spPr>
              <a:xfrm>
                <a:off x="4233933" y="670996"/>
                <a:ext cx="404215" cy="441790"/>
              </a:xfrm>
              <a:prstGeom prst="rect">
                <a:avLst/>
              </a:prstGeom>
            </p:spPr>
          </p:pic>
          <p:pic>
            <p:nvPicPr>
              <p:cNvPr id="80" name="Picture 79">
                <a:extLst>
                  <a:ext uri="{FF2B5EF4-FFF2-40B4-BE49-F238E27FC236}">
                    <a16:creationId xmlns:a16="http://schemas.microsoft.com/office/drawing/2014/main" id="{E7B4B577-2BCA-4675-8B4E-78F63EC2DA27}"/>
                  </a:ext>
                </a:extLst>
              </p:cNvPr>
              <p:cNvPicPr>
                <a:picLocks noChangeAspect="1"/>
              </p:cNvPicPr>
              <p:nvPr/>
            </p:nvPicPr>
            <p:blipFill rotWithShape="1">
              <a:blip r:embed="rId3" cstate="print">
                <a:grayscl/>
                <a:extLst>
                  <a:ext uri="{28A0092B-C50C-407E-A947-70E740481C1C}">
                    <a14:useLocalDpi xmlns:a14="http://schemas.microsoft.com/office/drawing/2010/main" val="0"/>
                  </a:ext>
                </a:extLst>
              </a:blip>
              <a:srcRect l="14644" t="1798" r="14444" b="20699"/>
              <a:stretch/>
            </p:blipFill>
            <p:spPr>
              <a:xfrm>
                <a:off x="4223035" y="1154841"/>
                <a:ext cx="404215" cy="441790"/>
              </a:xfrm>
              <a:prstGeom prst="rect">
                <a:avLst/>
              </a:prstGeom>
            </p:spPr>
          </p:pic>
          <p:pic>
            <p:nvPicPr>
              <p:cNvPr id="81" name="Picture 80">
                <a:extLst>
                  <a:ext uri="{FF2B5EF4-FFF2-40B4-BE49-F238E27FC236}">
                    <a16:creationId xmlns:a16="http://schemas.microsoft.com/office/drawing/2014/main" id="{F33A86F0-2D1C-4FA1-80FD-82FCB8939423}"/>
                  </a:ext>
                </a:extLst>
              </p:cNvPr>
              <p:cNvPicPr>
                <a:picLocks noChangeAspect="1"/>
              </p:cNvPicPr>
              <p:nvPr/>
            </p:nvPicPr>
            <p:blipFill rotWithShape="1">
              <a:blip r:embed="rId3" cstate="print">
                <a:grayscl/>
                <a:extLst>
                  <a:ext uri="{28A0092B-C50C-407E-A947-70E740481C1C}">
                    <a14:useLocalDpi xmlns:a14="http://schemas.microsoft.com/office/drawing/2010/main" val="0"/>
                  </a:ext>
                </a:extLst>
              </a:blip>
              <a:srcRect l="14644" t="1798" r="14444" b="20699"/>
              <a:stretch/>
            </p:blipFill>
            <p:spPr>
              <a:xfrm>
                <a:off x="4233932" y="1638686"/>
                <a:ext cx="404215" cy="441790"/>
              </a:xfrm>
              <a:prstGeom prst="rect">
                <a:avLst/>
              </a:prstGeom>
            </p:spPr>
          </p:pic>
          <p:pic>
            <p:nvPicPr>
              <p:cNvPr id="82" name="Picture 81">
                <a:extLst>
                  <a:ext uri="{FF2B5EF4-FFF2-40B4-BE49-F238E27FC236}">
                    <a16:creationId xmlns:a16="http://schemas.microsoft.com/office/drawing/2014/main" id="{F2D8B35F-7877-4D60-9DD4-E7D14B9826F5}"/>
                  </a:ext>
                </a:extLst>
              </p:cNvPr>
              <p:cNvPicPr>
                <a:picLocks noChangeAspect="1"/>
              </p:cNvPicPr>
              <p:nvPr/>
            </p:nvPicPr>
            <p:blipFill rotWithShape="1">
              <a:blip r:embed="rId3" cstate="print">
                <a:grayscl/>
                <a:extLst>
                  <a:ext uri="{28A0092B-C50C-407E-A947-70E740481C1C}">
                    <a14:useLocalDpi xmlns:a14="http://schemas.microsoft.com/office/drawing/2010/main" val="0"/>
                  </a:ext>
                </a:extLst>
              </a:blip>
              <a:srcRect l="14644" t="1798" r="14444" b="20699"/>
              <a:stretch/>
            </p:blipFill>
            <p:spPr>
              <a:xfrm>
                <a:off x="4223035" y="2122531"/>
                <a:ext cx="404215" cy="441790"/>
              </a:xfrm>
              <a:prstGeom prst="rect">
                <a:avLst/>
              </a:prstGeom>
            </p:spPr>
          </p:pic>
          <p:pic>
            <p:nvPicPr>
              <p:cNvPr id="83" name="Picture 82">
                <a:extLst>
                  <a:ext uri="{FF2B5EF4-FFF2-40B4-BE49-F238E27FC236}">
                    <a16:creationId xmlns:a16="http://schemas.microsoft.com/office/drawing/2014/main" id="{EEFB9361-748D-44B7-A330-B209968C697C}"/>
                  </a:ext>
                </a:extLst>
              </p:cNvPr>
              <p:cNvPicPr>
                <a:picLocks noChangeAspect="1"/>
              </p:cNvPicPr>
              <p:nvPr/>
            </p:nvPicPr>
            <p:blipFill rotWithShape="1">
              <a:blip r:embed="rId3" cstate="print">
                <a:grayscl/>
                <a:extLst>
                  <a:ext uri="{28A0092B-C50C-407E-A947-70E740481C1C}">
                    <a14:useLocalDpi xmlns:a14="http://schemas.microsoft.com/office/drawing/2010/main" val="0"/>
                  </a:ext>
                </a:extLst>
              </a:blip>
              <a:srcRect l="14644" t="1798" r="14444" b="20699"/>
              <a:stretch/>
            </p:blipFill>
            <p:spPr>
              <a:xfrm>
                <a:off x="4223035" y="2606376"/>
                <a:ext cx="404215" cy="441790"/>
              </a:xfrm>
              <a:prstGeom prst="rect">
                <a:avLst/>
              </a:prstGeom>
            </p:spPr>
          </p:pic>
          <p:pic>
            <p:nvPicPr>
              <p:cNvPr id="84" name="Picture 83">
                <a:extLst>
                  <a:ext uri="{FF2B5EF4-FFF2-40B4-BE49-F238E27FC236}">
                    <a16:creationId xmlns:a16="http://schemas.microsoft.com/office/drawing/2014/main" id="{2FDB9640-E861-4084-9598-E9448F07C27D}"/>
                  </a:ext>
                </a:extLst>
              </p:cNvPr>
              <p:cNvPicPr>
                <a:picLocks noChangeAspect="1"/>
              </p:cNvPicPr>
              <p:nvPr/>
            </p:nvPicPr>
            <p:blipFill rotWithShape="1">
              <a:blip r:embed="rId3" cstate="print">
                <a:grayscl/>
                <a:extLst>
                  <a:ext uri="{28A0092B-C50C-407E-A947-70E740481C1C}">
                    <a14:useLocalDpi xmlns:a14="http://schemas.microsoft.com/office/drawing/2010/main" val="0"/>
                  </a:ext>
                </a:extLst>
              </a:blip>
              <a:srcRect l="14644" t="1798" r="14444" b="20699"/>
              <a:stretch/>
            </p:blipFill>
            <p:spPr>
              <a:xfrm>
                <a:off x="4223034" y="3090221"/>
                <a:ext cx="404215" cy="441790"/>
              </a:xfrm>
              <a:prstGeom prst="rect">
                <a:avLst/>
              </a:prstGeom>
            </p:spPr>
          </p:pic>
          <p:pic>
            <p:nvPicPr>
              <p:cNvPr id="85" name="Picture 84">
                <a:extLst>
                  <a:ext uri="{FF2B5EF4-FFF2-40B4-BE49-F238E27FC236}">
                    <a16:creationId xmlns:a16="http://schemas.microsoft.com/office/drawing/2014/main" id="{BA4709ED-115F-442B-93A6-360DCF8E6D59}"/>
                  </a:ext>
                </a:extLst>
              </p:cNvPr>
              <p:cNvPicPr>
                <a:picLocks noChangeAspect="1"/>
              </p:cNvPicPr>
              <p:nvPr/>
            </p:nvPicPr>
            <p:blipFill rotWithShape="1">
              <a:blip r:embed="rId3" cstate="print">
                <a:grayscl/>
                <a:extLst>
                  <a:ext uri="{28A0092B-C50C-407E-A947-70E740481C1C}">
                    <a14:useLocalDpi xmlns:a14="http://schemas.microsoft.com/office/drawing/2010/main" val="0"/>
                  </a:ext>
                </a:extLst>
              </a:blip>
              <a:srcRect l="14644" t="1798" r="14444" b="20699"/>
              <a:stretch/>
            </p:blipFill>
            <p:spPr>
              <a:xfrm>
                <a:off x="4223033" y="3574066"/>
                <a:ext cx="404215" cy="441790"/>
              </a:xfrm>
              <a:prstGeom prst="rect">
                <a:avLst/>
              </a:prstGeom>
            </p:spPr>
          </p:pic>
          <p:pic>
            <p:nvPicPr>
              <p:cNvPr id="86" name="Picture 85">
                <a:extLst>
                  <a:ext uri="{FF2B5EF4-FFF2-40B4-BE49-F238E27FC236}">
                    <a16:creationId xmlns:a16="http://schemas.microsoft.com/office/drawing/2014/main" id="{4259622D-6C0E-42FC-B700-84C5AC1533FF}"/>
                  </a:ext>
                </a:extLst>
              </p:cNvPr>
              <p:cNvPicPr>
                <a:picLocks noChangeAspect="1"/>
              </p:cNvPicPr>
              <p:nvPr/>
            </p:nvPicPr>
            <p:blipFill rotWithShape="1">
              <a:blip r:embed="rId3" cstate="print">
                <a:grayscl/>
                <a:extLst>
                  <a:ext uri="{28A0092B-C50C-407E-A947-70E740481C1C}">
                    <a14:useLocalDpi xmlns:a14="http://schemas.microsoft.com/office/drawing/2010/main" val="0"/>
                  </a:ext>
                </a:extLst>
              </a:blip>
              <a:srcRect l="14644" t="1798" r="14444" b="20699"/>
              <a:stretch/>
            </p:blipFill>
            <p:spPr>
              <a:xfrm>
                <a:off x="375880" y="201987"/>
                <a:ext cx="404215" cy="441790"/>
              </a:xfrm>
              <a:prstGeom prst="rect">
                <a:avLst/>
              </a:prstGeom>
            </p:spPr>
          </p:pic>
          <p:pic>
            <p:nvPicPr>
              <p:cNvPr id="87" name="Picture 86">
                <a:extLst>
                  <a:ext uri="{FF2B5EF4-FFF2-40B4-BE49-F238E27FC236}">
                    <a16:creationId xmlns:a16="http://schemas.microsoft.com/office/drawing/2014/main" id="{A0D022CE-8B16-4D0F-9A8B-7113683485F9}"/>
                  </a:ext>
                </a:extLst>
              </p:cNvPr>
              <p:cNvPicPr>
                <a:picLocks noChangeAspect="1"/>
              </p:cNvPicPr>
              <p:nvPr/>
            </p:nvPicPr>
            <p:blipFill rotWithShape="1">
              <a:blip r:embed="rId3" cstate="print">
                <a:grayscl/>
                <a:extLst>
                  <a:ext uri="{28A0092B-C50C-407E-A947-70E740481C1C}">
                    <a14:useLocalDpi xmlns:a14="http://schemas.microsoft.com/office/drawing/2010/main" val="0"/>
                  </a:ext>
                </a:extLst>
              </a:blip>
              <a:srcRect l="14644" t="1798" r="14444" b="20699"/>
              <a:stretch/>
            </p:blipFill>
            <p:spPr>
              <a:xfrm>
                <a:off x="794514" y="201612"/>
                <a:ext cx="404215" cy="441790"/>
              </a:xfrm>
              <a:prstGeom prst="rect">
                <a:avLst/>
              </a:prstGeom>
            </p:spPr>
          </p:pic>
          <p:pic>
            <p:nvPicPr>
              <p:cNvPr id="88" name="Picture 87">
                <a:extLst>
                  <a:ext uri="{FF2B5EF4-FFF2-40B4-BE49-F238E27FC236}">
                    <a16:creationId xmlns:a16="http://schemas.microsoft.com/office/drawing/2014/main" id="{FE643AFC-2E69-4AF0-8C96-B91A2EFCA601}"/>
                  </a:ext>
                </a:extLst>
              </p:cNvPr>
              <p:cNvPicPr>
                <a:picLocks noChangeAspect="1"/>
              </p:cNvPicPr>
              <p:nvPr/>
            </p:nvPicPr>
            <p:blipFill rotWithShape="1">
              <a:blip r:embed="rId3" cstate="print">
                <a:grayscl/>
                <a:extLst>
                  <a:ext uri="{28A0092B-C50C-407E-A947-70E740481C1C}">
                    <a14:useLocalDpi xmlns:a14="http://schemas.microsoft.com/office/drawing/2010/main" val="0"/>
                  </a:ext>
                </a:extLst>
              </a:blip>
              <a:srcRect l="14644" t="1798" r="14444" b="20699"/>
              <a:stretch/>
            </p:blipFill>
            <p:spPr>
              <a:xfrm>
                <a:off x="1224045" y="201612"/>
                <a:ext cx="404215" cy="441790"/>
              </a:xfrm>
              <a:prstGeom prst="rect">
                <a:avLst/>
              </a:prstGeom>
            </p:spPr>
          </p:pic>
          <p:pic>
            <p:nvPicPr>
              <p:cNvPr id="89" name="Picture 88">
                <a:extLst>
                  <a:ext uri="{FF2B5EF4-FFF2-40B4-BE49-F238E27FC236}">
                    <a16:creationId xmlns:a16="http://schemas.microsoft.com/office/drawing/2014/main" id="{F3828C65-84FC-4E9E-8F1A-D9204A4FE3BF}"/>
                  </a:ext>
                </a:extLst>
              </p:cNvPr>
              <p:cNvPicPr>
                <a:picLocks noChangeAspect="1"/>
              </p:cNvPicPr>
              <p:nvPr/>
            </p:nvPicPr>
            <p:blipFill rotWithShape="1">
              <a:blip r:embed="rId3" cstate="print">
                <a:grayscl/>
                <a:extLst>
                  <a:ext uri="{28A0092B-C50C-407E-A947-70E740481C1C}">
                    <a14:useLocalDpi xmlns:a14="http://schemas.microsoft.com/office/drawing/2010/main" val="0"/>
                  </a:ext>
                </a:extLst>
              </a:blip>
              <a:srcRect l="14644" t="1798" r="14444" b="20699"/>
              <a:stretch/>
            </p:blipFill>
            <p:spPr>
              <a:xfrm>
                <a:off x="1653576" y="195420"/>
                <a:ext cx="404215" cy="441790"/>
              </a:xfrm>
              <a:prstGeom prst="rect">
                <a:avLst/>
              </a:prstGeom>
            </p:spPr>
          </p:pic>
          <p:pic>
            <p:nvPicPr>
              <p:cNvPr id="90" name="Picture 89">
                <a:extLst>
                  <a:ext uri="{FF2B5EF4-FFF2-40B4-BE49-F238E27FC236}">
                    <a16:creationId xmlns:a16="http://schemas.microsoft.com/office/drawing/2014/main" id="{6FEE0EC0-7DC0-4396-9F45-B84B3DE10A2B}"/>
                  </a:ext>
                </a:extLst>
              </p:cNvPr>
              <p:cNvPicPr>
                <a:picLocks noChangeAspect="1"/>
              </p:cNvPicPr>
              <p:nvPr/>
            </p:nvPicPr>
            <p:blipFill rotWithShape="1">
              <a:blip r:embed="rId3" cstate="print">
                <a:grayscl/>
                <a:extLst>
                  <a:ext uri="{28A0092B-C50C-407E-A947-70E740481C1C}">
                    <a14:useLocalDpi xmlns:a14="http://schemas.microsoft.com/office/drawing/2010/main" val="0"/>
                  </a:ext>
                </a:extLst>
              </a:blip>
              <a:srcRect l="14644" t="1798" r="14444" b="20699"/>
              <a:stretch/>
            </p:blipFill>
            <p:spPr>
              <a:xfrm>
                <a:off x="2082158" y="201987"/>
                <a:ext cx="404215" cy="441790"/>
              </a:xfrm>
              <a:prstGeom prst="rect">
                <a:avLst/>
              </a:prstGeom>
            </p:spPr>
          </p:pic>
          <p:pic>
            <p:nvPicPr>
              <p:cNvPr id="91" name="Picture 90">
                <a:extLst>
                  <a:ext uri="{FF2B5EF4-FFF2-40B4-BE49-F238E27FC236}">
                    <a16:creationId xmlns:a16="http://schemas.microsoft.com/office/drawing/2014/main" id="{45A7ECC4-03EA-41B8-BE99-4D685DCE840E}"/>
                  </a:ext>
                </a:extLst>
              </p:cNvPr>
              <p:cNvPicPr>
                <a:picLocks noChangeAspect="1"/>
              </p:cNvPicPr>
              <p:nvPr/>
            </p:nvPicPr>
            <p:blipFill rotWithShape="1">
              <a:blip r:embed="rId3" cstate="print">
                <a:grayscl/>
                <a:extLst>
                  <a:ext uri="{28A0092B-C50C-407E-A947-70E740481C1C}">
                    <a14:useLocalDpi xmlns:a14="http://schemas.microsoft.com/office/drawing/2010/main" val="0"/>
                  </a:ext>
                </a:extLst>
              </a:blip>
              <a:srcRect l="14644" t="1798" r="14444" b="20699"/>
              <a:stretch/>
            </p:blipFill>
            <p:spPr>
              <a:xfrm>
                <a:off x="2500792" y="201612"/>
                <a:ext cx="404215" cy="441790"/>
              </a:xfrm>
              <a:prstGeom prst="rect">
                <a:avLst/>
              </a:prstGeom>
            </p:spPr>
          </p:pic>
          <p:pic>
            <p:nvPicPr>
              <p:cNvPr id="92" name="Picture 91">
                <a:extLst>
                  <a:ext uri="{FF2B5EF4-FFF2-40B4-BE49-F238E27FC236}">
                    <a16:creationId xmlns:a16="http://schemas.microsoft.com/office/drawing/2014/main" id="{719FAA56-A3EC-409D-9F62-5B4A4D2ECF91}"/>
                  </a:ext>
                </a:extLst>
              </p:cNvPr>
              <p:cNvPicPr>
                <a:picLocks noChangeAspect="1"/>
              </p:cNvPicPr>
              <p:nvPr/>
            </p:nvPicPr>
            <p:blipFill rotWithShape="1">
              <a:blip r:embed="rId3" cstate="print">
                <a:grayscl/>
                <a:extLst>
                  <a:ext uri="{28A0092B-C50C-407E-A947-70E740481C1C}">
                    <a14:useLocalDpi xmlns:a14="http://schemas.microsoft.com/office/drawing/2010/main" val="0"/>
                  </a:ext>
                </a:extLst>
              </a:blip>
              <a:srcRect l="14644" t="1798" r="14444" b="20699"/>
              <a:stretch/>
            </p:blipFill>
            <p:spPr>
              <a:xfrm>
                <a:off x="2930323" y="201612"/>
                <a:ext cx="404215" cy="441790"/>
              </a:xfrm>
              <a:prstGeom prst="rect">
                <a:avLst/>
              </a:prstGeom>
            </p:spPr>
          </p:pic>
          <p:pic>
            <p:nvPicPr>
              <p:cNvPr id="93" name="Picture 92">
                <a:extLst>
                  <a:ext uri="{FF2B5EF4-FFF2-40B4-BE49-F238E27FC236}">
                    <a16:creationId xmlns:a16="http://schemas.microsoft.com/office/drawing/2014/main" id="{215366E2-6004-4131-9211-E6D707831D0E}"/>
                  </a:ext>
                </a:extLst>
              </p:cNvPr>
              <p:cNvPicPr>
                <a:picLocks noChangeAspect="1"/>
              </p:cNvPicPr>
              <p:nvPr/>
            </p:nvPicPr>
            <p:blipFill rotWithShape="1">
              <a:blip r:embed="rId3" cstate="print">
                <a:grayscl/>
                <a:extLst>
                  <a:ext uri="{28A0092B-C50C-407E-A947-70E740481C1C}">
                    <a14:useLocalDpi xmlns:a14="http://schemas.microsoft.com/office/drawing/2010/main" val="0"/>
                  </a:ext>
                </a:extLst>
              </a:blip>
              <a:srcRect l="14644" t="1798" r="14444" b="20699"/>
              <a:stretch/>
            </p:blipFill>
            <p:spPr>
              <a:xfrm>
                <a:off x="3359854" y="195420"/>
                <a:ext cx="404215" cy="441790"/>
              </a:xfrm>
              <a:prstGeom prst="rect">
                <a:avLst/>
              </a:prstGeom>
            </p:spPr>
          </p:pic>
          <p:pic>
            <p:nvPicPr>
              <p:cNvPr id="94" name="Picture 93">
                <a:extLst>
                  <a:ext uri="{FF2B5EF4-FFF2-40B4-BE49-F238E27FC236}">
                    <a16:creationId xmlns:a16="http://schemas.microsoft.com/office/drawing/2014/main" id="{244AD7F5-CF9A-4AE4-A898-7205DC111E5F}"/>
                  </a:ext>
                </a:extLst>
              </p:cNvPr>
              <p:cNvPicPr>
                <a:picLocks noChangeAspect="1"/>
              </p:cNvPicPr>
              <p:nvPr/>
            </p:nvPicPr>
            <p:blipFill rotWithShape="1">
              <a:blip r:embed="rId3" cstate="print">
                <a:grayscl/>
                <a:extLst>
                  <a:ext uri="{28A0092B-C50C-407E-A947-70E740481C1C}">
                    <a14:useLocalDpi xmlns:a14="http://schemas.microsoft.com/office/drawing/2010/main" val="0"/>
                  </a:ext>
                </a:extLst>
              </a:blip>
              <a:srcRect l="14644" t="1798" r="14444" b="20699"/>
              <a:stretch/>
            </p:blipFill>
            <p:spPr>
              <a:xfrm>
                <a:off x="3804401" y="195420"/>
                <a:ext cx="404215" cy="441790"/>
              </a:xfrm>
              <a:prstGeom prst="rect">
                <a:avLst/>
              </a:prstGeom>
            </p:spPr>
          </p:pic>
          <p:pic>
            <p:nvPicPr>
              <p:cNvPr id="95" name="Picture 94">
                <a:extLst>
                  <a:ext uri="{FF2B5EF4-FFF2-40B4-BE49-F238E27FC236}">
                    <a16:creationId xmlns:a16="http://schemas.microsoft.com/office/drawing/2014/main" id="{A84BE43A-4564-4CEB-8BA4-C582976E719F}"/>
                  </a:ext>
                </a:extLst>
              </p:cNvPr>
              <p:cNvPicPr>
                <a:picLocks noChangeAspect="1"/>
              </p:cNvPicPr>
              <p:nvPr/>
            </p:nvPicPr>
            <p:blipFill rotWithShape="1">
              <a:blip r:embed="rId3" cstate="print">
                <a:grayscl/>
                <a:extLst>
                  <a:ext uri="{28A0092B-C50C-407E-A947-70E740481C1C}">
                    <a14:useLocalDpi xmlns:a14="http://schemas.microsoft.com/office/drawing/2010/main" val="0"/>
                  </a:ext>
                </a:extLst>
              </a:blip>
              <a:srcRect l="14644" t="1798" r="14444" b="20699"/>
              <a:stretch/>
            </p:blipFill>
            <p:spPr>
              <a:xfrm>
                <a:off x="4233932" y="189228"/>
                <a:ext cx="404215" cy="441790"/>
              </a:xfrm>
              <a:prstGeom prst="rect">
                <a:avLst/>
              </a:prstGeom>
            </p:spPr>
          </p:pic>
          <p:pic>
            <p:nvPicPr>
              <p:cNvPr id="96" name="Picture 95">
                <a:extLst>
                  <a:ext uri="{FF2B5EF4-FFF2-40B4-BE49-F238E27FC236}">
                    <a16:creationId xmlns:a16="http://schemas.microsoft.com/office/drawing/2014/main" id="{EEA9A130-FA82-4E0C-93FF-D5D7059B627C}"/>
                  </a:ext>
                </a:extLst>
              </p:cNvPr>
              <p:cNvPicPr>
                <a:picLocks noChangeAspect="1"/>
              </p:cNvPicPr>
              <p:nvPr/>
            </p:nvPicPr>
            <p:blipFill rotWithShape="1">
              <a:blip r:embed="rId3" cstate="print">
                <a:grayscl/>
                <a:extLst>
                  <a:ext uri="{28A0092B-C50C-407E-A947-70E740481C1C}">
                    <a14:useLocalDpi xmlns:a14="http://schemas.microsoft.com/office/drawing/2010/main" val="0"/>
                  </a:ext>
                </a:extLst>
              </a:blip>
              <a:srcRect l="14644" t="1798" r="14444" b="20699"/>
              <a:stretch/>
            </p:blipFill>
            <p:spPr>
              <a:xfrm>
                <a:off x="375880" y="4071065"/>
                <a:ext cx="404215" cy="441790"/>
              </a:xfrm>
              <a:prstGeom prst="rect">
                <a:avLst/>
              </a:prstGeom>
            </p:spPr>
          </p:pic>
          <p:pic>
            <p:nvPicPr>
              <p:cNvPr id="97" name="Picture 96">
                <a:extLst>
                  <a:ext uri="{FF2B5EF4-FFF2-40B4-BE49-F238E27FC236}">
                    <a16:creationId xmlns:a16="http://schemas.microsoft.com/office/drawing/2014/main" id="{061132C9-8658-443D-BB22-FC67B2C100DB}"/>
                  </a:ext>
                </a:extLst>
              </p:cNvPr>
              <p:cNvPicPr>
                <a:picLocks noChangeAspect="1"/>
              </p:cNvPicPr>
              <p:nvPr/>
            </p:nvPicPr>
            <p:blipFill rotWithShape="1">
              <a:blip r:embed="rId3" cstate="print">
                <a:grayscl/>
                <a:extLst>
                  <a:ext uri="{28A0092B-C50C-407E-A947-70E740481C1C}">
                    <a14:useLocalDpi xmlns:a14="http://schemas.microsoft.com/office/drawing/2010/main" val="0"/>
                  </a:ext>
                </a:extLst>
              </a:blip>
              <a:srcRect l="14644" t="1798" r="14444" b="20699"/>
              <a:stretch/>
            </p:blipFill>
            <p:spPr>
              <a:xfrm>
                <a:off x="794514" y="4070690"/>
                <a:ext cx="404215" cy="441790"/>
              </a:xfrm>
              <a:prstGeom prst="rect">
                <a:avLst/>
              </a:prstGeom>
            </p:spPr>
          </p:pic>
          <p:pic>
            <p:nvPicPr>
              <p:cNvPr id="98" name="Picture 97">
                <a:extLst>
                  <a:ext uri="{FF2B5EF4-FFF2-40B4-BE49-F238E27FC236}">
                    <a16:creationId xmlns:a16="http://schemas.microsoft.com/office/drawing/2014/main" id="{F1A69A9F-936E-4034-A5CB-A64A052F10E9}"/>
                  </a:ext>
                </a:extLst>
              </p:cNvPr>
              <p:cNvPicPr>
                <a:picLocks noChangeAspect="1"/>
              </p:cNvPicPr>
              <p:nvPr/>
            </p:nvPicPr>
            <p:blipFill rotWithShape="1">
              <a:blip r:embed="rId3" cstate="print">
                <a:grayscl/>
                <a:extLst>
                  <a:ext uri="{28A0092B-C50C-407E-A947-70E740481C1C}">
                    <a14:useLocalDpi xmlns:a14="http://schemas.microsoft.com/office/drawing/2010/main" val="0"/>
                  </a:ext>
                </a:extLst>
              </a:blip>
              <a:srcRect l="14644" t="1798" r="14444" b="20699"/>
              <a:stretch/>
            </p:blipFill>
            <p:spPr>
              <a:xfrm>
                <a:off x="1224045" y="4070690"/>
                <a:ext cx="404215" cy="441790"/>
              </a:xfrm>
              <a:prstGeom prst="rect">
                <a:avLst/>
              </a:prstGeom>
            </p:spPr>
          </p:pic>
          <p:pic>
            <p:nvPicPr>
              <p:cNvPr id="99" name="Picture 98">
                <a:extLst>
                  <a:ext uri="{FF2B5EF4-FFF2-40B4-BE49-F238E27FC236}">
                    <a16:creationId xmlns:a16="http://schemas.microsoft.com/office/drawing/2014/main" id="{47D0FBA8-804E-4D5D-8CB8-5B6DD765ACFA}"/>
                  </a:ext>
                </a:extLst>
              </p:cNvPr>
              <p:cNvPicPr>
                <a:picLocks noChangeAspect="1"/>
              </p:cNvPicPr>
              <p:nvPr/>
            </p:nvPicPr>
            <p:blipFill rotWithShape="1">
              <a:blip r:embed="rId3" cstate="print">
                <a:grayscl/>
                <a:extLst>
                  <a:ext uri="{28A0092B-C50C-407E-A947-70E740481C1C}">
                    <a14:useLocalDpi xmlns:a14="http://schemas.microsoft.com/office/drawing/2010/main" val="0"/>
                  </a:ext>
                </a:extLst>
              </a:blip>
              <a:srcRect l="14644" t="1798" r="14444" b="20699"/>
              <a:stretch/>
            </p:blipFill>
            <p:spPr>
              <a:xfrm>
                <a:off x="1653576" y="4064498"/>
                <a:ext cx="404215" cy="441790"/>
              </a:xfrm>
              <a:prstGeom prst="rect">
                <a:avLst/>
              </a:prstGeom>
            </p:spPr>
          </p:pic>
          <p:pic>
            <p:nvPicPr>
              <p:cNvPr id="100" name="Picture 99">
                <a:extLst>
                  <a:ext uri="{FF2B5EF4-FFF2-40B4-BE49-F238E27FC236}">
                    <a16:creationId xmlns:a16="http://schemas.microsoft.com/office/drawing/2014/main" id="{5D2F09EC-356E-4BB2-9DE0-EC808B852177}"/>
                  </a:ext>
                </a:extLst>
              </p:cNvPr>
              <p:cNvPicPr>
                <a:picLocks noChangeAspect="1"/>
              </p:cNvPicPr>
              <p:nvPr/>
            </p:nvPicPr>
            <p:blipFill rotWithShape="1">
              <a:blip r:embed="rId3" cstate="print">
                <a:grayscl/>
                <a:extLst>
                  <a:ext uri="{28A0092B-C50C-407E-A947-70E740481C1C}">
                    <a14:useLocalDpi xmlns:a14="http://schemas.microsoft.com/office/drawing/2010/main" val="0"/>
                  </a:ext>
                </a:extLst>
              </a:blip>
              <a:srcRect l="14644" t="1798" r="14444" b="20699"/>
              <a:stretch/>
            </p:blipFill>
            <p:spPr>
              <a:xfrm>
                <a:off x="2082158" y="4071065"/>
                <a:ext cx="404215" cy="441790"/>
              </a:xfrm>
              <a:prstGeom prst="rect">
                <a:avLst/>
              </a:prstGeom>
            </p:spPr>
          </p:pic>
          <p:pic>
            <p:nvPicPr>
              <p:cNvPr id="101" name="Picture 100">
                <a:extLst>
                  <a:ext uri="{FF2B5EF4-FFF2-40B4-BE49-F238E27FC236}">
                    <a16:creationId xmlns:a16="http://schemas.microsoft.com/office/drawing/2014/main" id="{F5B636A5-FB59-43C7-99B6-ED5AC8FA9D88}"/>
                  </a:ext>
                </a:extLst>
              </p:cNvPr>
              <p:cNvPicPr>
                <a:picLocks noChangeAspect="1"/>
              </p:cNvPicPr>
              <p:nvPr/>
            </p:nvPicPr>
            <p:blipFill rotWithShape="1">
              <a:blip r:embed="rId3" cstate="print">
                <a:grayscl/>
                <a:extLst>
                  <a:ext uri="{28A0092B-C50C-407E-A947-70E740481C1C}">
                    <a14:useLocalDpi xmlns:a14="http://schemas.microsoft.com/office/drawing/2010/main" val="0"/>
                  </a:ext>
                </a:extLst>
              </a:blip>
              <a:srcRect l="14644" t="1798" r="14444" b="20699"/>
              <a:stretch/>
            </p:blipFill>
            <p:spPr>
              <a:xfrm>
                <a:off x="2500792" y="4070690"/>
                <a:ext cx="404215" cy="441790"/>
              </a:xfrm>
              <a:prstGeom prst="rect">
                <a:avLst/>
              </a:prstGeom>
            </p:spPr>
          </p:pic>
          <p:pic>
            <p:nvPicPr>
              <p:cNvPr id="104" name="Picture 103">
                <a:extLst>
                  <a:ext uri="{FF2B5EF4-FFF2-40B4-BE49-F238E27FC236}">
                    <a16:creationId xmlns:a16="http://schemas.microsoft.com/office/drawing/2014/main" id="{ACA52382-8C96-4E08-AC7F-C9E51A856D0F}"/>
                  </a:ext>
                </a:extLst>
              </p:cNvPr>
              <p:cNvPicPr>
                <a:picLocks noChangeAspect="1"/>
              </p:cNvPicPr>
              <p:nvPr/>
            </p:nvPicPr>
            <p:blipFill rotWithShape="1">
              <a:blip r:embed="rId3" cstate="print">
                <a:grayscl/>
                <a:extLst>
                  <a:ext uri="{28A0092B-C50C-407E-A947-70E740481C1C}">
                    <a14:useLocalDpi xmlns:a14="http://schemas.microsoft.com/office/drawing/2010/main" val="0"/>
                  </a:ext>
                </a:extLst>
              </a:blip>
              <a:srcRect l="42677" t="1798" r="14444" b="20699"/>
              <a:stretch/>
            </p:blipFill>
            <p:spPr>
              <a:xfrm>
                <a:off x="3963602" y="1163110"/>
                <a:ext cx="244417" cy="441790"/>
              </a:xfrm>
              <a:prstGeom prst="rect">
                <a:avLst/>
              </a:prstGeom>
            </p:spPr>
          </p:pic>
        </p:grpSp>
        <p:pic>
          <p:nvPicPr>
            <p:cNvPr id="105" name="Picture 104">
              <a:extLst>
                <a:ext uri="{FF2B5EF4-FFF2-40B4-BE49-F238E27FC236}">
                  <a16:creationId xmlns:a16="http://schemas.microsoft.com/office/drawing/2014/main" id="{D4A0F753-D89D-44BA-8025-7142A9BEEDD6}"/>
                </a:ext>
                <a:ext uri="{C183D7F6-B498-43B3-948B-1728B52AA6E4}">
                  <adec:decorative xmlns:adec="http://schemas.microsoft.com/office/drawing/2017/decorative" val="1"/>
                </a:ext>
              </a:extLst>
            </p:cNvPr>
            <p:cNvPicPr>
              <a:picLocks noChangeAspect="1"/>
            </p:cNvPicPr>
            <p:nvPr/>
          </p:nvPicPr>
          <p:blipFill rotWithShape="1">
            <a:blip r:embed="rId3" cstate="print">
              <a:grayscl/>
              <a:extLst>
                <a:ext uri="{28A0092B-C50C-407E-A947-70E740481C1C}">
                  <a14:useLocalDpi xmlns:a14="http://schemas.microsoft.com/office/drawing/2010/main" val="0"/>
                </a:ext>
              </a:extLst>
            </a:blip>
            <a:srcRect l="14644" t="1798" r="14444" b="20699"/>
            <a:stretch/>
          </p:blipFill>
          <p:spPr>
            <a:xfrm>
              <a:off x="2930321" y="4071065"/>
              <a:ext cx="404215" cy="441790"/>
            </a:xfrm>
            <a:prstGeom prst="rect">
              <a:avLst/>
            </a:prstGeom>
          </p:spPr>
        </p:pic>
        <p:pic>
          <p:nvPicPr>
            <p:cNvPr id="106" name="Picture 105">
              <a:extLst>
                <a:ext uri="{FF2B5EF4-FFF2-40B4-BE49-F238E27FC236}">
                  <a16:creationId xmlns:a16="http://schemas.microsoft.com/office/drawing/2014/main" id="{1AD44282-FCB9-49AF-801A-CCDC10B5A74F}"/>
                </a:ext>
                <a:ext uri="{C183D7F6-B498-43B3-948B-1728B52AA6E4}">
                  <adec:decorative xmlns:adec="http://schemas.microsoft.com/office/drawing/2017/decorative" val="1"/>
                </a:ext>
              </a:extLst>
            </p:cNvPr>
            <p:cNvPicPr>
              <a:picLocks noChangeAspect="1"/>
            </p:cNvPicPr>
            <p:nvPr/>
          </p:nvPicPr>
          <p:blipFill rotWithShape="1">
            <a:blip r:embed="rId3" cstate="print">
              <a:grayscl/>
              <a:extLst>
                <a:ext uri="{28A0092B-C50C-407E-A947-70E740481C1C}">
                  <a14:useLocalDpi xmlns:a14="http://schemas.microsoft.com/office/drawing/2010/main" val="0"/>
                </a:ext>
              </a:extLst>
            </a:blip>
            <a:srcRect l="14644" t="1798" r="14444" b="20699"/>
            <a:stretch/>
          </p:blipFill>
          <p:spPr>
            <a:xfrm>
              <a:off x="3348955" y="4070690"/>
              <a:ext cx="404215" cy="441790"/>
            </a:xfrm>
            <a:prstGeom prst="rect">
              <a:avLst/>
            </a:prstGeom>
          </p:spPr>
        </p:pic>
      </p:grpSp>
    </p:spTree>
    <p:extLst>
      <p:ext uri="{BB962C8B-B14F-4D97-AF65-F5344CB8AC3E}">
        <p14:creationId xmlns:p14="http://schemas.microsoft.com/office/powerpoint/2010/main" val="23166331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35519" y="1366867"/>
            <a:ext cx="8294913" cy="871538"/>
          </a:xfrm>
        </p:spPr>
        <p:txBody>
          <a:bodyPr/>
          <a:lstStyle/>
          <a:p>
            <a:pPr algn="ctr"/>
            <a:r>
              <a:rPr lang="en-US" altLang="en-US">
                <a:latin typeface="Calibri"/>
                <a:cs typeface="Calibri"/>
              </a:rPr>
              <a:t>Promotion and Key Messages</a:t>
            </a:r>
            <a:endParaRPr lang="en-US"/>
          </a:p>
        </p:txBody>
      </p:sp>
      <p:sp>
        <p:nvSpPr>
          <p:cNvPr id="6" name="Text Placeholder 5"/>
          <p:cNvSpPr>
            <a:spLocks noGrp="1"/>
          </p:cNvSpPr>
          <p:nvPr>
            <p:ph type="body" idx="1"/>
          </p:nvPr>
        </p:nvSpPr>
        <p:spPr>
          <a:xfrm>
            <a:off x="424543" y="4053464"/>
            <a:ext cx="8516866" cy="426244"/>
          </a:xfrm>
        </p:spPr>
        <p:txBody>
          <a:bodyPr/>
          <a:lstStyle/>
          <a:p>
            <a:r>
              <a:rPr lang="en-US" b="1"/>
              <a:t>Kari Sapsis, MPH</a:t>
            </a:r>
          </a:p>
          <a:p>
            <a:r>
              <a:rPr lang="en-US" sz="2000"/>
              <a:t>Lead, Health Communication Team</a:t>
            </a:r>
          </a:p>
        </p:txBody>
      </p:sp>
    </p:spTree>
    <p:extLst>
      <p:ext uri="{BB962C8B-B14F-4D97-AF65-F5344CB8AC3E}">
        <p14:creationId xmlns:p14="http://schemas.microsoft.com/office/powerpoint/2010/main" val="41762965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35879D-364E-CBE9-2F7A-91BC1A7D37D5}"/>
              </a:ext>
            </a:extLst>
          </p:cNvPr>
          <p:cNvSpPr>
            <a:spLocks noGrp="1"/>
          </p:cNvSpPr>
          <p:nvPr>
            <p:ph type="title"/>
          </p:nvPr>
        </p:nvSpPr>
        <p:spPr/>
        <p:txBody>
          <a:bodyPr/>
          <a:lstStyle/>
          <a:p>
            <a:r>
              <a:rPr lang="en-US"/>
              <a:t>Audiences for this publication</a:t>
            </a:r>
          </a:p>
        </p:txBody>
      </p:sp>
      <p:sp>
        <p:nvSpPr>
          <p:cNvPr id="3" name="Text Placeholder 2">
            <a:extLst>
              <a:ext uri="{FF2B5EF4-FFF2-40B4-BE49-F238E27FC236}">
                <a16:creationId xmlns:a16="http://schemas.microsoft.com/office/drawing/2014/main" id="{2394ED0A-5EFC-1B35-0697-A1543163CE49}"/>
              </a:ext>
            </a:extLst>
          </p:cNvPr>
          <p:cNvSpPr>
            <a:spLocks noGrp="1"/>
          </p:cNvSpPr>
          <p:nvPr>
            <p:ph type="body" sz="quarter" idx="10"/>
          </p:nvPr>
        </p:nvSpPr>
        <p:spPr>
          <a:xfrm>
            <a:off x="457199" y="1158875"/>
            <a:ext cx="3493567" cy="3341688"/>
          </a:xfrm>
        </p:spPr>
        <p:txBody>
          <a:bodyPr/>
          <a:lstStyle/>
          <a:p>
            <a:r>
              <a:rPr lang="en-US"/>
              <a:t>Primary</a:t>
            </a:r>
          </a:p>
          <a:p>
            <a:pPr lvl="1"/>
            <a:r>
              <a:rPr lang="en-US"/>
              <a:t>Healthcare providers who see adult patients</a:t>
            </a:r>
          </a:p>
          <a:p>
            <a:pPr lvl="1"/>
            <a:r>
              <a:rPr lang="en-US"/>
              <a:t>Insurance companies, medical societies, practice managers</a:t>
            </a:r>
          </a:p>
          <a:p>
            <a:r>
              <a:rPr lang="en-US"/>
              <a:t>Secondary</a:t>
            </a:r>
          </a:p>
          <a:p>
            <a:pPr lvl="1"/>
            <a:r>
              <a:rPr lang="en-US"/>
              <a:t>Adults</a:t>
            </a:r>
          </a:p>
        </p:txBody>
      </p:sp>
      <p:pic>
        <p:nvPicPr>
          <p:cNvPr id="4" name="Picture 3" descr="an image of the cover of the MMWR article, dated March 10, 2023.">
            <a:extLst>
              <a:ext uri="{FF2B5EF4-FFF2-40B4-BE49-F238E27FC236}">
                <a16:creationId xmlns:a16="http://schemas.microsoft.com/office/drawing/2014/main" id="{150020FE-122D-5BFC-3271-A078E8733297}"/>
              </a:ext>
            </a:extLst>
          </p:cNvPr>
          <p:cNvPicPr>
            <a:picLocks noChangeAspect="1"/>
          </p:cNvPicPr>
          <p:nvPr/>
        </p:nvPicPr>
        <p:blipFill>
          <a:blip r:embed="rId2"/>
          <a:stretch>
            <a:fillRect/>
          </a:stretch>
        </p:blipFill>
        <p:spPr>
          <a:xfrm>
            <a:off x="4212215" y="1426504"/>
            <a:ext cx="4580485" cy="2560320"/>
          </a:xfrm>
          <a:prstGeom prst="rect">
            <a:avLst/>
          </a:prstGeom>
          <a:ln>
            <a:solidFill>
              <a:srgbClr val="000000"/>
            </a:solid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4033826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1BC84-180E-80DE-5331-D8320E8CF14C}"/>
              </a:ext>
            </a:extLst>
          </p:cNvPr>
          <p:cNvSpPr>
            <a:spLocks noGrp="1"/>
          </p:cNvSpPr>
          <p:nvPr>
            <p:ph type="title"/>
          </p:nvPr>
        </p:nvSpPr>
        <p:spPr>
          <a:xfrm>
            <a:off x="457200" y="-170567"/>
            <a:ext cx="8229600" cy="857250"/>
          </a:xfrm>
        </p:spPr>
        <p:txBody>
          <a:bodyPr lIns="91440" tIns="45720" rIns="91440" bIns="45720" anchor="b" anchorCtr="0"/>
          <a:lstStyle/>
          <a:p>
            <a:r>
              <a:rPr lang="en-US" dirty="0">
                <a:latin typeface="Calibri"/>
                <a:cs typeface="Calibri"/>
              </a:rPr>
              <a:t>How CDC is promoting the recommendations</a:t>
            </a:r>
          </a:p>
        </p:txBody>
      </p:sp>
      <p:sp>
        <p:nvSpPr>
          <p:cNvPr id="3" name="Text Placeholder 2">
            <a:extLst>
              <a:ext uri="{FF2B5EF4-FFF2-40B4-BE49-F238E27FC236}">
                <a16:creationId xmlns:a16="http://schemas.microsoft.com/office/drawing/2014/main" id="{DA5A3BEC-2EBB-4E57-D4B6-D11CB7ACECC4}"/>
              </a:ext>
            </a:extLst>
          </p:cNvPr>
          <p:cNvSpPr>
            <a:spLocks noGrp="1"/>
          </p:cNvSpPr>
          <p:nvPr>
            <p:ph type="body" sz="quarter" idx="10"/>
          </p:nvPr>
        </p:nvSpPr>
        <p:spPr>
          <a:xfrm>
            <a:off x="333982" y="756204"/>
            <a:ext cx="5475930" cy="4083220"/>
          </a:xfrm>
        </p:spPr>
        <p:txBody>
          <a:bodyPr/>
          <a:lstStyle/>
          <a:p>
            <a:r>
              <a:rPr lang="en-US" sz="1800">
                <a:cs typeface="Calibri"/>
              </a:rPr>
              <a:t>Web updates</a:t>
            </a:r>
          </a:p>
          <a:p>
            <a:pPr lvl="1"/>
            <a:r>
              <a:rPr lang="en-US" sz="1600">
                <a:cs typeface="Calibri"/>
              </a:rPr>
              <a:t>MMWR URL: </a:t>
            </a:r>
            <a:r>
              <a:rPr lang="en-US" sz="1600" u="sng">
                <a:solidFill>
                  <a:srgbClr val="0563C1"/>
                </a:solidFill>
                <a:effectLst/>
                <a:latin typeface="Calibri" panose="020F0502020204030204" pitchFamily="34" charset="0"/>
                <a:ea typeface="Calibri" panose="020F0502020204030204" pitchFamily="34" charset="0"/>
                <a:hlinkClick r:id="rId3"/>
              </a:rPr>
              <a:t>https://www.cdc.gov/mmwr/volumes/72/rr/rr7201a1.htm?s_cid=rr7201a1_w</a:t>
            </a:r>
            <a:endParaRPr lang="en-US" sz="1600" u="sng">
              <a:solidFill>
                <a:srgbClr val="0563C1"/>
              </a:solidFill>
              <a:ea typeface="Calibri" panose="020F0502020204030204" pitchFamily="34" charset="0"/>
            </a:endParaRPr>
          </a:p>
          <a:p>
            <a:pPr lvl="1"/>
            <a:r>
              <a:rPr lang="en-US" sz="1600">
                <a:cs typeface="Calibri"/>
              </a:rPr>
              <a:t>CDC hepatitis B screening landing page: </a:t>
            </a:r>
            <a:r>
              <a:rPr lang="en-US" sz="1600" u="sng">
                <a:solidFill>
                  <a:srgbClr val="0563C1"/>
                </a:solidFill>
                <a:effectLst/>
                <a:latin typeface="Calibri" panose="020F0502020204030204" pitchFamily="34" charset="0"/>
                <a:ea typeface="Calibri" panose="020F0502020204030204" pitchFamily="34" charset="0"/>
                <a:hlinkClick r:id="rId4"/>
              </a:rPr>
              <a:t>https://www.cdc.gov/hepatitis/hbv/testingchronic.htm</a:t>
            </a:r>
            <a:r>
              <a:rPr lang="en-US" sz="1600">
                <a:effectLst/>
                <a:latin typeface="Calibri" panose="020F0502020204030204" pitchFamily="34" charset="0"/>
                <a:ea typeface="Calibri" panose="020F0502020204030204" pitchFamily="34" charset="0"/>
              </a:rPr>
              <a:t> </a:t>
            </a:r>
            <a:endParaRPr lang="en-US" sz="1600">
              <a:solidFill>
                <a:srgbClr val="FF0000"/>
              </a:solidFill>
              <a:cs typeface="Calibri"/>
            </a:endParaRPr>
          </a:p>
          <a:p>
            <a:r>
              <a:rPr lang="en-US" sz="1800">
                <a:cs typeface="Calibri"/>
              </a:rPr>
              <a:t>Dear Colleague letter </a:t>
            </a:r>
          </a:p>
          <a:p>
            <a:pPr lvl="1"/>
            <a:r>
              <a:rPr lang="en-US" sz="1400">
                <a:cs typeface="Calibri"/>
              </a:rPr>
              <a:t>Health departments, provider organizations and non-profits</a:t>
            </a:r>
          </a:p>
          <a:p>
            <a:r>
              <a:rPr lang="en-US" sz="1800">
                <a:cs typeface="Calibri"/>
              </a:rPr>
              <a:t>Social media  </a:t>
            </a:r>
          </a:p>
          <a:p>
            <a:pPr lvl="1"/>
            <a:r>
              <a:rPr lang="en-US" sz="1400">
                <a:cs typeface="Calibri"/>
              </a:rPr>
              <a:t>@CDChep  @CDC_Cancer @DrMerminCDC @CDCMMWR </a:t>
            </a:r>
            <a:r>
              <a:rPr lang="en-US" sz="1400">
                <a:latin typeface="Calibri"/>
                <a:cs typeface="Calibri"/>
              </a:rPr>
              <a:t>@CDCgov on Facebook, Twitter and LinkedIn </a:t>
            </a:r>
            <a:endParaRPr lang="en-US" sz="1400">
              <a:cs typeface="Calibri"/>
            </a:endParaRPr>
          </a:p>
          <a:p>
            <a:r>
              <a:rPr lang="en-US" sz="1800">
                <a:latin typeface="Calibri"/>
                <a:cs typeface="Calibri"/>
              </a:rPr>
              <a:t>News media</a:t>
            </a:r>
          </a:p>
          <a:p>
            <a:pPr marL="742950" indent="-285750">
              <a:buClr>
                <a:srgbClr val="9A4E9E"/>
              </a:buClr>
              <a:buFont typeface="Arial" panose="05000000000000000000" pitchFamily="2" charset="2"/>
              <a:buChar char="–"/>
            </a:pPr>
            <a:r>
              <a:rPr lang="en-US" sz="1400" b="0">
                <a:solidFill>
                  <a:srgbClr val="5F5F5F"/>
                </a:solidFill>
                <a:latin typeface="Calibri"/>
                <a:cs typeface="Calibri"/>
              </a:rPr>
              <a:t>Included in </a:t>
            </a:r>
            <a:r>
              <a:rPr lang="en-US" sz="1400" b="0" i="1">
                <a:solidFill>
                  <a:srgbClr val="5F5F5F"/>
                </a:solidFill>
                <a:latin typeface="Calibri"/>
                <a:cs typeface="Calibri"/>
              </a:rPr>
              <a:t>MMWR</a:t>
            </a:r>
            <a:r>
              <a:rPr lang="en-US" sz="1400" b="0">
                <a:solidFill>
                  <a:srgbClr val="5F5F5F"/>
                </a:solidFill>
                <a:latin typeface="Calibri"/>
                <a:cs typeface="Calibri"/>
              </a:rPr>
              <a:t> embargoed media outreach communication the day before the release</a:t>
            </a:r>
            <a:endParaRPr lang="en-US" sz="1400">
              <a:solidFill>
                <a:srgbClr val="5F5F5F"/>
              </a:solidFill>
              <a:latin typeface="Calibri"/>
              <a:cs typeface="Calibri"/>
            </a:endParaRPr>
          </a:p>
          <a:p>
            <a:pPr lvl="1">
              <a:buFont typeface="Arial" panose="05000000000000000000" pitchFamily="2" charset="2"/>
              <a:buChar char="–"/>
            </a:pPr>
            <a:r>
              <a:rPr lang="en-US" sz="1400">
                <a:latin typeface="Calibri"/>
                <a:cs typeface="Calibri"/>
              </a:rPr>
              <a:t>Proactive outreach to provider trade outlets to ensure awareness of new recommendations</a:t>
            </a:r>
            <a:endParaRPr lang="en-US" sz="1800"/>
          </a:p>
          <a:p>
            <a:pPr lvl="1">
              <a:buFont typeface="Arial" panose="05000000000000000000" pitchFamily="2" charset="2"/>
              <a:buChar char="–"/>
            </a:pPr>
            <a:endParaRPr lang="en-US" sz="1600" b="1">
              <a:solidFill>
                <a:srgbClr val="00788A"/>
              </a:solidFill>
              <a:latin typeface="Calibri"/>
              <a:cs typeface="Calibri"/>
            </a:endParaRPr>
          </a:p>
        </p:txBody>
      </p:sp>
      <p:pic>
        <p:nvPicPr>
          <p:cNvPr id="5" name="Picture 4" descr="A doctor smiling with a stethoscope around her neck.  The text says &quot;CDC now recommends you test all your adult patients for hep B at least once in their life.&quot;&#10;&#10;">
            <a:extLst>
              <a:ext uri="{FF2B5EF4-FFF2-40B4-BE49-F238E27FC236}">
                <a16:creationId xmlns:a16="http://schemas.microsoft.com/office/drawing/2014/main" id="{252B5186-4202-8836-2E60-60A63AAB513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88645" y="935510"/>
            <a:ext cx="2921373" cy="1645920"/>
          </a:xfrm>
          <a:prstGeom prst="rect">
            <a:avLst/>
          </a:prstGeom>
          <a:ln w="19050">
            <a:solidFill>
              <a:srgbClr val="9A4E9E"/>
            </a:solidFill>
          </a:ln>
        </p:spPr>
      </p:pic>
      <p:pic>
        <p:nvPicPr>
          <p:cNvPr id="4" name="Picture 3" descr="Image of a doctor talking with a pregnant patient.  The text reads: &quot;Test all your pregnant patients for hepatitis B.&quot;">
            <a:extLst>
              <a:ext uri="{FF2B5EF4-FFF2-40B4-BE49-F238E27FC236}">
                <a16:creationId xmlns:a16="http://schemas.microsoft.com/office/drawing/2014/main" id="{652EE692-C648-0BE8-8E51-8822DE7A0DE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91011" y="3079085"/>
            <a:ext cx="2919007" cy="1645920"/>
          </a:xfrm>
          <a:prstGeom prst="rect">
            <a:avLst/>
          </a:prstGeom>
          <a:ln w="19050">
            <a:solidFill>
              <a:srgbClr val="9A4E9E"/>
            </a:solidFill>
          </a:ln>
        </p:spPr>
      </p:pic>
    </p:spTree>
    <p:extLst>
      <p:ext uri="{BB962C8B-B14F-4D97-AF65-F5344CB8AC3E}">
        <p14:creationId xmlns:p14="http://schemas.microsoft.com/office/powerpoint/2010/main" val="758655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B7428E-43B7-28FC-5865-ADB36E69C86B}"/>
              </a:ext>
            </a:extLst>
          </p:cNvPr>
          <p:cNvSpPr>
            <a:spLocks noGrp="1"/>
          </p:cNvSpPr>
          <p:nvPr>
            <p:ph type="title"/>
          </p:nvPr>
        </p:nvSpPr>
        <p:spPr/>
        <p:txBody>
          <a:bodyPr/>
          <a:lstStyle/>
          <a:p>
            <a:r>
              <a:rPr lang="en-US"/>
              <a:t>Help us promote the updated recommendations</a:t>
            </a:r>
          </a:p>
        </p:txBody>
      </p:sp>
      <p:sp>
        <p:nvSpPr>
          <p:cNvPr id="3" name="Text Placeholder 2">
            <a:extLst>
              <a:ext uri="{FF2B5EF4-FFF2-40B4-BE49-F238E27FC236}">
                <a16:creationId xmlns:a16="http://schemas.microsoft.com/office/drawing/2014/main" id="{9E61A4D0-A5AA-F109-72A8-DF88022BB5C3}"/>
              </a:ext>
            </a:extLst>
          </p:cNvPr>
          <p:cNvSpPr>
            <a:spLocks noGrp="1"/>
          </p:cNvSpPr>
          <p:nvPr>
            <p:ph type="body" sz="quarter" idx="10"/>
          </p:nvPr>
        </p:nvSpPr>
        <p:spPr>
          <a:xfrm>
            <a:off x="457200" y="1158875"/>
            <a:ext cx="8229600" cy="3727232"/>
          </a:xfrm>
        </p:spPr>
        <p:txBody>
          <a:bodyPr/>
          <a:lstStyle/>
          <a:p>
            <a:r>
              <a:rPr lang="en-US"/>
              <a:t>Update your web content and link to MMWR article </a:t>
            </a:r>
          </a:p>
          <a:p>
            <a:r>
              <a:rPr lang="en-US"/>
              <a:t>Develop newsletter articles</a:t>
            </a:r>
          </a:p>
          <a:p>
            <a:r>
              <a:rPr lang="en-US"/>
              <a:t>Email message to membership</a:t>
            </a:r>
          </a:p>
          <a:p>
            <a:r>
              <a:rPr lang="en-US"/>
              <a:t>Social media </a:t>
            </a:r>
          </a:p>
          <a:p>
            <a:pPr lvl="1"/>
            <a:r>
              <a:rPr lang="en-US"/>
              <a:t>Like/RT on Twitter, Facebook and LinkedIn</a:t>
            </a:r>
          </a:p>
          <a:p>
            <a:r>
              <a:rPr lang="en-US"/>
              <a:t>Speaking engagements</a:t>
            </a:r>
          </a:p>
          <a:p>
            <a:pPr lvl="1"/>
            <a:r>
              <a:rPr lang="en-US"/>
              <a:t>Add a slide to promote the recs</a:t>
            </a:r>
          </a:p>
          <a:p>
            <a:pPr lvl="1"/>
            <a:r>
              <a:rPr lang="en-US"/>
              <a:t>Invite a speaker to meetings your organization is hosting</a:t>
            </a:r>
          </a:p>
        </p:txBody>
      </p:sp>
      <p:pic>
        <p:nvPicPr>
          <p:cNvPr id="5" name="Picture 4" descr="A picture containing text, clipart that says &quot;Spread the word&quot;&#10;&#10;">
            <a:extLst>
              <a:ext uri="{FF2B5EF4-FFF2-40B4-BE49-F238E27FC236}">
                <a16:creationId xmlns:a16="http://schemas.microsoft.com/office/drawing/2014/main" id="{0F035297-16E4-72DB-BCD5-BCF0A7C1990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24734" y="1827758"/>
            <a:ext cx="3251200" cy="1828800"/>
          </a:xfrm>
          <a:prstGeom prst="rect">
            <a:avLst/>
          </a:prstGeom>
          <a:ln>
            <a:solidFill>
              <a:srgbClr val="000000"/>
            </a:solidFill>
          </a:ln>
        </p:spPr>
      </p:pic>
    </p:spTree>
    <p:extLst>
      <p:ext uri="{BB962C8B-B14F-4D97-AF65-F5344CB8AC3E}">
        <p14:creationId xmlns:p14="http://schemas.microsoft.com/office/powerpoint/2010/main" val="34904147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AECE0-6F8A-0C6F-A057-B77A819F1CE0}"/>
              </a:ext>
            </a:extLst>
          </p:cNvPr>
          <p:cNvSpPr>
            <a:spLocks noGrp="1"/>
          </p:cNvSpPr>
          <p:nvPr>
            <p:ph type="title"/>
          </p:nvPr>
        </p:nvSpPr>
        <p:spPr>
          <a:xfrm>
            <a:off x="548641" y="981195"/>
            <a:ext cx="8294913" cy="871538"/>
          </a:xfrm>
        </p:spPr>
        <p:txBody>
          <a:bodyPr/>
          <a:lstStyle/>
          <a:p>
            <a:pPr algn="ctr"/>
            <a:r>
              <a:rPr lang="en-US"/>
              <a:t>Q&amp;A Session</a:t>
            </a:r>
          </a:p>
        </p:txBody>
      </p:sp>
    </p:spTree>
    <p:extLst>
      <p:ext uri="{BB962C8B-B14F-4D97-AF65-F5344CB8AC3E}">
        <p14:creationId xmlns:p14="http://schemas.microsoft.com/office/powerpoint/2010/main" val="5599452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270A3F-D448-4C5F-0725-1FC44732EE6B}"/>
              </a:ext>
            </a:extLst>
          </p:cNvPr>
          <p:cNvSpPr>
            <a:spLocks noGrp="1"/>
          </p:cNvSpPr>
          <p:nvPr>
            <p:ph type="title" idx="4294967295"/>
          </p:nvPr>
        </p:nvSpPr>
        <p:spPr>
          <a:xfrm>
            <a:off x="628650" y="274638"/>
            <a:ext cx="7886700" cy="993775"/>
          </a:xfrm>
          <a:prstGeom prst="rect">
            <a:avLst/>
          </a:prstGeom>
        </p:spPr>
        <p:txBody>
          <a:bodyPr/>
          <a:lstStyle/>
          <a:p>
            <a:r>
              <a:rPr lang="en-US" sz="1000" dirty="0">
                <a:solidFill>
                  <a:schemeClr val="bg2"/>
                </a:solidFill>
              </a:rPr>
              <a:t>Closing Screen</a:t>
            </a:r>
          </a:p>
        </p:txBody>
      </p:sp>
    </p:spTree>
    <p:extLst>
      <p:ext uri="{BB962C8B-B14F-4D97-AF65-F5344CB8AC3E}">
        <p14:creationId xmlns:p14="http://schemas.microsoft.com/office/powerpoint/2010/main" val="32788728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40A492D-34FE-DCF0-EE2F-7E30BED4B497}"/>
              </a:ext>
              <a:ext uri="{C183D7F6-B498-43B3-948B-1728B52AA6E4}">
                <adec:decorative xmlns:adec="http://schemas.microsoft.com/office/drawing/2017/decorative" val="1"/>
              </a:ext>
            </a:extLst>
          </p:cNvPr>
          <p:cNvSpPr/>
          <p:nvPr/>
        </p:nvSpPr>
        <p:spPr>
          <a:xfrm>
            <a:off x="0" y="1"/>
            <a:ext cx="9144000" cy="1063229"/>
          </a:xfrm>
          <a:prstGeom prst="rect">
            <a:avLst/>
          </a:prstGeom>
          <a:solidFill>
            <a:srgbClr val="0078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C000"/>
              </a:solidFill>
              <a:effectLst/>
              <a:uLnTx/>
              <a:uFillTx/>
              <a:latin typeface="Myriad Web Pro"/>
              <a:ea typeface="+mn-ea"/>
              <a:cs typeface="+mn-cs"/>
            </a:endParaRPr>
          </a:p>
        </p:txBody>
      </p:sp>
      <p:sp>
        <p:nvSpPr>
          <p:cNvPr id="2" name="Title 1">
            <a:extLst>
              <a:ext uri="{FF2B5EF4-FFF2-40B4-BE49-F238E27FC236}">
                <a16:creationId xmlns:a16="http://schemas.microsoft.com/office/drawing/2014/main" id="{1DF3EDD1-1FBB-0D73-7048-378254F04DF5}"/>
              </a:ext>
            </a:extLst>
          </p:cNvPr>
          <p:cNvSpPr>
            <a:spLocks noGrp="1"/>
          </p:cNvSpPr>
          <p:nvPr>
            <p:ph type="title"/>
          </p:nvPr>
        </p:nvSpPr>
        <p:spPr/>
        <p:txBody>
          <a:bodyPr/>
          <a:lstStyle/>
          <a:p>
            <a:r>
              <a:rPr lang="en-US" sz="1600" dirty="0">
                <a:solidFill>
                  <a:schemeClr val="bg2"/>
                </a:solidFill>
                <a:effectLst/>
                <a:ea typeface="Times New Roman" panose="02020603050405020304" pitchFamily="18" charset="0"/>
                <a:cs typeface="Calibri" panose="020F0502020204030204" pitchFamily="34" charset="0"/>
              </a:rPr>
              <a:t>Revaccination (i.e., booster dose, challenge dose, or revaccination with a complete series) is not generally recommended for vaccinated persons with a normal immune status </a:t>
            </a:r>
            <a:endParaRPr lang="en-US" sz="1600" dirty="0">
              <a:solidFill>
                <a:schemeClr val="bg2"/>
              </a:solidFill>
            </a:endParaRPr>
          </a:p>
        </p:txBody>
      </p:sp>
      <p:graphicFrame>
        <p:nvGraphicFramePr>
          <p:cNvPr id="6" name="Table 6">
            <a:extLst>
              <a:ext uri="{FF2B5EF4-FFF2-40B4-BE49-F238E27FC236}">
                <a16:creationId xmlns:a16="http://schemas.microsoft.com/office/drawing/2014/main" id="{ED3FBC3C-E3B9-EC53-63FE-78061557C6F6}"/>
              </a:ext>
            </a:extLst>
          </p:cNvPr>
          <p:cNvGraphicFramePr>
            <a:graphicFrameLocks noGrp="1"/>
          </p:cNvGraphicFramePr>
          <p:nvPr>
            <p:extLst>
              <p:ext uri="{D42A27DB-BD31-4B8C-83A1-F6EECF244321}">
                <p14:modId xmlns:p14="http://schemas.microsoft.com/office/powerpoint/2010/main" val="4057560805"/>
              </p:ext>
            </p:extLst>
          </p:nvPr>
        </p:nvGraphicFramePr>
        <p:xfrm>
          <a:off x="546815" y="1153710"/>
          <a:ext cx="8242622" cy="3586480"/>
        </p:xfrm>
        <a:graphic>
          <a:graphicData uri="http://schemas.openxmlformats.org/drawingml/2006/table">
            <a:tbl>
              <a:tblPr firstRow="1" bandRow="1">
                <a:tableStyleId>{5C22544A-7EE6-4342-B048-85BDC9FD1C3A}</a:tableStyleId>
              </a:tblPr>
              <a:tblGrid>
                <a:gridCol w="2567801">
                  <a:extLst>
                    <a:ext uri="{9D8B030D-6E8A-4147-A177-3AD203B41FA5}">
                      <a16:colId xmlns:a16="http://schemas.microsoft.com/office/drawing/2014/main" val="2172762882"/>
                    </a:ext>
                  </a:extLst>
                </a:gridCol>
                <a:gridCol w="5674821">
                  <a:extLst>
                    <a:ext uri="{9D8B030D-6E8A-4147-A177-3AD203B41FA5}">
                      <a16:colId xmlns:a16="http://schemas.microsoft.com/office/drawing/2014/main" val="687166326"/>
                    </a:ext>
                  </a:extLst>
                </a:gridCol>
              </a:tblGrid>
              <a:tr h="370840">
                <a:tc gridSpan="2">
                  <a:txBody>
                    <a:bodyPr/>
                    <a:lstStyle/>
                    <a:p>
                      <a:r>
                        <a:rPr lang="en-US" sz="1100" b="1" dirty="0">
                          <a:solidFill>
                            <a:srgbClr val="000000"/>
                          </a:solidFill>
                          <a:latin typeface="Calibri" panose="020F0502020204030204" pitchFamily="34" charset="0"/>
                          <a:cs typeface="Calibri" panose="020F0502020204030204" pitchFamily="34" charset="0"/>
                        </a:rPr>
                        <a:t>Revaccination when anti-HBs is &lt;10mIU/mL after a complete series is recommended for: </a:t>
                      </a:r>
                    </a:p>
                  </a:txBody>
                  <a:tcP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noFill/>
                  </a:tcPr>
                </a:tc>
                <a:tc hMerge="1">
                  <a:txBody>
                    <a:bodyPr/>
                    <a:lstStyle/>
                    <a:p>
                      <a:pPr marL="171450" lvl="0" indent="-171450">
                        <a:buFont typeface="Arial" panose="020B0604020202020204" pitchFamily="34" charset="0"/>
                        <a:buChar char="•"/>
                      </a:pPr>
                      <a:endParaRPr lang="en-US" sz="1100" b="0" dirty="0">
                        <a:solidFill>
                          <a:srgbClr val="000000"/>
                        </a:solidFill>
                        <a:latin typeface="Calibri" panose="020F0502020204030204" pitchFamily="34" charset="0"/>
                        <a:cs typeface="Calibri" panose="020F0502020204030204" pitchFamily="34" charset="0"/>
                      </a:endParaRPr>
                    </a:p>
                  </a:txBody>
                  <a:tcP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noFill/>
                  </a:tcPr>
                </a:tc>
                <a:extLst>
                  <a:ext uri="{0D108BD9-81ED-4DB2-BD59-A6C34878D82A}">
                    <a16:rowId xmlns:a16="http://schemas.microsoft.com/office/drawing/2014/main" val="2489180491"/>
                  </a:ext>
                </a:extLst>
              </a:tr>
              <a:tr h="370840">
                <a:tc>
                  <a:txBody>
                    <a:bodyPr/>
                    <a:lstStyle/>
                    <a:p>
                      <a:r>
                        <a:rPr lang="en-US" sz="11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Infants born to HBsAg-positive pregnant parent </a:t>
                      </a:r>
                      <a:endParaRPr lang="en-US" sz="1100" b="1" dirty="0">
                        <a:latin typeface="Calibri" panose="020F0502020204030204" pitchFamily="34" charset="0"/>
                        <a:cs typeface="Calibri" panose="020F0502020204030204" pitchFamily="34" charset="0"/>
                      </a:endParaRPr>
                    </a:p>
                  </a:txBody>
                  <a:tcP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noFill/>
                  </a:tcPr>
                </a:tc>
                <a:tc>
                  <a:txBody>
                    <a:bodyPr/>
                    <a:lstStyle/>
                    <a:p>
                      <a:pPr marL="0" indent="0">
                        <a:buNone/>
                      </a:pPr>
                      <a:r>
                        <a:rPr lang="en-US" sz="1100" b="1" dirty="0">
                          <a:solidFill>
                            <a:srgbClr val="000000"/>
                          </a:solidFill>
                          <a:latin typeface="Calibri" panose="020F0502020204030204" pitchFamily="34" charset="0"/>
                          <a:cs typeface="Calibri" panose="020F0502020204030204" pitchFamily="34" charset="0"/>
                        </a:rPr>
                        <a:t>Option 1</a:t>
                      </a:r>
                    </a:p>
                    <a:p>
                      <a:pPr marL="171450" indent="-171450">
                        <a:buFont typeface="Arial" panose="020B0604020202020204" pitchFamily="34" charset="0"/>
                        <a:buChar char="•"/>
                      </a:pPr>
                      <a:r>
                        <a:rPr lang="en-US" sz="1100" b="0" dirty="0">
                          <a:solidFill>
                            <a:srgbClr val="000000"/>
                          </a:solidFill>
                          <a:latin typeface="Calibri" panose="020F0502020204030204" pitchFamily="34" charset="0"/>
                          <a:cs typeface="Calibri" panose="020F0502020204030204" pitchFamily="34" charset="0"/>
                        </a:rPr>
                        <a:t>Single dose </a:t>
                      </a:r>
                      <a:r>
                        <a:rPr lang="en-US" sz="1100" b="0" dirty="0" err="1">
                          <a:solidFill>
                            <a:srgbClr val="000000"/>
                          </a:solidFill>
                          <a:latin typeface="Calibri" panose="020F0502020204030204" pitchFamily="34" charset="0"/>
                          <a:cs typeface="Calibri" panose="020F0502020204030204" pitchFamily="34" charset="0"/>
                        </a:rPr>
                        <a:t>HepB</a:t>
                      </a:r>
                      <a:r>
                        <a:rPr lang="en-US" sz="1100" b="0" dirty="0">
                          <a:solidFill>
                            <a:srgbClr val="000000"/>
                          </a:solidFill>
                          <a:latin typeface="Calibri" panose="020F0502020204030204" pitchFamily="34" charset="0"/>
                          <a:cs typeface="Calibri" panose="020F0502020204030204" pitchFamily="34" charset="0"/>
                        </a:rPr>
                        <a:t> vaccine</a:t>
                      </a:r>
                      <a:r>
                        <a:rPr lang="en-US"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sym typeface="Wingdings" panose="05000000000000000000" pitchFamily="2" charset="2"/>
                        </a:rPr>
                        <a:t> Re</a:t>
                      </a:r>
                      <a:r>
                        <a:rPr lang="en-US" sz="1100" b="0" dirty="0">
                          <a:solidFill>
                            <a:srgbClr val="000000"/>
                          </a:solidFill>
                          <a:latin typeface="Calibri" panose="020F0502020204030204" pitchFamily="34" charset="0"/>
                          <a:cs typeface="Calibri" panose="020F0502020204030204" pitchFamily="34" charset="0"/>
                        </a:rPr>
                        <a:t>test HBsAg and anti-HBs 1-2 months later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If anti-HBs still &lt;10 </a:t>
                      </a:r>
                      <a:r>
                        <a:rPr lang="en-US" sz="1100" b="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mIU</a:t>
                      </a:r>
                      <a:r>
                        <a:rPr lang="en-US" sz="1100" b="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/mL</a:t>
                      </a:r>
                      <a:r>
                        <a:rPr lang="en-US" sz="1100" b="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sym typeface="Wingdings" panose="05000000000000000000" pitchFamily="2" charset="2"/>
                        </a:rPr>
                        <a:t></a:t>
                      </a:r>
                      <a:r>
                        <a:rPr lang="en-US" sz="1100" b="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100" b="0" dirty="0">
                          <a:solidFill>
                            <a:srgbClr val="000000"/>
                          </a:solidFill>
                          <a:latin typeface="Calibri" panose="020F0502020204030204" pitchFamily="34" charset="0"/>
                          <a:cs typeface="Calibri" panose="020F0502020204030204" pitchFamily="34" charset="0"/>
                        </a:rPr>
                        <a:t>two additional </a:t>
                      </a:r>
                      <a:r>
                        <a:rPr lang="en-US" sz="1100" b="0" dirty="0" err="1">
                          <a:solidFill>
                            <a:srgbClr val="000000"/>
                          </a:solidFill>
                          <a:latin typeface="Calibri" panose="020F0502020204030204" pitchFamily="34" charset="0"/>
                          <a:cs typeface="Calibri" panose="020F0502020204030204" pitchFamily="34" charset="0"/>
                        </a:rPr>
                        <a:t>HepB</a:t>
                      </a:r>
                      <a:r>
                        <a:rPr lang="en-US" sz="1100" b="0" dirty="0">
                          <a:solidFill>
                            <a:srgbClr val="000000"/>
                          </a:solidFill>
                          <a:latin typeface="Calibri" panose="020F0502020204030204" pitchFamily="34" charset="0"/>
                          <a:cs typeface="Calibri" panose="020F0502020204030204" pitchFamily="34" charset="0"/>
                        </a:rPr>
                        <a:t> doses</a:t>
                      </a:r>
                      <a:r>
                        <a:rPr lang="en-US" sz="1100" b="0" dirty="0">
                          <a:solidFill>
                            <a:srgbClr val="000000"/>
                          </a:solidFill>
                          <a:latin typeface="Calibri" panose="020F0502020204030204" pitchFamily="34" charset="0"/>
                          <a:cs typeface="Calibri" panose="020F0502020204030204" pitchFamily="34" charset="0"/>
                          <a:sym typeface="Wingdings" panose="05000000000000000000" pitchFamily="2" charset="2"/>
                        </a:rPr>
                        <a:t> Ret</a:t>
                      </a:r>
                      <a:r>
                        <a:rPr lang="en-US" sz="1100" b="0" dirty="0">
                          <a:solidFill>
                            <a:srgbClr val="000000"/>
                          </a:solidFill>
                          <a:latin typeface="Calibri" panose="020F0502020204030204" pitchFamily="34" charset="0"/>
                          <a:cs typeface="Calibri" panose="020F0502020204030204" pitchFamily="34" charset="0"/>
                        </a:rPr>
                        <a:t>est HBsAg and anti-HBs 1-2 months later </a:t>
                      </a:r>
                    </a:p>
                    <a:p>
                      <a:pPr marL="0" indent="0">
                        <a:buNone/>
                      </a:pPr>
                      <a:r>
                        <a:rPr lang="en-US" sz="1100" b="1" dirty="0">
                          <a:solidFill>
                            <a:srgbClr val="000000"/>
                          </a:solidFill>
                          <a:latin typeface="Calibri" panose="020F0502020204030204" pitchFamily="34" charset="0"/>
                          <a:cs typeface="Calibri" panose="020F0502020204030204" pitchFamily="34" charset="0"/>
                        </a:rPr>
                        <a:t>Option 2</a:t>
                      </a:r>
                    </a:p>
                    <a:p>
                      <a:pPr marL="171450" indent="-171450">
                        <a:buFont typeface="Arial" panose="020B0604020202020204" pitchFamily="34" charset="0"/>
                        <a:buChar char="•"/>
                      </a:pPr>
                      <a:r>
                        <a:rPr lang="en-US" sz="1100" b="0" dirty="0">
                          <a:solidFill>
                            <a:srgbClr val="000000"/>
                          </a:solidFill>
                          <a:latin typeface="Calibri" panose="020F0502020204030204" pitchFamily="34" charset="0"/>
                          <a:cs typeface="Calibri" panose="020F0502020204030204" pitchFamily="34" charset="0"/>
                        </a:rPr>
                        <a:t>Complete second 3-dose series </a:t>
                      </a:r>
                      <a:r>
                        <a:rPr lang="en-US" sz="1100" b="0" dirty="0">
                          <a:solidFill>
                            <a:srgbClr val="000000"/>
                          </a:solidFill>
                          <a:latin typeface="Calibri" panose="020F0502020204030204" pitchFamily="34" charset="0"/>
                          <a:cs typeface="Calibri" panose="020F0502020204030204" pitchFamily="34" charset="0"/>
                          <a:sym typeface="Wingdings" panose="05000000000000000000" pitchFamily="2" charset="2"/>
                        </a:rPr>
                        <a:t> ret</a:t>
                      </a:r>
                      <a:r>
                        <a:rPr lang="en-US" sz="1100" b="0" dirty="0">
                          <a:solidFill>
                            <a:srgbClr val="000000"/>
                          </a:solidFill>
                          <a:latin typeface="Calibri" panose="020F0502020204030204" pitchFamily="34" charset="0"/>
                          <a:cs typeface="Calibri" panose="020F0502020204030204" pitchFamily="34" charset="0"/>
                        </a:rPr>
                        <a:t>est HBsAg and anti-HBs 1-2 months later </a:t>
                      </a:r>
                    </a:p>
                  </a:txBody>
                  <a:tcP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noFill/>
                  </a:tcPr>
                </a:tc>
                <a:extLst>
                  <a:ext uri="{0D108BD9-81ED-4DB2-BD59-A6C34878D82A}">
                    <a16:rowId xmlns:a16="http://schemas.microsoft.com/office/drawing/2014/main" val="318847350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1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Healthcare providers </a:t>
                      </a:r>
                      <a:endParaRPr lang="en-US" sz="1100" dirty="0">
                        <a:latin typeface="Calibri" panose="020F0502020204030204" pitchFamily="34" charset="0"/>
                        <a:cs typeface="Calibri" panose="020F0502020204030204" pitchFamily="34" charset="0"/>
                      </a:endParaRPr>
                    </a:p>
                  </a:txBody>
                  <a:tcP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1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Option 1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Single dose </a:t>
                      </a:r>
                      <a:r>
                        <a:rPr lang="en-US" sz="11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HepB</a:t>
                      </a:r>
                      <a:r>
                        <a:rPr lang="en-US"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vaccine </a:t>
                      </a:r>
                      <a:r>
                        <a:rPr lang="en-US"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sym typeface="Wingdings" panose="05000000000000000000" pitchFamily="2" charset="2"/>
                        </a:rPr>
                        <a:t> </a:t>
                      </a:r>
                      <a:r>
                        <a:rPr lang="en-US"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Retest anti-HBs 1–2 months later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If anti-HBs still &lt;10 </a:t>
                      </a:r>
                      <a:r>
                        <a:rPr lang="en-US" sz="11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mIU</a:t>
                      </a:r>
                      <a:r>
                        <a:rPr lang="en-US"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/mL </a:t>
                      </a:r>
                      <a:r>
                        <a:rPr lang="en-US"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sym typeface="Wingdings" panose="05000000000000000000" pitchFamily="2" charset="2"/>
                        </a:rPr>
                        <a:t></a:t>
                      </a:r>
                      <a:r>
                        <a:rPr lang="en-US"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complete second series </a:t>
                      </a:r>
                      <a:r>
                        <a:rPr lang="en-US"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sym typeface="Wingdings" panose="05000000000000000000" pitchFamily="2" charset="2"/>
                        </a:rPr>
                        <a:t></a:t>
                      </a:r>
                      <a:r>
                        <a:rPr lang="en-US"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Retest anti-HBs 1–2 months later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1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Option 2 (for recently vaccinated)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Complete second series </a:t>
                      </a:r>
                      <a:r>
                        <a:rPr lang="en-US"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sym typeface="Wingdings" panose="05000000000000000000" pitchFamily="2" charset="2"/>
                        </a:rPr>
                        <a:t> </a:t>
                      </a:r>
                      <a:r>
                        <a:rPr lang="en-US"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Retest anti-HBs 1–2 months later</a:t>
                      </a:r>
                    </a:p>
                  </a:txBody>
                  <a:tcP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noFill/>
                  </a:tcPr>
                </a:tc>
                <a:extLst>
                  <a:ext uri="{0D108BD9-81ED-4DB2-BD59-A6C34878D82A}">
                    <a16:rowId xmlns:a16="http://schemas.microsoft.com/office/drawing/2014/main" val="400051998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Hemodialysis patients</a:t>
                      </a:r>
                      <a:endParaRPr lang="en-US" sz="1100" dirty="0">
                        <a:latin typeface="Calibri" panose="020F0502020204030204" pitchFamily="34" charset="0"/>
                        <a:cs typeface="Calibri" panose="020F0502020204030204" pitchFamily="34" charset="0"/>
                      </a:endParaRPr>
                    </a:p>
                  </a:txBody>
                  <a:tcP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no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Annual anti-HBs testing in outpatient centers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Single dose </a:t>
                      </a:r>
                      <a:r>
                        <a:rPr lang="en-US" sz="11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HepB</a:t>
                      </a:r>
                      <a:r>
                        <a:rPr lang="en-US"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vaccine if anti-HBs &lt;10 </a:t>
                      </a:r>
                      <a:r>
                        <a:rPr lang="en-US" sz="11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mIU</a:t>
                      </a:r>
                      <a:r>
                        <a:rPr lang="en-US"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Anti-HBs testing 1–2 months following the booster dose to assess response is </a:t>
                      </a:r>
                      <a:r>
                        <a:rPr lang="en-US" sz="11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not</a:t>
                      </a:r>
                      <a:r>
                        <a:rPr lang="en-US"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recommended.</a:t>
                      </a:r>
                      <a:endPar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noFill/>
                  </a:tcPr>
                </a:tc>
                <a:extLst>
                  <a:ext uri="{0D108BD9-81ED-4DB2-BD59-A6C34878D82A}">
                    <a16:rowId xmlns:a16="http://schemas.microsoft.com/office/drawing/2014/main" val="40557670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Other immunocompromised people (e.g., HIV-infected, on chemotherapy)</a:t>
                      </a:r>
                      <a:endPar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noFill/>
                  </a:tcPr>
                </a:tc>
                <a:tc>
                  <a:txBody>
                    <a:bodyPr/>
                    <a:lstStyle/>
                    <a:p>
                      <a:r>
                        <a:rPr lang="en-US"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Annual anti-HBs testing and booster doses should be </a:t>
                      </a:r>
                      <a:r>
                        <a:rPr lang="en-US" sz="11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considered</a:t>
                      </a:r>
                      <a:r>
                        <a:rPr lang="en-US"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for persons with an ongoing risk for exposure.</a:t>
                      </a:r>
                      <a:endParaRPr lang="en-US" sz="1100" dirty="0">
                        <a:latin typeface="Calibri" panose="020F0502020204030204" pitchFamily="34" charset="0"/>
                        <a:cs typeface="Calibri" panose="020F0502020204030204" pitchFamily="34" charset="0"/>
                      </a:endParaRPr>
                    </a:p>
                  </a:txBody>
                  <a:tcP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noFill/>
                  </a:tcPr>
                </a:tc>
                <a:extLst>
                  <a:ext uri="{0D108BD9-81ED-4DB2-BD59-A6C34878D82A}">
                    <a16:rowId xmlns:a16="http://schemas.microsoft.com/office/drawing/2014/main" val="2381448261"/>
                  </a:ext>
                </a:extLst>
              </a:tr>
            </a:tbl>
          </a:graphicData>
        </a:graphic>
      </p:graphicFrame>
      <p:sp>
        <p:nvSpPr>
          <p:cNvPr id="5" name="TextBox 4">
            <a:extLst>
              <a:ext uri="{FF2B5EF4-FFF2-40B4-BE49-F238E27FC236}">
                <a16:creationId xmlns:a16="http://schemas.microsoft.com/office/drawing/2014/main" id="{7D3A09D8-1FB7-580D-5A4C-B2CC1C805002}"/>
              </a:ext>
            </a:extLst>
          </p:cNvPr>
          <p:cNvSpPr txBox="1"/>
          <p:nvPr/>
        </p:nvSpPr>
        <p:spPr>
          <a:xfrm>
            <a:off x="1560445" y="4830671"/>
            <a:ext cx="7583556" cy="230832"/>
          </a:xfrm>
          <a:prstGeom prst="rect">
            <a:avLst/>
          </a:prstGeom>
          <a:noFill/>
        </p:spPr>
        <p:txBody>
          <a:bodyPr wrap="square">
            <a:spAutoFit/>
          </a:bodyPr>
          <a:lstStyle/>
          <a:p>
            <a:pPr marL="0" indent="0">
              <a:buNone/>
            </a:pPr>
            <a:r>
              <a:rPr lang="en-US" sz="900" b="0" dirty="0">
                <a:solidFill>
                  <a:srgbClr val="000000"/>
                </a:solidFill>
                <a:latin typeface="Calibri" panose="020F0502020204030204" pitchFamily="34" charset="0"/>
                <a:cs typeface="Calibri" panose="020F0502020204030204" pitchFamily="34" charset="0"/>
              </a:rPr>
              <a:t>Schillie 2018, </a:t>
            </a:r>
            <a:r>
              <a:rPr lang="en-US" sz="900" b="0" i="0" dirty="0">
                <a:solidFill>
                  <a:srgbClr val="000000"/>
                </a:solidFill>
                <a:effectLst/>
                <a:latin typeface="Calibri" panose="020F0502020204030204" pitchFamily="34" charset="0"/>
                <a:cs typeface="Calibri" panose="020F0502020204030204" pitchFamily="34" charset="0"/>
              </a:rPr>
              <a:t>Prevention of Hepatitis B Virus Infection in the United States: Recommendations of the Advisory Committee on Immunization Practices. MMWR.</a:t>
            </a:r>
            <a:endParaRPr lang="en-US" sz="900" b="0" dirty="0">
              <a:solidFill>
                <a:srgbClr val="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994747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extLst>
    <p:ext uri="{6950BFC3-D8DA-4A85-94F7-54DA5524770B}">
      <p188:commentRel xmlns:p188="http://schemas.microsoft.com/office/powerpoint/2018/8/main" r:id="rId3"/>
    </p:ext>
  </p:extLs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78EFE8F-8399-0164-1750-799C3BA7003D}"/>
              </a:ext>
              <a:ext uri="{C183D7F6-B498-43B3-948B-1728B52AA6E4}">
                <adec:decorative xmlns:adec="http://schemas.microsoft.com/office/drawing/2017/decorative" val="1"/>
              </a:ext>
            </a:extLst>
          </p:cNvPr>
          <p:cNvSpPr/>
          <p:nvPr/>
        </p:nvSpPr>
        <p:spPr>
          <a:xfrm>
            <a:off x="0" y="1"/>
            <a:ext cx="9144000" cy="1063229"/>
          </a:xfrm>
          <a:prstGeom prst="rect">
            <a:avLst/>
          </a:prstGeom>
          <a:solidFill>
            <a:srgbClr val="0078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C000"/>
              </a:solidFill>
              <a:effectLst/>
              <a:uLnTx/>
              <a:uFillTx/>
              <a:latin typeface="Myriad Web Pro"/>
              <a:ea typeface="+mn-ea"/>
              <a:cs typeface="+mn-cs"/>
            </a:endParaRPr>
          </a:p>
        </p:txBody>
      </p:sp>
      <p:sp>
        <p:nvSpPr>
          <p:cNvPr id="5" name="Title 5">
            <a:extLst>
              <a:ext uri="{FF2B5EF4-FFF2-40B4-BE49-F238E27FC236}">
                <a16:creationId xmlns:a16="http://schemas.microsoft.com/office/drawing/2014/main" id="{A444F81B-39BB-E956-C577-20C285B80537}"/>
              </a:ext>
            </a:extLst>
          </p:cNvPr>
          <p:cNvSpPr>
            <a:spLocks noGrp="1"/>
          </p:cNvSpPr>
          <p:nvPr>
            <p:ph type="title"/>
          </p:nvPr>
        </p:nvSpPr>
        <p:spPr>
          <a:xfrm>
            <a:off x="457200" y="205979"/>
            <a:ext cx="8229600" cy="857250"/>
          </a:xfrm>
        </p:spPr>
        <p:txBody>
          <a:bodyPr/>
          <a:lstStyle/>
          <a:p>
            <a:r>
              <a:rPr lang="en-US" dirty="0">
                <a:solidFill>
                  <a:schemeClr val="bg2"/>
                </a:solidFill>
              </a:rPr>
              <a:t>Can you draw blood for hepatitis B serology after administering the vaccine?</a:t>
            </a:r>
          </a:p>
        </p:txBody>
      </p:sp>
      <p:sp>
        <p:nvSpPr>
          <p:cNvPr id="3" name="Text Placeholder 2">
            <a:extLst>
              <a:ext uri="{FF2B5EF4-FFF2-40B4-BE49-F238E27FC236}">
                <a16:creationId xmlns:a16="http://schemas.microsoft.com/office/drawing/2014/main" id="{07708749-845B-F30A-993D-64B0824D9AFA}"/>
              </a:ext>
            </a:extLst>
          </p:cNvPr>
          <p:cNvSpPr>
            <a:spLocks noGrp="1"/>
          </p:cNvSpPr>
          <p:nvPr>
            <p:ph type="body" sz="quarter" idx="10"/>
          </p:nvPr>
        </p:nvSpPr>
        <p:spPr/>
        <p:txBody>
          <a:bodyPr/>
          <a:lstStyle/>
          <a:p>
            <a:r>
              <a:rPr lang="en-US" dirty="0"/>
              <a:t>Blood collection </a:t>
            </a:r>
            <a:r>
              <a:rPr lang="en-US" i="1" dirty="0"/>
              <a:t>immediately</a:t>
            </a:r>
            <a:r>
              <a:rPr lang="en-US" dirty="0"/>
              <a:t> after vaccination is not recommended </a:t>
            </a:r>
          </a:p>
          <a:p>
            <a:endParaRPr lang="en-US" dirty="0"/>
          </a:p>
          <a:p>
            <a:r>
              <a:rPr lang="en-US" sz="2400" dirty="0"/>
              <a:t>Transient HBsAg positivity can occur within 30 days after vaccination </a:t>
            </a:r>
          </a:p>
          <a:p>
            <a:endParaRPr lang="en-US" dirty="0"/>
          </a:p>
          <a:p>
            <a:r>
              <a:rPr lang="en-US" dirty="0">
                <a:cs typeface="Calibri" panose="020F0502020204030204" pitchFamily="34" charset="0"/>
              </a:rPr>
              <a:t>One-time screening with a triple panel should still be offered during future visits, where blood draw is available </a:t>
            </a:r>
          </a:p>
          <a:p>
            <a:endParaRPr lang="en-US" dirty="0"/>
          </a:p>
        </p:txBody>
      </p:sp>
      <p:sp>
        <p:nvSpPr>
          <p:cNvPr id="6" name="TextBox 5">
            <a:extLst>
              <a:ext uri="{FF2B5EF4-FFF2-40B4-BE49-F238E27FC236}">
                <a16:creationId xmlns:a16="http://schemas.microsoft.com/office/drawing/2014/main" id="{4A01E1FD-A41D-10C1-C77C-9556E1688349}"/>
              </a:ext>
            </a:extLst>
          </p:cNvPr>
          <p:cNvSpPr txBox="1"/>
          <p:nvPr/>
        </p:nvSpPr>
        <p:spPr>
          <a:xfrm>
            <a:off x="1493519" y="4810563"/>
            <a:ext cx="8503922" cy="253916"/>
          </a:xfrm>
          <a:prstGeom prst="rect">
            <a:avLst/>
          </a:prstGeom>
          <a:noFill/>
        </p:spPr>
        <p:txBody>
          <a:bodyPr wrap="square">
            <a:spAutoFit/>
          </a:bodyPr>
          <a:lstStyle/>
          <a:p>
            <a:r>
              <a:rPr lang="en-US" sz="1050" b="0" i="0" dirty="0">
                <a:solidFill>
                  <a:srgbClr val="000000"/>
                </a:solidFill>
                <a:effectLst/>
                <a:latin typeface="Franklin Gothic Book" panose="020B0503020102020204" pitchFamily="34" charset="0"/>
              </a:rPr>
              <a:t>Schillie S (2018) MMWR;67(No. RR-1) ;</a:t>
            </a:r>
            <a:r>
              <a:rPr lang="en-US" sz="1050" b="0" i="0" dirty="0" err="1">
                <a:solidFill>
                  <a:srgbClr val="222222"/>
                </a:solidFill>
                <a:effectLst/>
                <a:latin typeface="Franklin Gothic Book" panose="020B0503020102020204" pitchFamily="34" charset="0"/>
              </a:rPr>
              <a:t>Campioli</a:t>
            </a:r>
            <a:r>
              <a:rPr lang="en-US" sz="1050" dirty="0">
                <a:solidFill>
                  <a:srgbClr val="222222"/>
                </a:solidFill>
                <a:latin typeface="Franklin Gothic Book" panose="020B0503020102020204" pitchFamily="34" charset="0"/>
              </a:rPr>
              <a:t> CC </a:t>
            </a:r>
            <a:r>
              <a:rPr lang="en-US" sz="1050" b="0" i="0" dirty="0">
                <a:solidFill>
                  <a:srgbClr val="222222"/>
                </a:solidFill>
                <a:effectLst/>
                <a:latin typeface="Franklin Gothic Book" panose="020B0503020102020204" pitchFamily="34" charset="0"/>
              </a:rPr>
              <a:t>(2021). </a:t>
            </a:r>
            <a:r>
              <a:rPr lang="en-US" sz="1050" b="0" dirty="0">
                <a:solidFill>
                  <a:srgbClr val="222222"/>
                </a:solidFill>
                <a:effectLst/>
                <a:latin typeface="Franklin Gothic Book" panose="020B0503020102020204" pitchFamily="34" charset="0"/>
              </a:rPr>
              <a:t>Mayo Clinic Proceedings: Innovations, Quality &amp; Outcomes</a:t>
            </a:r>
            <a:r>
              <a:rPr lang="en-US" sz="1050" dirty="0">
                <a:solidFill>
                  <a:srgbClr val="222222"/>
                </a:solidFill>
                <a:latin typeface="Franklin Gothic Book" panose="020B0503020102020204" pitchFamily="34" charset="0"/>
              </a:rPr>
              <a:t>;</a:t>
            </a:r>
            <a:r>
              <a:rPr lang="en-US" sz="1050" b="0" i="0" dirty="0">
                <a:solidFill>
                  <a:srgbClr val="222222"/>
                </a:solidFill>
                <a:effectLst/>
                <a:latin typeface="Franklin Gothic Book" panose="020B0503020102020204" pitchFamily="34" charset="0"/>
              </a:rPr>
              <a:t> </a:t>
            </a:r>
            <a:r>
              <a:rPr lang="en-US" sz="1050" b="0" i="1" dirty="0">
                <a:solidFill>
                  <a:srgbClr val="222222"/>
                </a:solidFill>
                <a:effectLst/>
                <a:latin typeface="Franklin Gothic Book" panose="020B0503020102020204" pitchFamily="34" charset="0"/>
              </a:rPr>
              <a:t>5</a:t>
            </a:r>
            <a:r>
              <a:rPr lang="en-US" sz="1050" b="0" i="0" dirty="0">
                <a:solidFill>
                  <a:srgbClr val="222222"/>
                </a:solidFill>
                <a:effectLst/>
                <a:latin typeface="Franklin Gothic Book" panose="020B0503020102020204" pitchFamily="34" charset="0"/>
              </a:rPr>
              <a:t>(3), 542-547.</a:t>
            </a:r>
            <a:endParaRPr lang="en-US" sz="1050" dirty="0">
              <a:latin typeface="Franklin Gothic Book" panose="020B0503020102020204" pitchFamily="34" charset="0"/>
            </a:endParaRPr>
          </a:p>
        </p:txBody>
      </p:sp>
    </p:spTree>
    <p:extLst>
      <p:ext uri="{BB962C8B-B14F-4D97-AF65-F5344CB8AC3E}">
        <p14:creationId xmlns:p14="http://schemas.microsoft.com/office/powerpoint/2010/main" val="6632086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78EFE8F-8399-0164-1750-799C3BA7003D}"/>
              </a:ext>
              <a:ext uri="{C183D7F6-B498-43B3-948B-1728B52AA6E4}">
                <adec:decorative xmlns:adec="http://schemas.microsoft.com/office/drawing/2017/decorative" val="1"/>
              </a:ext>
            </a:extLst>
          </p:cNvPr>
          <p:cNvSpPr/>
          <p:nvPr/>
        </p:nvSpPr>
        <p:spPr>
          <a:xfrm>
            <a:off x="0" y="1"/>
            <a:ext cx="9144000" cy="1063229"/>
          </a:xfrm>
          <a:prstGeom prst="rect">
            <a:avLst/>
          </a:prstGeom>
          <a:solidFill>
            <a:srgbClr val="0078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C000"/>
              </a:solidFill>
              <a:effectLst/>
              <a:uLnTx/>
              <a:uFillTx/>
              <a:latin typeface="Myriad Web Pro"/>
              <a:ea typeface="+mn-ea"/>
              <a:cs typeface="+mn-cs"/>
            </a:endParaRPr>
          </a:p>
        </p:txBody>
      </p:sp>
      <p:sp>
        <p:nvSpPr>
          <p:cNvPr id="5" name="Title 5">
            <a:extLst>
              <a:ext uri="{FF2B5EF4-FFF2-40B4-BE49-F238E27FC236}">
                <a16:creationId xmlns:a16="http://schemas.microsoft.com/office/drawing/2014/main" id="{A444F81B-39BB-E956-C577-20C285B80537}"/>
              </a:ext>
            </a:extLst>
          </p:cNvPr>
          <p:cNvSpPr>
            <a:spLocks noGrp="1"/>
          </p:cNvSpPr>
          <p:nvPr>
            <p:ph type="title"/>
          </p:nvPr>
        </p:nvSpPr>
        <p:spPr>
          <a:xfrm>
            <a:off x="457200" y="205979"/>
            <a:ext cx="8229600" cy="857250"/>
          </a:xfrm>
        </p:spPr>
        <p:txBody>
          <a:bodyPr/>
          <a:lstStyle/>
          <a:p>
            <a:r>
              <a:rPr lang="en-US" dirty="0">
                <a:solidFill>
                  <a:schemeClr val="bg2"/>
                </a:solidFill>
              </a:rPr>
              <a:t>What are the reasons for an isolated core positive result? </a:t>
            </a:r>
          </a:p>
        </p:txBody>
      </p:sp>
      <p:sp>
        <p:nvSpPr>
          <p:cNvPr id="3" name="Text Placeholder 2">
            <a:extLst>
              <a:ext uri="{FF2B5EF4-FFF2-40B4-BE49-F238E27FC236}">
                <a16:creationId xmlns:a16="http://schemas.microsoft.com/office/drawing/2014/main" id="{07708749-845B-F30A-993D-64B0824D9AFA}"/>
              </a:ext>
            </a:extLst>
          </p:cNvPr>
          <p:cNvSpPr>
            <a:spLocks noGrp="1"/>
          </p:cNvSpPr>
          <p:nvPr>
            <p:ph type="body" sz="quarter" idx="10"/>
          </p:nvPr>
        </p:nvSpPr>
        <p:spPr/>
        <p:txBody>
          <a:bodyPr/>
          <a:lstStyle/>
          <a:p>
            <a:r>
              <a:rPr lang="en-US" sz="2000" dirty="0">
                <a:ea typeface="Times New Roman" panose="02020603050405020304" pitchFamily="18" charset="0"/>
                <a:cs typeface="Calibri" panose="020F0502020204030204" pitchFamily="34" charset="0"/>
              </a:rPr>
              <a:t>P</a:t>
            </a:r>
            <a:r>
              <a:rPr lang="en-US" sz="2000" dirty="0">
                <a:effectLst/>
                <a:ea typeface="Times New Roman" panose="02020603050405020304" pitchFamily="18" charset="0"/>
                <a:cs typeface="Calibri" panose="020F0502020204030204" pitchFamily="34" charset="0"/>
              </a:rPr>
              <a:t>ast infection when anti-HBs levels have waned </a:t>
            </a:r>
          </a:p>
          <a:p>
            <a:endParaRPr lang="en-US" sz="2000" dirty="0">
              <a:effectLst/>
              <a:ea typeface="Times New Roman" panose="02020603050405020304" pitchFamily="18" charset="0"/>
              <a:cs typeface="Calibri" panose="020F0502020204030204" pitchFamily="34" charset="0"/>
            </a:endParaRPr>
          </a:p>
          <a:p>
            <a:r>
              <a:rPr lang="en-US" sz="2000" dirty="0">
                <a:effectLst/>
                <a:ea typeface="Times New Roman" panose="02020603050405020304" pitchFamily="18" charset="0"/>
                <a:cs typeface="Calibri" panose="020F0502020204030204" pitchFamily="34" charset="0"/>
              </a:rPr>
              <a:t>Occult infection</a:t>
            </a:r>
          </a:p>
          <a:p>
            <a:endParaRPr lang="en-US" sz="2000" dirty="0">
              <a:effectLst/>
              <a:ea typeface="Times New Roman" panose="02020603050405020304" pitchFamily="18" charset="0"/>
              <a:cs typeface="Calibri" panose="020F0502020204030204" pitchFamily="34" charset="0"/>
            </a:endParaRPr>
          </a:p>
          <a:p>
            <a:r>
              <a:rPr lang="en-US" sz="2000" dirty="0">
                <a:ea typeface="Times New Roman" panose="02020603050405020304" pitchFamily="18" charset="0"/>
                <a:cs typeface="Calibri" panose="020F0502020204030204" pitchFamily="34" charset="0"/>
              </a:rPr>
              <a:t>P</a:t>
            </a:r>
            <a:r>
              <a:rPr lang="en-US" sz="2000" dirty="0">
                <a:effectLst/>
                <a:ea typeface="Times New Roman" panose="02020603050405020304" pitchFamily="18" charset="0"/>
                <a:cs typeface="Calibri" panose="020F0502020204030204" pitchFamily="34" charset="0"/>
              </a:rPr>
              <a:t>assive transfer of anti-HBc to an infant born to an HBsAg-positive gestational parent</a:t>
            </a:r>
          </a:p>
          <a:p>
            <a:endParaRPr lang="en-US" sz="2000" dirty="0">
              <a:effectLst/>
              <a:ea typeface="Times New Roman" panose="02020603050405020304" pitchFamily="18" charset="0"/>
              <a:cs typeface="Calibri" panose="020F0502020204030204" pitchFamily="34" charset="0"/>
            </a:endParaRPr>
          </a:p>
          <a:p>
            <a:r>
              <a:rPr lang="en-US" sz="2000" dirty="0">
                <a:ea typeface="Times New Roman" panose="02020603050405020304" pitchFamily="18" charset="0"/>
                <a:cs typeface="Calibri" panose="020F0502020204030204" pitchFamily="34" charset="0"/>
              </a:rPr>
              <a:t>F</a:t>
            </a:r>
            <a:r>
              <a:rPr lang="en-US" sz="2000" dirty="0">
                <a:effectLst/>
                <a:ea typeface="Times New Roman" panose="02020603050405020304" pitchFamily="18" charset="0"/>
                <a:cs typeface="Calibri" panose="020F0502020204030204" pitchFamily="34" charset="0"/>
              </a:rPr>
              <a:t>alse positive</a:t>
            </a:r>
          </a:p>
          <a:p>
            <a:endParaRPr lang="en-US" sz="2000" dirty="0">
              <a:effectLst/>
              <a:ea typeface="Times New Roman" panose="02020603050405020304" pitchFamily="18" charset="0"/>
              <a:cs typeface="Calibri" panose="020F0502020204030204" pitchFamily="34" charset="0"/>
            </a:endParaRPr>
          </a:p>
          <a:p>
            <a:r>
              <a:rPr lang="en-US" sz="2000" dirty="0">
                <a:effectLst/>
                <a:ea typeface="Times New Roman" panose="02020603050405020304" pitchFamily="18" charset="0"/>
                <a:cs typeface="Calibri" panose="020F0502020204030204" pitchFamily="34" charset="0"/>
              </a:rPr>
              <a:t>Mutant HBsAg strain that is not detectable by laboratory assay</a:t>
            </a:r>
          </a:p>
          <a:p>
            <a:endParaRPr lang="en-US" dirty="0"/>
          </a:p>
        </p:txBody>
      </p:sp>
    </p:spTree>
    <p:extLst>
      <p:ext uri="{BB962C8B-B14F-4D97-AF65-F5344CB8AC3E}">
        <p14:creationId xmlns:p14="http://schemas.microsoft.com/office/powerpoint/2010/main" val="7595468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3D35667-08F9-A62B-3D0A-5E89F9C8DFD0}"/>
              </a:ext>
              <a:ext uri="{C183D7F6-B498-43B3-948B-1728B52AA6E4}">
                <adec:decorative xmlns:adec="http://schemas.microsoft.com/office/drawing/2017/decorative" val="1"/>
              </a:ext>
            </a:extLst>
          </p:cNvPr>
          <p:cNvSpPr/>
          <p:nvPr/>
        </p:nvSpPr>
        <p:spPr>
          <a:xfrm>
            <a:off x="0" y="1"/>
            <a:ext cx="9144000" cy="1063229"/>
          </a:xfrm>
          <a:prstGeom prst="rect">
            <a:avLst/>
          </a:prstGeom>
          <a:solidFill>
            <a:srgbClr val="0078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C000"/>
              </a:solidFill>
              <a:effectLst/>
              <a:uLnTx/>
              <a:uFillTx/>
              <a:latin typeface="Myriad Web Pro"/>
              <a:ea typeface="+mn-ea"/>
              <a:cs typeface="+mn-cs"/>
            </a:endParaRPr>
          </a:p>
        </p:txBody>
      </p:sp>
      <p:sp>
        <p:nvSpPr>
          <p:cNvPr id="6" name="Title 5">
            <a:extLst>
              <a:ext uri="{FF2B5EF4-FFF2-40B4-BE49-F238E27FC236}">
                <a16:creationId xmlns:a16="http://schemas.microsoft.com/office/drawing/2014/main" id="{5CDA54BE-F46A-6D39-99C8-818BDE0A0E54}"/>
              </a:ext>
            </a:extLst>
          </p:cNvPr>
          <p:cNvSpPr>
            <a:spLocks noGrp="1"/>
          </p:cNvSpPr>
          <p:nvPr>
            <p:ph type="title"/>
          </p:nvPr>
        </p:nvSpPr>
        <p:spPr/>
        <p:txBody>
          <a:bodyPr/>
          <a:lstStyle/>
          <a:p>
            <a:r>
              <a:rPr lang="en-US">
                <a:solidFill>
                  <a:schemeClr val="bg2"/>
                </a:solidFill>
              </a:rPr>
              <a:t>What are next steps if the patient is isolated core positive? </a:t>
            </a:r>
          </a:p>
        </p:txBody>
      </p:sp>
      <p:sp>
        <p:nvSpPr>
          <p:cNvPr id="2" name="Text Placeholder 1">
            <a:extLst>
              <a:ext uri="{FF2B5EF4-FFF2-40B4-BE49-F238E27FC236}">
                <a16:creationId xmlns:a16="http://schemas.microsoft.com/office/drawing/2014/main" id="{11C4D9AD-4411-D1D5-3075-DE741DF84F18}"/>
              </a:ext>
            </a:extLst>
          </p:cNvPr>
          <p:cNvSpPr>
            <a:spLocks noGrp="1"/>
          </p:cNvSpPr>
          <p:nvPr>
            <p:ph type="body" sz="quarter" idx="10"/>
          </p:nvPr>
        </p:nvSpPr>
        <p:spPr/>
        <p:txBody>
          <a:bodyPr/>
          <a:lstStyle/>
          <a:p>
            <a:pPr>
              <a:spcBef>
                <a:spcPts val="0"/>
              </a:spcBef>
              <a:spcAft>
                <a:spcPts val="0"/>
              </a:spcAft>
            </a:pPr>
            <a:r>
              <a:rPr lang="en-US">
                <a:effectLst/>
                <a:latin typeface="Calibri" panose="020F0502020204030204" pitchFamily="34" charset="0"/>
                <a:ea typeface="Calibri" panose="020F0502020204030204" pitchFamily="34" charset="0"/>
              </a:rPr>
              <a:t>The guidance for primary care providers (developed by a cross-cutting HBV workgroup) recommends:</a:t>
            </a:r>
          </a:p>
          <a:p>
            <a:pPr lvl="1">
              <a:spcBef>
                <a:spcPts val="0"/>
              </a:spcBef>
              <a:spcAft>
                <a:spcPts val="0"/>
              </a:spcAft>
            </a:pPr>
            <a:r>
              <a:rPr lang="en-US">
                <a:effectLst/>
                <a:latin typeface="Calibri" panose="020F0502020204030204" pitchFamily="34" charset="0"/>
                <a:ea typeface="Times New Roman" panose="02020603050405020304" pitchFamily="18" charset="0"/>
              </a:rPr>
              <a:t>If immunocompetent </a:t>
            </a:r>
            <a:r>
              <a:rPr lang="en-US">
                <a:effectLst/>
                <a:latin typeface="Calibri" panose="020F0502020204030204" pitchFamily="34" charset="0"/>
                <a:ea typeface="Times New Roman" panose="02020603050405020304" pitchFamily="18" charset="0"/>
                <a:sym typeface="Wingdings" panose="05000000000000000000" pitchFamily="2" charset="2"/>
              </a:rPr>
              <a:t> </a:t>
            </a:r>
            <a:r>
              <a:rPr lang="en-US">
                <a:effectLst/>
                <a:latin typeface="Calibri" panose="020F0502020204030204" pitchFamily="34" charset="0"/>
                <a:ea typeface="Times New Roman" panose="02020603050405020304" pitchFamily="18" charset="0"/>
              </a:rPr>
              <a:t>prior infection with a risk for reactivation</a:t>
            </a:r>
          </a:p>
          <a:p>
            <a:pPr lvl="1">
              <a:spcBef>
                <a:spcPts val="0"/>
              </a:spcBef>
              <a:spcAft>
                <a:spcPts val="0"/>
              </a:spcAft>
            </a:pPr>
            <a:endParaRPr lang="en-US">
              <a:ea typeface="Times New Roman" panose="02020603050405020304" pitchFamily="18" charset="0"/>
            </a:endParaRPr>
          </a:p>
          <a:p>
            <a:pPr lvl="1">
              <a:spcBef>
                <a:spcPts val="0"/>
              </a:spcBef>
              <a:spcAft>
                <a:spcPts val="0"/>
              </a:spcAft>
            </a:pPr>
            <a:r>
              <a:rPr lang="en-US">
                <a:effectLst/>
                <a:latin typeface="Calibri" panose="020F0502020204030204" pitchFamily="34" charset="0"/>
                <a:ea typeface="Times New Roman" panose="02020603050405020304" pitchFamily="18" charset="0"/>
              </a:rPr>
              <a:t>If immunocompromised </a:t>
            </a:r>
            <a:r>
              <a:rPr lang="en-US">
                <a:effectLst/>
                <a:latin typeface="Calibri" panose="020F0502020204030204" pitchFamily="34" charset="0"/>
                <a:ea typeface="Times New Roman" panose="02020603050405020304" pitchFamily="18" charset="0"/>
                <a:sym typeface="Wingdings" panose="05000000000000000000" pitchFamily="2" charset="2"/>
              </a:rPr>
              <a:t> </a:t>
            </a:r>
            <a:r>
              <a:rPr lang="en-US">
                <a:effectLst/>
                <a:latin typeface="Calibri" panose="020F0502020204030204" pitchFamily="34" charset="0"/>
                <a:ea typeface="Times New Roman" panose="02020603050405020304" pitchFamily="18" charset="0"/>
              </a:rPr>
              <a:t>check HBV DNA for occult infection </a:t>
            </a:r>
          </a:p>
          <a:p>
            <a:pPr lvl="1">
              <a:spcBef>
                <a:spcPts val="0"/>
              </a:spcBef>
              <a:spcAft>
                <a:spcPts val="0"/>
              </a:spcAft>
            </a:pPr>
            <a:endParaRPr lang="en-US">
              <a:ea typeface="Times New Roman" panose="02020603050405020304" pitchFamily="18" charset="0"/>
            </a:endParaRPr>
          </a:p>
          <a:p>
            <a:pPr lvl="1">
              <a:spcBef>
                <a:spcPts val="0"/>
              </a:spcBef>
              <a:spcAft>
                <a:spcPts val="0"/>
              </a:spcAft>
            </a:pPr>
            <a:r>
              <a:rPr lang="en-US">
                <a:effectLst/>
                <a:latin typeface="Calibri" panose="020F0502020204030204" pitchFamily="34" charset="0"/>
                <a:ea typeface="Times New Roman" panose="02020603050405020304" pitchFamily="18" charset="0"/>
              </a:rPr>
              <a:t>Can consider vaccination for people with no known risk factors, although the rate of false positivity is low </a:t>
            </a:r>
          </a:p>
          <a:p>
            <a:pPr lvl="2">
              <a:spcBef>
                <a:spcPts val="0"/>
              </a:spcBef>
              <a:spcAft>
                <a:spcPts val="0"/>
              </a:spcAft>
            </a:pPr>
            <a:r>
              <a:rPr lang="en-US"/>
              <a:t>No harm in vaccinating someone with a past infection</a:t>
            </a:r>
          </a:p>
        </p:txBody>
      </p:sp>
      <p:sp>
        <p:nvSpPr>
          <p:cNvPr id="5" name="TextBox 4">
            <a:extLst>
              <a:ext uri="{FF2B5EF4-FFF2-40B4-BE49-F238E27FC236}">
                <a16:creationId xmlns:a16="http://schemas.microsoft.com/office/drawing/2014/main" id="{AD35F824-8AA9-1CBD-34E6-33D82D67A25D}"/>
              </a:ext>
            </a:extLst>
          </p:cNvPr>
          <p:cNvSpPr txBox="1"/>
          <p:nvPr/>
        </p:nvSpPr>
        <p:spPr>
          <a:xfrm>
            <a:off x="1322500" y="4799021"/>
            <a:ext cx="7957948" cy="276999"/>
          </a:xfrm>
          <a:prstGeom prst="rect">
            <a:avLst/>
          </a:prstGeom>
          <a:noFill/>
        </p:spPr>
        <p:txBody>
          <a:bodyPr wrap="none" rtlCol="0">
            <a:spAutoFit/>
          </a:bodyPr>
          <a:lstStyle/>
          <a:p>
            <a:r>
              <a:rPr lang="en-US" sz="1200">
                <a:solidFill>
                  <a:srgbClr val="000000"/>
                </a:solidFill>
                <a:latin typeface="Calibri" panose="020F0502020204030204" pitchFamily="34" charset="0"/>
              </a:rPr>
              <a:t>University of Washington, Hepatitis B Management: Guidance for the Primary Care Provider https://www.hepatitisb.uw.edu/</a:t>
            </a:r>
          </a:p>
        </p:txBody>
      </p:sp>
    </p:spTree>
    <p:extLst>
      <p:ext uri="{BB962C8B-B14F-4D97-AF65-F5344CB8AC3E}">
        <p14:creationId xmlns:p14="http://schemas.microsoft.com/office/powerpoint/2010/main" val="28500346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a:extLst>
              <a:ext uri="{FF2B5EF4-FFF2-40B4-BE49-F238E27FC236}">
                <a16:creationId xmlns:a16="http://schemas.microsoft.com/office/drawing/2014/main" id="{98FC135B-8443-7859-FB93-3E7EBF1D3AE0}"/>
              </a:ext>
            </a:extLst>
          </p:cNvPr>
          <p:cNvSpPr>
            <a:spLocks noGrp="1"/>
          </p:cNvSpPr>
          <p:nvPr>
            <p:ph type="title"/>
          </p:nvPr>
        </p:nvSpPr>
        <p:spPr>
          <a:xfrm>
            <a:off x="5661703" y="515040"/>
            <a:ext cx="2687782" cy="231956"/>
          </a:xfrm>
        </p:spPr>
        <p:txBody>
          <a:bodyPr/>
          <a:lstStyle/>
          <a:p>
            <a:r>
              <a:rPr lang="en-US" sz="1000" dirty="0"/>
              <a:t>Statistic</a:t>
            </a:r>
            <a:r>
              <a:rPr lang="en-US" sz="1000" baseline="0" dirty="0"/>
              <a:t> of people who know they have Hep B</a:t>
            </a:r>
            <a:endParaRPr lang="en-US" sz="1000" dirty="0"/>
          </a:p>
        </p:txBody>
      </p:sp>
      <p:grpSp>
        <p:nvGrpSpPr>
          <p:cNvPr id="5" name="Group 4">
            <a:extLst>
              <a:ext uri="{FF2B5EF4-FFF2-40B4-BE49-F238E27FC236}">
                <a16:creationId xmlns:a16="http://schemas.microsoft.com/office/drawing/2014/main" id="{42D3CFE1-F791-B8D7-6C2F-5BEAE834F89E}"/>
              </a:ext>
              <a:ext uri="{C183D7F6-B498-43B3-948B-1728B52AA6E4}">
                <adec:decorative xmlns:adec="http://schemas.microsoft.com/office/drawing/2017/decorative" val="1"/>
              </a:ext>
            </a:extLst>
          </p:cNvPr>
          <p:cNvGrpSpPr/>
          <p:nvPr/>
        </p:nvGrpSpPr>
        <p:grpSpPr>
          <a:xfrm>
            <a:off x="2930321" y="4071065"/>
            <a:ext cx="822849" cy="442165"/>
            <a:chOff x="2930321" y="4071065"/>
            <a:chExt cx="822849" cy="442165"/>
          </a:xfrm>
        </p:grpSpPr>
        <p:pic>
          <p:nvPicPr>
            <p:cNvPr id="103" name="Picture 102">
              <a:extLst>
                <a:ext uri="{FF2B5EF4-FFF2-40B4-BE49-F238E27FC236}">
                  <a16:creationId xmlns:a16="http://schemas.microsoft.com/office/drawing/2014/main" id="{DEC3939F-E639-4CB3-B2AB-CDFC7312B82B}"/>
                </a:ext>
                <a:ext uri="{C183D7F6-B498-43B3-948B-1728B52AA6E4}">
                  <adec:decorative xmlns:adec="http://schemas.microsoft.com/office/drawing/2017/decorative" val="1"/>
                </a:ext>
              </a:extLst>
            </p:cNvPr>
            <p:cNvPicPr>
              <a:picLocks noChangeAspect="1"/>
            </p:cNvPicPr>
            <p:nvPr/>
          </p:nvPicPr>
          <p:blipFill rotWithShape="1">
            <a:blip r:embed="rId3" cstate="print">
              <a:lum bright="70000" contrast="-70000"/>
              <a:extLst>
                <a:ext uri="{28A0092B-C50C-407E-A947-70E740481C1C}">
                  <a14:useLocalDpi xmlns:a14="http://schemas.microsoft.com/office/drawing/2010/main" val="0"/>
                </a:ext>
              </a:extLst>
            </a:blip>
            <a:srcRect l="14644" t="1798" r="14444" b="20699"/>
            <a:stretch/>
          </p:blipFill>
          <p:spPr>
            <a:xfrm>
              <a:off x="2930321" y="4071440"/>
              <a:ext cx="404215" cy="441790"/>
            </a:xfrm>
            <a:prstGeom prst="rect">
              <a:avLst/>
            </a:prstGeom>
          </p:spPr>
        </p:pic>
        <p:pic>
          <p:nvPicPr>
            <p:cNvPr id="105" name="Picture 104">
              <a:extLst>
                <a:ext uri="{FF2B5EF4-FFF2-40B4-BE49-F238E27FC236}">
                  <a16:creationId xmlns:a16="http://schemas.microsoft.com/office/drawing/2014/main" id="{5DCF5E9B-E2F5-491B-B1A4-255B58B1B956}"/>
                </a:ext>
                <a:ext uri="{C183D7F6-B498-43B3-948B-1728B52AA6E4}">
                  <adec:decorative xmlns:adec="http://schemas.microsoft.com/office/drawing/2017/decorative" val="1"/>
                </a:ext>
              </a:extLst>
            </p:cNvPr>
            <p:cNvPicPr>
              <a:picLocks noChangeAspect="1"/>
            </p:cNvPicPr>
            <p:nvPr/>
          </p:nvPicPr>
          <p:blipFill rotWithShape="1">
            <a:blip r:embed="rId3" cstate="print">
              <a:lum bright="70000" contrast="-70000"/>
              <a:extLst>
                <a:ext uri="{28A0092B-C50C-407E-A947-70E740481C1C}">
                  <a14:useLocalDpi xmlns:a14="http://schemas.microsoft.com/office/drawing/2010/main" val="0"/>
                </a:ext>
              </a:extLst>
            </a:blip>
            <a:srcRect l="14644" t="1798" r="14444" b="20699"/>
            <a:stretch/>
          </p:blipFill>
          <p:spPr>
            <a:xfrm>
              <a:off x="3348955" y="4071065"/>
              <a:ext cx="404215" cy="441790"/>
            </a:xfrm>
            <a:prstGeom prst="rect">
              <a:avLst/>
            </a:prstGeom>
          </p:spPr>
        </p:pic>
      </p:grpSp>
      <p:grpSp>
        <p:nvGrpSpPr>
          <p:cNvPr id="2" name="Group 1" descr="88 icons of people with 66% greyed out">
            <a:extLst>
              <a:ext uri="{FF2B5EF4-FFF2-40B4-BE49-F238E27FC236}">
                <a16:creationId xmlns:a16="http://schemas.microsoft.com/office/drawing/2014/main" id="{1FDD81C6-2FAE-41EA-9EC5-655277C28101}"/>
              </a:ext>
            </a:extLst>
          </p:cNvPr>
          <p:cNvGrpSpPr/>
          <p:nvPr/>
        </p:nvGrpSpPr>
        <p:grpSpPr>
          <a:xfrm>
            <a:off x="364981" y="189228"/>
            <a:ext cx="4273167" cy="4323627"/>
            <a:chOff x="364981" y="189228"/>
            <a:chExt cx="4273167" cy="4323627"/>
          </a:xfrm>
        </p:grpSpPr>
        <p:pic>
          <p:nvPicPr>
            <p:cNvPr id="16" name="Picture 15">
              <a:extLst>
                <a:ext uri="{FF2B5EF4-FFF2-40B4-BE49-F238E27FC236}">
                  <a16:creationId xmlns:a16="http://schemas.microsoft.com/office/drawing/2014/main" id="{8AF273A1-38B2-4068-B71A-8B736DD349F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644" t="1798" r="14444" b="20699"/>
            <a:stretch/>
          </p:blipFill>
          <p:spPr>
            <a:xfrm>
              <a:off x="375881" y="683755"/>
              <a:ext cx="404215" cy="441790"/>
            </a:xfrm>
            <a:prstGeom prst="rect">
              <a:avLst/>
            </a:prstGeom>
          </p:spPr>
        </p:pic>
        <p:pic>
          <p:nvPicPr>
            <p:cNvPr id="17" name="Picture 16">
              <a:extLst>
                <a:ext uri="{FF2B5EF4-FFF2-40B4-BE49-F238E27FC236}">
                  <a16:creationId xmlns:a16="http://schemas.microsoft.com/office/drawing/2014/main" id="{09DA5306-DF0A-4AAC-A7B3-4A13D42266A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644" t="1798" r="14444" b="20699"/>
            <a:stretch/>
          </p:blipFill>
          <p:spPr>
            <a:xfrm>
              <a:off x="364983" y="1167600"/>
              <a:ext cx="404215" cy="441790"/>
            </a:xfrm>
            <a:prstGeom prst="rect">
              <a:avLst/>
            </a:prstGeom>
          </p:spPr>
        </p:pic>
        <p:pic>
          <p:nvPicPr>
            <p:cNvPr id="18" name="Picture 17">
              <a:extLst>
                <a:ext uri="{FF2B5EF4-FFF2-40B4-BE49-F238E27FC236}">
                  <a16:creationId xmlns:a16="http://schemas.microsoft.com/office/drawing/2014/main" id="{06E94177-DEA5-4908-8EF7-97870AB9701C}"/>
                </a:ext>
              </a:extLst>
            </p:cNvPr>
            <p:cNvPicPr>
              <a:picLocks noChangeAspect="1"/>
            </p:cNvPicPr>
            <p:nvPr/>
          </p:nvPicPr>
          <p:blipFill rotWithShape="1">
            <a:blip r:embed="rId3" cstate="print">
              <a:lum bright="70000" contrast="-70000"/>
              <a:extLst>
                <a:ext uri="{28A0092B-C50C-407E-A947-70E740481C1C}">
                  <a14:useLocalDpi xmlns:a14="http://schemas.microsoft.com/office/drawing/2010/main" val="0"/>
                </a:ext>
              </a:extLst>
            </a:blip>
            <a:srcRect l="14644" t="1798" r="14444" b="20699"/>
            <a:stretch/>
          </p:blipFill>
          <p:spPr>
            <a:xfrm>
              <a:off x="375880" y="1651445"/>
              <a:ext cx="404215" cy="441790"/>
            </a:xfrm>
            <a:prstGeom prst="rect">
              <a:avLst/>
            </a:prstGeom>
          </p:spPr>
        </p:pic>
        <p:pic>
          <p:nvPicPr>
            <p:cNvPr id="19" name="Picture 18">
              <a:extLst>
                <a:ext uri="{FF2B5EF4-FFF2-40B4-BE49-F238E27FC236}">
                  <a16:creationId xmlns:a16="http://schemas.microsoft.com/office/drawing/2014/main" id="{064EE377-43DB-4EC6-AD89-A0D653B2272F}"/>
                </a:ext>
              </a:extLst>
            </p:cNvPr>
            <p:cNvPicPr>
              <a:picLocks noChangeAspect="1"/>
            </p:cNvPicPr>
            <p:nvPr/>
          </p:nvPicPr>
          <p:blipFill rotWithShape="1">
            <a:blip r:embed="rId3" cstate="print">
              <a:lum bright="70000" contrast="-70000"/>
              <a:extLst>
                <a:ext uri="{28A0092B-C50C-407E-A947-70E740481C1C}">
                  <a14:useLocalDpi xmlns:a14="http://schemas.microsoft.com/office/drawing/2010/main" val="0"/>
                </a:ext>
              </a:extLst>
            </a:blip>
            <a:srcRect l="14644" t="1798" r="14444" b="20699"/>
            <a:stretch/>
          </p:blipFill>
          <p:spPr>
            <a:xfrm>
              <a:off x="364983" y="2135290"/>
              <a:ext cx="404215" cy="441790"/>
            </a:xfrm>
            <a:prstGeom prst="rect">
              <a:avLst/>
            </a:prstGeom>
          </p:spPr>
        </p:pic>
        <p:pic>
          <p:nvPicPr>
            <p:cNvPr id="20" name="Picture 19">
              <a:extLst>
                <a:ext uri="{FF2B5EF4-FFF2-40B4-BE49-F238E27FC236}">
                  <a16:creationId xmlns:a16="http://schemas.microsoft.com/office/drawing/2014/main" id="{DBF3E35F-A4DF-46D6-BC64-2B27B2CBF840}"/>
                </a:ext>
              </a:extLst>
            </p:cNvPr>
            <p:cNvPicPr>
              <a:picLocks noChangeAspect="1"/>
            </p:cNvPicPr>
            <p:nvPr/>
          </p:nvPicPr>
          <p:blipFill rotWithShape="1">
            <a:blip r:embed="rId3" cstate="print">
              <a:lum bright="70000" contrast="-70000"/>
              <a:extLst>
                <a:ext uri="{28A0092B-C50C-407E-A947-70E740481C1C}">
                  <a14:useLocalDpi xmlns:a14="http://schemas.microsoft.com/office/drawing/2010/main" val="0"/>
                </a:ext>
              </a:extLst>
            </a:blip>
            <a:srcRect l="14644" t="1798" r="14444" b="20699"/>
            <a:stretch/>
          </p:blipFill>
          <p:spPr>
            <a:xfrm>
              <a:off x="364983" y="2619135"/>
              <a:ext cx="404215" cy="441790"/>
            </a:xfrm>
            <a:prstGeom prst="rect">
              <a:avLst/>
            </a:prstGeom>
          </p:spPr>
        </p:pic>
        <p:pic>
          <p:nvPicPr>
            <p:cNvPr id="21" name="Picture 20">
              <a:extLst>
                <a:ext uri="{FF2B5EF4-FFF2-40B4-BE49-F238E27FC236}">
                  <a16:creationId xmlns:a16="http://schemas.microsoft.com/office/drawing/2014/main" id="{21033D40-5BC3-4A88-8E43-BC0A26D6AA2A}"/>
                </a:ext>
              </a:extLst>
            </p:cNvPr>
            <p:cNvPicPr>
              <a:picLocks noChangeAspect="1"/>
            </p:cNvPicPr>
            <p:nvPr/>
          </p:nvPicPr>
          <p:blipFill rotWithShape="1">
            <a:blip r:embed="rId3" cstate="print">
              <a:lum bright="70000" contrast="-70000"/>
              <a:extLst>
                <a:ext uri="{28A0092B-C50C-407E-A947-70E740481C1C}">
                  <a14:useLocalDpi xmlns:a14="http://schemas.microsoft.com/office/drawing/2010/main" val="0"/>
                </a:ext>
              </a:extLst>
            </a:blip>
            <a:srcRect l="14644" t="1798" r="14444" b="20699"/>
            <a:stretch/>
          </p:blipFill>
          <p:spPr>
            <a:xfrm>
              <a:off x="364982" y="3102980"/>
              <a:ext cx="404215" cy="441790"/>
            </a:xfrm>
            <a:prstGeom prst="rect">
              <a:avLst/>
            </a:prstGeom>
          </p:spPr>
        </p:pic>
        <p:pic>
          <p:nvPicPr>
            <p:cNvPr id="22" name="Picture 21">
              <a:extLst>
                <a:ext uri="{FF2B5EF4-FFF2-40B4-BE49-F238E27FC236}">
                  <a16:creationId xmlns:a16="http://schemas.microsoft.com/office/drawing/2014/main" id="{2F8C6DE9-FE46-48F2-8A7A-BB4770B0CAAB}"/>
                </a:ext>
              </a:extLst>
            </p:cNvPr>
            <p:cNvPicPr>
              <a:picLocks noChangeAspect="1"/>
            </p:cNvPicPr>
            <p:nvPr/>
          </p:nvPicPr>
          <p:blipFill rotWithShape="1">
            <a:blip r:embed="rId3" cstate="print">
              <a:lum bright="70000" contrast="-70000"/>
              <a:extLst>
                <a:ext uri="{28A0092B-C50C-407E-A947-70E740481C1C}">
                  <a14:useLocalDpi xmlns:a14="http://schemas.microsoft.com/office/drawing/2010/main" val="0"/>
                </a:ext>
              </a:extLst>
            </a:blip>
            <a:srcRect l="14644" t="1798" r="14444" b="20699"/>
            <a:stretch/>
          </p:blipFill>
          <p:spPr>
            <a:xfrm>
              <a:off x="364981" y="3586825"/>
              <a:ext cx="404215" cy="441790"/>
            </a:xfrm>
            <a:prstGeom prst="rect">
              <a:avLst/>
            </a:prstGeom>
          </p:spPr>
        </p:pic>
        <p:pic>
          <p:nvPicPr>
            <p:cNvPr id="23" name="Picture 22">
              <a:extLst>
                <a:ext uri="{FF2B5EF4-FFF2-40B4-BE49-F238E27FC236}">
                  <a16:creationId xmlns:a16="http://schemas.microsoft.com/office/drawing/2014/main" id="{CDF487FA-CE45-4754-BDE0-8B920EC397F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644" t="1798" r="14444" b="20699"/>
            <a:stretch/>
          </p:blipFill>
          <p:spPr>
            <a:xfrm>
              <a:off x="794515" y="683380"/>
              <a:ext cx="404215" cy="441790"/>
            </a:xfrm>
            <a:prstGeom prst="rect">
              <a:avLst/>
            </a:prstGeom>
          </p:spPr>
        </p:pic>
        <p:pic>
          <p:nvPicPr>
            <p:cNvPr id="24" name="Picture 23">
              <a:extLst>
                <a:ext uri="{FF2B5EF4-FFF2-40B4-BE49-F238E27FC236}">
                  <a16:creationId xmlns:a16="http://schemas.microsoft.com/office/drawing/2014/main" id="{F72256BB-F660-4A23-ABA4-CBF89EFF129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644" t="1798" r="14444" b="20699"/>
            <a:stretch/>
          </p:blipFill>
          <p:spPr>
            <a:xfrm>
              <a:off x="783617" y="1167225"/>
              <a:ext cx="404215" cy="441790"/>
            </a:xfrm>
            <a:prstGeom prst="rect">
              <a:avLst/>
            </a:prstGeom>
          </p:spPr>
        </p:pic>
        <p:pic>
          <p:nvPicPr>
            <p:cNvPr id="25" name="Picture 24">
              <a:extLst>
                <a:ext uri="{FF2B5EF4-FFF2-40B4-BE49-F238E27FC236}">
                  <a16:creationId xmlns:a16="http://schemas.microsoft.com/office/drawing/2014/main" id="{EB0EAAE0-A564-4972-ABEC-1046CB00E41B}"/>
                </a:ext>
              </a:extLst>
            </p:cNvPr>
            <p:cNvPicPr>
              <a:picLocks noChangeAspect="1"/>
            </p:cNvPicPr>
            <p:nvPr/>
          </p:nvPicPr>
          <p:blipFill rotWithShape="1">
            <a:blip r:embed="rId3" cstate="print">
              <a:lum bright="70000" contrast="-70000"/>
              <a:extLst>
                <a:ext uri="{28A0092B-C50C-407E-A947-70E740481C1C}">
                  <a14:useLocalDpi xmlns:a14="http://schemas.microsoft.com/office/drawing/2010/main" val="0"/>
                </a:ext>
              </a:extLst>
            </a:blip>
            <a:srcRect l="14644" t="1798" r="14444" b="20699"/>
            <a:stretch/>
          </p:blipFill>
          <p:spPr>
            <a:xfrm>
              <a:off x="794514" y="1651070"/>
              <a:ext cx="404215" cy="441790"/>
            </a:xfrm>
            <a:prstGeom prst="rect">
              <a:avLst/>
            </a:prstGeom>
          </p:spPr>
        </p:pic>
        <p:pic>
          <p:nvPicPr>
            <p:cNvPr id="26" name="Picture 25">
              <a:extLst>
                <a:ext uri="{FF2B5EF4-FFF2-40B4-BE49-F238E27FC236}">
                  <a16:creationId xmlns:a16="http://schemas.microsoft.com/office/drawing/2014/main" id="{D77AB874-300D-4E10-9332-52E05CABEDA2}"/>
                </a:ext>
              </a:extLst>
            </p:cNvPr>
            <p:cNvPicPr>
              <a:picLocks noChangeAspect="1"/>
            </p:cNvPicPr>
            <p:nvPr/>
          </p:nvPicPr>
          <p:blipFill rotWithShape="1">
            <a:blip r:embed="rId3" cstate="print">
              <a:lum bright="70000" contrast="-70000"/>
              <a:extLst>
                <a:ext uri="{28A0092B-C50C-407E-A947-70E740481C1C}">
                  <a14:useLocalDpi xmlns:a14="http://schemas.microsoft.com/office/drawing/2010/main" val="0"/>
                </a:ext>
              </a:extLst>
            </a:blip>
            <a:srcRect l="14644" t="1798" r="14444" b="20699"/>
            <a:stretch/>
          </p:blipFill>
          <p:spPr>
            <a:xfrm>
              <a:off x="783617" y="2134915"/>
              <a:ext cx="404215" cy="441790"/>
            </a:xfrm>
            <a:prstGeom prst="rect">
              <a:avLst/>
            </a:prstGeom>
          </p:spPr>
        </p:pic>
        <p:pic>
          <p:nvPicPr>
            <p:cNvPr id="27" name="Picture 26">
              <a:extLst>
                <a:ext uri="{FF2B5EF4-FFF2-40B4-BE49-F238E27FC236}">
                  <a16:creationId xmlns:a16="http://schemas.microsoft.com/office/drawing/2014/main" id="{82A30355-85EB-401C-99D9-68FDD9A2A941}"/>
                </a:ext>
              </a:extLst>
            </p:cNvPr>
            <p:cNvPicPr>
              <a:picLocks noChangeAspect="1"/>
            </p:cNvPicPr>
            <p:nvPr/>
          </p:nvPicPr>
          <p:blipFill rotWithShape="1">
            <a:blip r:embed="rId3" cstate="print">
              <a:lum bright="70000" contrast="-70000"/>
              <a:extLst>
                <a:ext uri="{28A0092B-C50C-407E-A947-70E740481C1C}">
                  <a14:useLocalDpi xmlns:a14="http://schemas.microsoft.com/office/drawing/2010/main" val="0"/>
                </a:ext>
              </a:extLst>
            </a:blip>
            <a:srcRect l="14644" t="1798" r="14444" b="20699"/>
            <a:stretch/>
          </p:blipFill>
          <p:spPr>
            <a:xfrm>
              <a:off x="783617" y="2618760"/>
              <a:ext cx="404215" cy="441790"/>
            </a:xfrm>
            <a:prstGeom prst="rect">
              <a:avLst/>
            </a:prstGeom>
          </p:spPr>
        </p:pic>
        <p:pic>
          <p:nvPicPr>
            <p:cNvPr id="28" name="Picture 27">
              <a:extLst>
                <a:ext uri="{FF2B5EF4-FFF2-40B4-BE49-F238E27FC236}">
                  <a16:creationId xmlns:a16="http://schemas.microsoft.com/office/drawing/2014/main" id="{090B3CAE-FE41-4A01-B4B2-09CF1DF6C2B5}"/>
                </a:ext>
              </a:extLst>
            </p:cNvPr>
            <p:cNvPicPr>
              <a:picLocks noChangeAspect="1"/>
            </p:cNvPicPr>
            <p:nvPr/>
          </p:nvPicPr>
          <p:blipFill rotWithShape="1">
            <a:blip r:embed="rId3" cstate="print">
              <a:lum bright="70000" contrast="-70000"/>
              <a:extLst>
                <a:ext uri="{28A0092B-C50C-407E-A947-70E740481C1C}">
                  <a14:useLocalDpi xmlns:a14="http://schemas.microsoft.com/office/drawing/2010/main" val="0"/>
                </a:ext>
              </a:extLst>
            </a:blip>
            <a:srcRect l="14644" t="1798" r="14444" b="20699"/>
            <a:stretch/>
          </p:blipFill>
          <p:spPr>
            <a:xfrm>
              <a:off x="783616" y="3102605"/>
              <a:ext cx="404215" cy="441790"/>
            </a:xfrm>
            <a:prstGeom prst="rect">
              <a:avLst/>
            </a:prstGeom>
          </p:spPr>
        </p:pic>
        <p:pic>
          <p:nvPicPr>
            <p:cNvPr id="29" name="Picture 28">
              <a:extLst>
                <a:ext uri="{FF2B5EF4-FFF2-40B4-BE49-F238E27FC236}">
                  <a16:creationId xmlns:a16="http://schemas.microsoft.com/office/drawing/2014/main" id="{A7A1A76D-BCE2-4898-9C11-BDA2D30499C5}"/>
                </a:ext>
              </a:extLst>
            </p:cNvPr>
            <p:cNvPicPr>
              <a:picLocks noChangeAspect="1"/>
            </p:cNvPicPr>
            <p:nvPr/>
          </p:nvPicPr>
          <p:blipFill rotWithShape="1">
            <a:blip r:embed="rId3" cstate="print">
              <a:lum bright="70000" contrast="-70000"/>
              <a:extLst>
                <a:ext uri="{28A0092B-C50C-407E-A947-70E740481C1C}">
                  <a14:useLocalDpi xmlns:a14="http://schemas.microsoft.com/office/drawing/2010/main" val="0"/>
                </a:ext>
              </a:extLst>
            </a:blip>
            <a:srcRect l="14644" t="1798" r="14444" b="20699"/>
            <a:stretch/>
          </p:blipFill>
          <p:spPr>
            <a:xfrm>
              <a:off x="783615" y="3586450"/>
              <a:ext cx="404215" cy="441790"/>
            </a:xfrm>
            <a:prstGeom prst="rect">
              <a:avLst/>
            </a:prstGeom>
          </p:spPr>
        </p:pic>
        <p:pic>
          <p:nvPicPr>
            <p:cNvPr id="30" name="Picture 29">
              <a:extLst>
                <a:ext uri="{FF2B5EF4-FFF2-40B4-BE49-F238E27FC236}">
                  <a16:creationId xmlns:a16="http://schemas.microsoft.com/office/drawing/2014/main" id="{D929C30C-673B-41BB-B3A4-A66BE50B7AE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644" t="1798" r="14444" b="20699"/>
            <a:stretch/>
          </p:blipFill>
          <p:spPr>
            <a:xfrm>
              <a:off x="1224046" y="683380"/>
              <a:ext cx="404215" cy="441790"/>
            </a:xfrm>
            <a:prstGeom prst="rect">
              <a:avLst/>
            </a:prstGeom>
          </p:spPr>
        </p:pic>
        <p:pic>
          <p:nvPicPr>
            <p:cNvPr id="31" name="Picture 30">
              <a:extLst>
                <a:ext uri="{FF2B5EF4-FFF2-40B4-BE49-F238E27FC236}">
                  <a16:creationId xmlns:a16="http://schemas.microsoft.com/office/drawing/2014/main" id="{398BF3F6-88A3-45FF-A884-5629935EC97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644" t="1798" r="14444" b="20699"/>
            <a:stretch/>
          </p:blipFill>
          <p:spPr>
            <a:xfrm>
              <a:off x="1213148" y="1167225"/>
              <a:ext cx="404215" cy="441790"/>
            </a:xfrm>
            <a:prstGeom prst="rect">
              <a:avLst/>
            </a:prstGeom>
          </p:spPr>
        </p:pic>
        <p:pic>
          <p:nvPicPr>
            <p:cNvPr id="32" name="Picture 31">
              <a:extLst>
                <a:ext uri="{FF2B5EF4-FFF2-40B4-BE49-F238E27FC236}">
                  <a16:creationId xmlns:a16="http://schemas.microsoft.com/office/drawing/2014/main" id="{B3E0E778-3BC4-4078-8358-41A90222C712}"/>
                </a:ext>
              </a:extLst>
            </p:cNvPr>
            <p:cNvPicPr>
              <a:picLocks noChangeAspect="1"/>
            </p:cNvPicPr>
            <p:nvPr/>
          </p:nvPicPr>
          <p:blipFill rotWithShape="1">
            <a:blip r:embed="rId3" cstate="print">
              <a:lum bright="70000" contrast="-70000"/>
              <a:extLst>
                <a:ext uri="{28A0092B-C50C-407E-A947-70E740481C1C}">
                  <a14:useLocalDpi xmlns:a14="http://schemas.microsoft.com/office/drawing/2010/main" val="0"/>
                </a:ext>
              </a:extLst>
            </a:blip>
            <a:srcRect l="14644" t="1798" r="14444" b="20699"/>
            <a:stretch/>
          </p:blipFill>
          <p:spPr>
            <a:xfrm>
              <a:off x="1224045" y="1651070"/>
              <a:ext cx="404215" cy="441790"/>
            </a:xfrm>
            <a:prstGeom prst="rect">
              <a:avLst/>
            </a:prstGeom>
          </p:spPr>
        </p:pic>
        <p:pic>
          <p:nvPicPr>
            <p:cNvPr id="33" name="Picture 32">
              <a:extLst>
                <a:ext uri="{FF2B5EF4-FFF2-40B4-BE49-F238E27FC236}">
                  <a16:creationId xmlns:a16="http://schemas.microsoft.com/office/drawing/2014/main" id="{DC875B3D-DDBF-4796-9EAE-9E31FB1996A5}"/>
                </a:ext>
              </a:extLst>
            </p:cNvPr>
            <p:cNvPicPr>
              <a:picLocks noChangeAspect="1"/>
            </p:cNvPicPr>
            <p:nvPr/>
          </p:nvPicPr>
          <p:blipFill rotWithShape="1">
            <a:blip r:embed="rId3" cstate="print">
              <a:lum bright="70000" contrast="-70000"/>
              <a:extLst>
                <a:ext uri="{28A0092B-C50C-407E-A947-70E740481C1C}">
                  <a14:useLocalDpi xmlns:a14="http://schemas.microsoft.com/office/drawing/2010/main" val="0"/>
                </a:ext>
              </a:extLst>
            </a:blip>
            <a:srcRect l="14644" t="1798" r="14444" b="20699"/>
            <a:stretch/>
          </p:blipFill>
          <p:spPr>
            <a:xfrm>
              <a:off x="1213148" y="2134915"/>
              <a:ext cx="404215" cy="441790"/>
            </a:xfrm>
            <a:prstGeom prst="rect">
              <a:avLst/>
            </a:prstGeom>
          </p:spPr>
        </p:pic>
        <p:pic>
          <p:nvPicPr>
            <p:cNvPr id="34" name="Picture 33">
              <a:extLst>
                <a:ext uri="{FF2B5EF4-FFF2-40B4-BE49-F238E27FC236}">
                  <a16:creationId xmlns:a16="http://schemas.microsoft.com/office/drawing/2014/main" id="{5597446C-74E6-4542-B564-C50BAEE4FD8F}"/>
                </a:ext>
              </a:extLst>
            </p:cNvPr>
            <p:cNvPicPr>
              <a:picLocks noChangeAspect="1"/>
            </p:cNvPicPr>
            <p:nvPr/>
          </p:nvPicPr>
          <p:blipFill rotWithShape="1">
            <a:blip r:embed="rId3" cstate="print">
              <a:lum bright="70000" contrast="-70000"/>
              <a:extLst>
                <a:ext uri="{28A0092B-C50C-407E-A947-70E740481C1C}">
                  <a14:useLocalDpi xmlns:a14="http://schemas.microsoft.com/office/drawing/2010/main" val="0"/>
                </a:ext>
              </a:extLst>
            </a:blip>
            <a:srcRect l="14644" t="1798" r="14444" b="20699"/>
            <a:stretch/>
          </p:blipFill>
          <p:spPr>
            <a:xfrm>
              <a:off x="1213148" y="2618760"/>
              <a:ext cx="404215" cy="441790"/>
            </a:xfrm>
            <a:prstGeom prst="rect">
              <a:avLst/>
            </a:prstGeom>
          </p:spPr>
        </p:pic>
        <p:pic>
          <p:nvPicPr>
            <p:cNvPr id="35" name="Picture 34">
              <a:extLst>
                <a:ext uri="{FF2B5EF4-FFF2-40B4-BE49-F238E27FC236}">
                  <a16:creationId xmlns:a16="http://schemas.microsoft.com/office/drawing/2014/main" id="{3A664F1E-FFD8-4014-89AA-F64D2FB0DA6B}"/>
                </a:ext>
              </a:extLst>
            </p:cNvPr>
            <p:cNvPicPr>
              <a:picLocks noChangeAspect="1"/>
            </p:cNvPicPr>
            <p:nvPr/>
          </p:nvPicPr>
          <p:blipFill rotWithShape="1">
            <a:blip r:embed="rId3" cstate="print">
              <a:lum bright="70000" contrast="-70000"/>
              <a:extLst>
                <a:ext uri="{28A0092B-C50C-407E-A947-70E740481C1C}">
                  <a14:useLocalDpi xmlns:a14="http://schemas.microsoft.com/office/drawing/2010/main" val="0"/>
                </a:ext>
              </a:extLst>
            </a:blip>
            <a:srcRect l="14644" t="1798" r="14444" b="20699"/>
            <a:stretch/>
          </p:blipFill>
          <p:spPr>
            <a:xfrm>
              <a:off x="1213147" y="3102605"/>
              <a:ext cx="404215" cy="441790"/>
            </a:xfrm>
            <a:prstGeom prst="rect">
              <a:avLst/>
            </a:prstGeom>
          </p:spPr>
        </p:pic>
        <p:pic>
          <p:nvPicPr>
            <p:cNvPr id="36" name="Picture 35">
              <a:extLst>
                <a:ext uri="{FF2B5EF4-FFF2-40B4-BE49-F238E27FC236}">
                  <a16:creationId xmlns:a16="http://schemas.microsoft.com/office/drawing/2014/main" id="{3366F2CD-2023-4408-A57E-989CFEE0CACE}"/>
                </a:ext>
              </a:extLst>
            </p:cNvPr>
            <p:cNvPicPr>
              <a:picLocks noChangeAspect="1"/>
            </p:cNvPicPr>
            <p:nvPr/>
          </p:nvPicPr>
          <p:blipFill rotWithShape="1">
            <a:blip r:embed="rId3" cstate="print">
              <a:lum bright="70000" contrast="-70000"/>
              <a:extLst>
                <a:ext uri="{28A0092B-C50C-407E-A947-70E740481C1C}">
                  <a14:useLocalDpi xmlns:a14="http://schemas.microsoft.com/office/drawing/2010/main" val="0"/>
                </a:ext>
              </a:extLst>
            </a:blip>
            <a:srcRect l="14644" t="1798" r="14444" b="20699"/>
            <a:stretch/>
          </p:blipFill>
          <p:spPr>
            <a:xfrm>
              <a:off x="1213146" y="3586450"/>
              <a:ext cx="404215" cy="441790"/>
            </a:xfrm>
            <a:prstGeom prst="rect">
              <a:avLst/>
            </a:prstGeom>
          </p:spPr>
        </p:pic>
        <p:pic>
          <p:nvPicPr>
            <p:cNvPr id="37" name="Picture 36">
              <a:extLst>
                <a:ext uri="{FF2B5EF4-FFF2-40B4-BE49-F238E27FC236}">
                  <a16:creationId xmlns:a16="http://schemas.microsoft.com/office/drawing/2014/main" id="{CE7AF540-F020-4586-851F-732C322C503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644" t="1798" r="14444" b="20699"/>
            <a:stretch/>
          </p:blipFill>
          <p:spPr>
            <a:xfrm>
              <a:off x="1653577" y="677188"/>
              <a:ext cx="404215" cy="441790"/>
            </a:xfrm>
            <a:prstGeom prst="rect">
              <a:avLst/>
            </a:prstGeom>
          </p:spPr>
        </p:pic>
        <p:pic>
          <p:nvPicPr>
            <p:cNvPr id="38" name="Picture 37">
              <a:extLst>
                <a:ext uri="{FF2B5EF4-FFF2-40B4-BE49-F238E27FC236}">
                  <a16:creationId xmlns:a16="http://schemas.microsoft.com/office/drawing/2014/main" id="{3574BF12-186C-4B56-83F5-CD39A0118C8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644" t="1798" r="14444" b="20699"/>
            <a:stretch/>
          </p:blipFill>
          <p:spPr>
            <a:xfrm>
              <a:off x="1642679" y="1161033"/>
              <a:ext cx="404215" cy="441790"/>
            </a:xfrm>
            <a:prstGeom prst="rect">
              <a:avLst/>
            </a:prstGeom>
          </p:spPr>
        </p:pic>
        <p:pic>
          <p:nvPicPr>
            <p:cNvPr id="39" name="Picture 38">
              <a:extLst>
                <a:ext uri="{FF2B5EF4-FFF2-40B4-BE49-F238E27FC236}">
                  <a16:creationId xmlns:a16="http://schemas.microsoft.com/office/drawing/2014/main" id="{9EA459C2-1067-469A-A81D-6324594FA262}"/>
                </a:ext>
              </a:extLst>
            </p:cNvPr>
            <p:cNvPicPr>
              <a:picLocks noChangeAspect="1"/>
            </p:cNvPicPr>
            <p:nvPr/>
          </p:nvPicPr>
          <p:blipFill rotWithShape="1">
            <a:blip r:embed="rId3" cstate="print">
              <a:lum bright="70000" contrast="-70000"/>
              <a:extLst>
                <a:ext uri="{28A0092B-C50C-407E-A947-70E740481C1C}">
                  <a14:useLocalDpi xmlns:a14="http://schemas.microsoft.com/office/drawing/2010/main" val="0"/>
                </a:ext>
              </a:extLst>
            </a:blip>
            <a:srcRect l="14644" t="1798" r="14444" b="20699"/>
            <a:stretch/>
          </p:blipFill>
          <p:spPr>
            <a:xfrm>
              <a:off x="1653576" y="1644878"/>
              <a:ext cx="404215" cy="441790"/>
            </a:xfrm>
            <a:prstGeom prst="rect">
              <a:avLst/>
            </a:prstGeom>
          </p:spPr>
        </p:pic>
        <p:pic>
          <p:nvPicPr>
            <p:cNvPr id="40" name="Picture 39">
              <a:extLst>
                <a:ext uri="{FF2B5EF4-FFF2-40B4-BE49-F238E27FC236}">
                  <a16:creationId xmlns:a16="http://schemas.microsoft.com/office/drawing/2014/main" id="{1BD9C5C6-2DD4-46C2-941A-E13677A708EC}"/>
                </a:ext>
              </a:extLst>
            </p:cNvPr>
            <p:cNvPicPr>
              <a:picLocks noChangeAspect="1"/>
            </p:cNvPicPr>
            <p:nvPr/>
          </p:nvPicPr>
          <p:blipFill rotWithShape="1">
            <a:blip r:embed="rId3" cstate="print">
              <a:lum bright="70000" contrast="-70000"/>
              <a:extLst>
                <a:ext uri="{28A0092B-C50C-407E-A947-70E740481C1C}">
                  <a14:useLocalDpi xmlns:a14="http://schemas.microsoft.com/office/drawing/2010/main" val="0"/>
                </a:ext>
              </a:extLst>
            </a:blip>
            <a:srcRect l="14644" t="1798" r="14444" b="20699"/>
            <a:stretch/>
          </p:blipFill>
          <p:spPr>
            <a:xfrm>
              <a:off x="1642679" y="2128723"/>
              <a:ext cx="404215" cy="441790"/>
            </a:xfrm>
            <a:prstGeom prst="rect">
              <a:avLst/>
            </a:prstGeom>
          </p:spPr>
        </p:pic>
        <p:pic>
          <p:nvPicPr>
            <p:cNvPr id="41" name="Picture 40">
              <a:extLst>
                <a:ext uri="{FF2B5EF4-FFF2-40B4-BE49-F238E27FC236}">
                  <a16:creationId xmlns:a16="http://schemas.microsoft.com/office/drawing/2014/main" id="{470A5293-3800-45E1-BDF1-5568D8EBDC19}"/>
                </a:ext>
              </a:extLst>
            </p:cNvPr>
            <p:cNvPicPr>
              <a:picLocks noChangeAspect="1"/>
            </p:cNvPicPr>
            <p:nvPr/>
          </p:nvPicPr>
          <p:blipFill rotWithShape="1">
            <a:blip r:embed="rId3" cstate="print">
              <a:lum bright="70000" contrast="-70000"/>
              <a:extLst>
                <a:ext uri="{28A0092B-C50C-407E-A947-70E740481C1C}">
                  <a14:useLocalDpi xmlns:a14="http://schemas.microsoft.com/office/drawing/2010/main" val="0"/>
                </a:ext>
              </a:extLst>
            </a:blip>
            <a:srcRect l="14644" t="1798" r="14444" b="20699"/>
            <a:stretch/>
          </p:blipFill>
          <p:spPr>
            <a:xfrm>
              <a:off x="1642679" y="2612568"/>
              <a:ext cx="404215" cy="441790"/>
            </a:xfrm>
            <a:prstGeom prst="rect">
              <a:avLst/>
            </a:prstGeom>
          </p:spPr>
        </p:pic>
        <p:pic>
          <p:nvPicPr>
            <p:cNvPr id="42" name="Picture 41">
              <a:extLst>
                <a:ext uri="{FF2B5EF4-FFF2-40B4-BE49-F238E27FC236}">
                  <a16:creationId xmlns:a16="http://schemas.microsoft.com/office/drawing/2014/main" id="{9C600AFB-F586-41AC-925A-D53DB3E327FF}"/>
                </a:ext>
              </a:extLst>
            </p:cNvPr>
            <p:cNvPicPr>
              <a:picLocks noChangeAspect="1"/>
            </p:cNvPicPr>
            <p:nvPr/>
          </p:nvPicPr>
          <p:blipFill rotWithShape="1">
            <a:blip r:embed="rId3" cstate="print">
              <a:lum bright="70000" contrast="-70000"/>
              <a:extLst>
                <a:ext uri="{28A0092B-C50C-407E-A947-70E740481C1C}">
                  <a14:useLocalDpi xmlns:a14="http://schemas.microsoft.com/office/drawing/2010/main" val="0"/>
                </a:ext>
              </a:extLst>
            </a:blip>
            <a:srcRect l="14644" t="1798" r="14444" b="20699"/>
            <a:stretch/>
          </p:blipFill>
          <p:spPr>
            <a:xfrm>
              <a:off x="1642678" y="3096413"/>
              <a:ext cx="404215" cy="441790"/>
            </a:xfrm>
            <a:prstGeom prst="rect">
              <a:avLst/>
            </a:prstGeom>
          </p:spPr>
        </p:pic>
        <p:pic>
          <p:nvPicPr>
            <p:cNvPr id="43" name="Picture 42">
              <a:extLst>
                <a:ext uri="{FF2B5EF4-FFF2-40B4-BE49-F238E27FC236}">
                  <a16:creationId xmlns:a16="http://schemas.microsoft.com/office/drawing/2014/main" id="{3F1CC0FE-BFEB-4386-91BE-C7C46DCDB5D7}"/>
                </a:ext>
              </a:extLst>
            </p:cNvPr>
            <p:cNvPicPr>
              <a:picLocks noChangeAspect="1"/>
            </p:cNvPicPr>
            <p:nvPr/>
          </p:nvPicPr>
          <p:blipFill rotWithShape="1">
            <a:blip r:embed="rId3" cstate="print">
              <a:lum bright="70000" contrast="-70000"/>
              <a:extLst>
                <a:ext uri="{28A0092B-C50C-407E-A947-70E740481C1C}">
                  <a14:useLocalDpi xmlns:a14="http://schemas.microsoft.com/office/drawing/2010/main" val="0"/>
                </a:ext>
              </a:extLst>
            </a:blip>
            <a:srcRect l="14644" t="1798" r="14444" b="20699"/>
            <a:stretch/>
          </p:blipFill>
          <p:spPr>
            <a:xfrm>
              <a:off x="1642677" y="3580258"/>
              <a:ext cx="404215" cy="441790"/>
            </a:xfrm>
            <a:prstGeom prst="rect">
              <a:avLst/>
            </a:prstGeom>
          </p:spPr>
        </p:pic>
        <p:pic>
          <p:nvPicPr>
            <p:cNvPr id="44" name="Picture 43">
              <a:extLst>
                <a:ext uri="{FF2B5EF4-FFF2-40B4-BE49-F238E27FC236}">
                  <a16:creationId xmlns:a16="http://schemas.microsoft.com/office/drawing/2014/main" id="{C0747D05-9EE5-46E1-B343-5CAB23DC0B8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644" t="1798" r="14444" b="20699"/>
            <a:stretch/>
          </p:blipFill>
          <p:spPr>
            <a:xfrm>
              <a:off x="2082159" y="683755"/>
              <a:ext cx="404215" cy="441790"/>
            </a:xfrm>
            <a:prstGeom prst="rect">
              <a:avLst/>
            </a:prstGeom>
          </p:spPr>
        </p:pic>
        <p:pic>
          <p:nvPicPr>
            <p:cNvPr id="45" name="Picture 44">
              <a:extLst>
                <a:ext uri="{FF2B5EF4-FFF2-40B4-BE49-F238E27FC236}">
                  <a16:creationId xmlns:a16="http://schemas.microsoft.com/office/drawing/2014/main" id="{ED12A060-733B-4769-BA41-CF72729C26E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644" t="1798" r="14444" b="20699"/>
            <a:stretch/>
          </p:blipFill>
          <p:spPr>
            <a:xfrm>
              <a:off x="2071261" y="1167600"/>
              <a:ext cx="404215" cy="441790"/>
            </a:xfrm>
            <a:prstGeom prst="rect">
              <a:avLst/>
            </a:prstGeom>
          </p:spPr>
        </p:pic>
        <p:pic>
          <p:nvPicPr>
            <p:cNvPr id="46" name="Picture 45">
              <a:extLst>
                <a:ext uri="{FF2B5EF4-FFF2-40B4-BE49-F238E27FC236}">
                  <a16:creationId xmlns:a16="http://schemas.microsoft.com/office/drawing/2014/main" id="{224BFE32-5233-4ACE-966F-75EEAAE803C6}"/>
                </a:ext>
              </a:extLst>
            </p:cNvPr>
            <p:cNvPicPr>
              <a:picLocks noChangeAspect="1"/>
            </p:cNvPicPr>
            <p:nvPr/>
          </p:nvPicPr>
          <p:blipFill rotWithShape="1">
            <a:blip r:embed="rId3" cstate="print">
              <a:lum bright="70000" contrast="-70000"/>
              <a:extLst>
                <a:ext uri="{28A0092B-C50C-407E-A947-70E740481C1C}">
                  <a14:useLocalDpi xmlns:a14="http://schemas.microsoft.com/office/drawing/2010/main" val="0"/>
                </a:ext>
              </a:extLst>
            </a:blip>
            <a:srcRect l="14644" t="1798" r="14444" b="20699"/>
            <a:stretch/>
          </p:blipFill>
          <p:spPr>
            <a:xfrm>
              <a:off x="2082158" y="1651445"/>
              <a:ext cx="404215" cy="441790"/>
            </a:xfrm>
            <a:prstGeom prst="rect">
              <a:avLst/>
            </a:prstGeom>
          </p:spPr>
        </p:pic>
        <p:pic>
          <p:nvPicPr>
            <p:cNvPr id="47" name="Picture 46">
              <a:extLst>
                <a:ext uri="{FF2B5EF4-FFF2-40B4-BE49-F238E27FC236}">
                  <a16:creationId xmlns:a16="http://schemas.microsoft.com/office/drawing/2014/main" id="{A6FAC4DD-72AC-4BD7-B368-93CDDC537A1B}"/>
                </a:ext>
              </a:extLst>
            </p:cNvPr>
            <p:cNvPicPr>
              <a:picLocks noChangeAspect="1"/>
            </p:cNvPicPr>
            <p:nvPr/>
          </p:nvPicPr>
          <p:blipFill rotWithShape="1">
            <a:blip r:embed="rId3" cstate="print">
              <a:lum bright="70000" contrast="-70000"/>
              <a:extLst>
                <a:ext uri="{28A0092B-C50C-407E-A947-70E740481C1C}">
                  <a14:useLocalDpi xmlns:a14="http://schemas.microsoft.com/office/drawing/2010/main" val="0"/>
                </a:ext>
              </a:extLst>
            </a:blip>
            <a:srcRect l="14644" t="1798" r="14444" b="20699"/>
            <a:stretch/>
          </p:blipFill>
          <p:spPr>
            <a:xfrm>
              <a:off x="2071261" y="2135290"/>
              <a:ext cx="404215" cy="441790"/>
            </a:xfrm>
            <a:prstGeom prst="rect">
              <a:avLst/>
            </a:prstGeom>
          </p:spPr>
        </p:pic>
        <p:pic>
          <p:nvPicPr>
            <p:cNvPr id="48" name="Picture 47">
              <a:extLst>
                <a:ext uri="{FF2B5EF4-FFF2-40B4-BE49-F238E27FC236}">
                  <a16:creationId xmlns:a16="http://schemas.microsoft.com/office/drawing/2014/main" id="{14802713-3470-4127-BA2B-288EBF241F24}"/>
                </a:ext>
              </a:extLst>
            </p:cNvPr>
            <p:cNvPicPr>
              <a:picLocks noChangeAspect="1"/>
            </p:cNvPicPr>
            <p:nvPr/>
          </p:nvPicPr>
          <p:blipFill rotWithShape="1">
            <a:blip r:embed="rId3" cstate="print">
              <a:lum bright="70000" contrast="-70000"/>
              <a:extLst>
                <a:ext uri="{28A0092B-C50C-407E-A947-70E740481C1C}">
                  <a14:useLocalDpi xmlns:a14="http://schemas.microsoft.com/office/drawing/2010/main" val="0"/>
                </a:ext>
              </a:extLst>
            </a:blip>
            <a:srcRect l="14644" t="1798" r="14444" b="20699"/>
            <a:stretch/>
          </p:blipFill>
          <p:spPr>
            <a:xfrm>
              <a:off x="2071261" y="2619135"/>
              <a:ext cx="404215" cy="441790"/>
            </a:xfrm>
            <a:prstGeom prst="rect">
              <a:avLst/>
            </a:prstGeom>
          </p:spPr>
        </p:pic>
        <p:pic>
          <p:nvPicPr>
            <p:cNvPr id="49" name="Picture 48">
              <a:extLst>
                <a:ext uri="{FF2B5EF4-FFF2-40B4-BE49-F238E27FC236}">
                  <a16:creationId xmlns:a16="http://schemas.microsoft.com/office/drawing/2014/main" id="{DADB9548-7AC0-4613-BFB7-C9D3199CFD4D}"/>
                </a:ext>
              </a:extLst>
            </p:cNvPr>
            <p:cNvPicPr>
              <a:picLocks noChangeAspect="1"/>
            </p:cNvPicPr>
            <p:nvPr/>
          </p:nvPicPr>
          <p:blipFill rotWithShape="1">
            <a:blip r:embed="rId3" cstate="print">
              <a:lum bright="70000" contrast="-70000"/>
              <a:extLst>
                <a:ext uri="{28A0092B-C50C-407E-A947-70E740481C1C}">
                  <a14:useLocalDpi xmlns:a14="http://schemas.microsoft.com/office/drawing/2010/main" val="0"/>
                </a:ext>
              </a:extLst>
            </a:blip>
            <a:srcRect l="14644" t="1798" r="14444" b="20699"/>
            <a:stretch/>
          </p:blipFill>
          <p:spPr>
            <a:xfrm>
              <a:off x="2071260" y="3102980"/>
              <a:ext cx="404215" cy="441790"/>
            </a:xfrm>
            <a:prstGeom prst="rect">
              <a:avLst/>
            </a:prstGeom>
          </p:spPr>
        </p:pic>
        <p:pic>
          <p:nvPicPr>
            <p:cNvPr id="50" name="Picture 49">
              <a:extLst>
                <a:ext uri="{FF2B5EF4-FFF2-40B4-BE49-F238E27FC236}">
                  <a16:creationId xmlns:a16="http://schemas.microsoft.com/office/drawing/2014/main" id="{2FBFB571-AC86-47AE-AC64-30188D40DB3D}"/>
                </a:ext>
              </a:extLst>
            </p:cNvPr>
            <p:cNvPicPr>
              <a:picLocks noChangeAspect="1"/>
            </p:cNvPicPr>
            <p:nvPr/>
          </p:nvPicPr>
          <p:blipFill rotWithShape="1">
            <a:blip r:embed="rId3" cstate="print">
              <a:lum bright="70000" contrast="-70000"/>
              <a:extLst>
                <a:ext uri="{28A0092B-C50C-407E-A947-70E740481C1C}">
                  <a14:useLocalDpi xmlns:a14="http://schemas.microsoft.com/office/drawing/2010/main" val="0"/>
                </a:ext>
              </a:extLst>
            </a:blip>
            <a:srcRect l="14644" t="1798" r="14444" b="20699"/>
            <a:stretch/>
          </p:blipFill>
          <p:spPr>
            <a:xfrm>
              <a:off x="2071259" y="3586825"/>
              <a:ext cx="404215" cy="441790"/>
            </a:xfrm>
            <a:prstGeom prst="rect">
              <a:avLst/>
            </a:prstGeom>
          </p:spPr>
        </p:pic>
        <p:pic>
          <p:nvPicPr>
            <p:cNvPr id="51" name="Picture 50">
              <a:extLst>
                <a:ext uri="{FF2B5EF4-FFF2-40B4-BE49-F238E27FC236}">
                  <a16:creationId xmlns:a16="http://schemas.microsoft.com/office/drawing/2014/main" id="{6AC092DE-2BDD-4844-B52B-5A3A872BCC9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644" t="1798" r="14444" b="20699"/>
            <a:stretch/>
          </p:blipFill>
          <p:spPr>
            <a:xfrm>
              <a:off x="2500793" y="683380"/>
              <a:ext cx="404215" cy="441790"/>
            </a:xfrm>
            <a:prstGeom prst="rect">
              <a:avLst/>
            </a:prstGeom>
          </p:spPr>
        </p:pic>
        <p:pic>
          <p:nvPicPr>
            <p:cNvPr id="52" name="Picture 51">
              <a:extLst>
                <a:ext uri="{FF2B5EF4-FFF2-40B4-BE49-F238E27FC236}">
                  <a16:creationId xmlns:a16="http://schemas.microsoft.com/office/drawing/2014/main" id="{DA0AB110-B4D9-4773-A6DF-50F00EEBC06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644" t="1798" r="14444" b="20699"/>
            <a:stretch/>
          </p:blipFill>
          <p:spPr>
            <a:xfrm>
              <a:off x="2489895" y="1167225"/>
              <a:ext cx="404215" cy="441790"/>
            </a:xfrm>
            <a:prstGeom prst="rect">
              <a:avLst/>
            </a:prstGeom>
          </p:spPr>
        </p:pic>
        <p:pic>
          <p:nvPicPr>
            <p:cNvPr id="53" name="Picture 52">
              <a:extLst>
                <a:ext uri="{FF2B5EF4-FFF2-40B4-BE49-F238E27FC236}">
                  <a16:creationId xmlns:a16="http://schemas.microsoft.com/office/drawing/2014/main" id="{002CCE50-E627-4D91-9451-7DBCE0641B3A}"/>
                </a:ext>
              </a:extLst>
            </p:cNvPr>
            <p:cNvPicPr>
              <a:picLocks noChangeAspect="1"/>
            </p:cNvPicPr>
            <p:nvPr/>
          </p:nvPicPr>
          <p:blipFill rotWithShape="1">
            <a:blip r:embed="rId3" cstate="print">
              <a:lum bright="70000" contrast="-70000"/>
              <a:extLst>
                <a:ext uri="{28A0092B-C50C-407E-A947-70E740481C1C}">
                  <a14:useLocalDpi xmlns:a14="http://schemas.microsoft.com/office/drawing/2010/main" val="0"/>
                </a:ext>
              </a:extLst>
            </a:blip>
            <a:srcRect l="14644" t="1798" r="14444" b="20699"/>
            <a:stretch/>
          </p:blipFill>
          <p:spPr>
            <a:xfrm>
              <a:off x="2500792" y="1651070"/>
              <a:ext cx="404215" cy="441790"/>
            </a:xfrm>
            <a:prstGeom prst="rect">
              <a:avLst/>
            </a:prstGeom>
          </p:spPr>
        </p:pic>
        <p:pic>
          <p:nvPicPr>
            <p:cNvPr id="54" name="Picture 53">
              <a:extLst>
                <a:ext uri="{FF2B5EF4-FFF2-40B4-BE49-F238E27FC236}">
                  <a16:creationId xmlns:a16="http://schemas.microsoft.com/office/drawing/2014/main" id="{796EBD94-5743-4842-99E8-FE7B4859F2AD}"/>
                </a:ext>
              </a:extLst>
            </p:cNvPr>
            <p:cNvPicPr>
              <a:picLocks noChangeAspect="1"/>
            </p:cNvPicPr>
            <p:nvPr/>
          </p:nvPicPr>
          <p:blipFill rotWithShape="1">
            <a:blip r:embed="rId3" cstate="print">
              <a:lum bright="70000" contrast="-70000"/>
              <a:extLst>
                <a:ext uri="{28A0092B-C50C-407E-A947-70E740481C1C}">
                  <a14:useLocalDpi xmlns:a14="http://schemas.microsoft.com/office/drawing/2010/main" val="0"/>
                </a:ext>
              </a:extLst>
            </a:blip>
            <a:srcRect l="14644" t="1798" r="14444" b="20699"/>
            <a:stretch/>
          </p:blipFill>
          <p:spPr>
            <a:xfrm>
              <a:off x="2489895" y="2134915"/>
              <a:ext cx="404215" cy="441790"/>
            </a:xfrm>
            <a:prstGeom prst="rect">
              <a:avLst/>
            </a:prstGeom>
          </p:spPr>
        </p:pic>
        <p:pic>
          <p:nvPicPr>
            <p:cNvPr id="55" name="Picture 54">
              <a:extLst>
                <a:ext uri="{FF2B5EF4-FFF2-40B4-BE49-F238E27FC236}">
                  <a16:creationId xmlns:a16="http://schemas.microsoft.com/office/drawing/2014/main" id="{AE84EDEA-D3E6-4331-80A4-FA4AC8631B90}"/>
                </a:ext>
              </a:extLst>
            </p:cNvPr>
            <p:cNvPicPr>
              <a:picLocks noChangeAspect="1"/>
            </p:cNvPicPr>
            <p:nvPr/>
          </p:nvPicPr>
          <p:blipFill rotWithShape="1">
            <a:blip r:embed="rId3" cstate="print">
              <a:lum bright="70000" contrast="-70000"/>
              <a:extLst>
                <a:ext uri="{28A0092B-C50C-407E-A947-70E740481C1C}">
                  <a14:useLocalDpi xmlns:a14="http://schemas.microsoft.com/office/drawing/2010/main" val="0"/>
                </a:ext>
              </a:extLst>
            </a:blip>
            <a:srcRect l="14644" t="1798" r="14444" b="20699"/>
            <a:stretch/>
          </p:blipFill>
          <p:spPr>
            <a:xfrm>
              <a:off x="2489895" y="2618760"/>
              <a:ext cx="404215" cy="441790"/>
            </a:xfrm>
            <a:prstGeom prst="rect">
              <a:avLst/>
            </a:prstGeom>
          </p:spPr>
        </p:pic>
        <p:pic>
          <p:nvPicPr>
            <p:cNvPr id="56" name="Picture 55">
              <a:extLst>
                <a:ext uri="{FF2B5EF4-FFF2-40B4-BE49-F238E27FC236}">
                  <a16:creationId xmlns:a16="http://schemas.microsoft.com/office/drawing/2014/main" id="{7CDF05DA-492B-49F8-B1FA-755C94D0846F}"/>
                </a:ext>
              </a:extLst>
            </p:cNvPr>
            <p:cNvPicPr>
              <a:picLocks noChangeAspect="1"/>
            </p:cNvPicPr>
            <p:nvPr/>
          </p:nvPicPr>
          <p:blipFill rotWithShape="1">
            <a:blip r:embed="rId3" cstate="print">
              <a:lum bright="70000" contrast="-70000"/>
              <a:extLst>
                <a:ext uri="{28A0092B-C50C-407E-A947-70E740481C1C}">
                  <a14:useLocalDpi xmlns:a14="http://schemas.microsoft.com/office/drawing/2010/main" val="0"/>
                </a:ext>
              </a:extLst>
            </a:blip>
            <a:srcRect l="14644" t="1798" r="14444" b="20699"/>
            <a:stretch/>
          </p:blipFill>
          <p:spPr>
            <a:xfrm>
              <a:off x="2489894" y="3102605"/>
              <a:ext cx="404215" cy="441790"/>
            </a:xfrm>
            <a:prstGeom prst="rect">
              <a:avLst/>
            </a:prstGeom>
          </p:spPr>
        </p:pic>
        <p:pic>
          <p:nvPicPr>
            <p:cNvPr id="57" name="Picture 56">
              <a:extLst>
                <a:ext uri="{FF2B5EF4-FFF2-40B4-BE49-F238E27FC236}">
                  <a16:creationId xmlns:a16="http://schemas.microsoft.com/office/drawing/2014/main" id="{651745EB-6EC3-45A4-BB20-A325320878FC}"/>
                </a:ext>
              </a:extLst>
            </p:cNvPr>
            <p:cNvPicPr>
              <a:picLocks noChangeAspect="1"/>
            </p:cNvPicPr>
            <p:nvPr/>
          </p:nvPicPr>
          <p:blipFill rotWithShape="1">
            <a:blip r:embed="rId3" cstate="print">
              <a:lum bright="70000" contrast="-70000"/>
              <a:extLst>
                <a:ext uri="{28A0092B-C50C-407E-A947-70E740481C1C}">
                  <a14:useLocalDpi xmlns:a14="http://schemas.microsoft.com/office/drawing/2010/main" val="0"/>
                </a:ext>
              </a:extLst>
            </a:blip>
            <a:srcRect l="14644" t="1798" r="14444" b="20699"/>
            <a:stretch/>
          </p:blipFill>
          <p:spPr>
            <a:xfrm>
              <a:off x="2489893" y="3586450"/>
              <a:ext cx="404215" cy="441790"/>
            </a:xfrm>
            <a:prstGeom prst="rect">
              <a:avLst/>
            </a:prstGeom>
          </p:spPr>
        </p:pic>
        <p:pic>
          <p:nvPicPr>
            <p:cNvPr id="58" name="Picture 57">
              <a:extLst>
                <a:ext uri="{FF2B5EF4-FFF2-40B4-BE49-F238E27FC236}">
                  <a16:creationId xmlns:a16="http://schemas.microsoft.com/office/drawing/2014/main" id="{06D5D481-9215-443E-9C63-27F4BDC323D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644" t="1798" r="14444" b="20699"/>
            <a:stretch/>
          </p:blipFill>
          <p:spPr>
            <a:xfrm>
              <a:off x="2930324" y="683380"/>
              <a:ext cx="404215" cy="441790"/>
            </a:xfrm>
            <a:prstGeom prst="rect">
              <a:avLst/>
            </a:prstGeom>
          </p:spPr>
        </p:pic>
        <p:pic>
          <p:nvPicPr>
            <p:cNvPr id="59" name="Picture 58">
              <a:extLst>
                <a:ext uri="{FF2B5EF4-FFF2-40B4-BE49-F238E27FC236}">
                  <a16:creationId xmlns:a16="http://schemas.microsoft.com/office/drawing/2014/main" id="{85C27C64-92FA-4A72-8E70-15207840EFA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644" t="1798" r="14444" b="20699"/>
            <a:stretch/>
          </p:blipFill>
          <p:spPr>
            <a:xfrm>
              <a:off x="2919426" y="1167225"/>
              <a:ext cx="404215" cy="441790"/>
            </a:xfrm>
            <a:prstGeom prst="rect">
              <a:avLst/>
            </a:prstGeom>
          </p:spPr>
        </p:pic>
        <p:pic>
          <p:nvPicPr>
            <p:cNvPr id="60" name="Picture 59">
              <a:extLst>
                <a:ext uri="{FF2B5EF4-FFF2-40B4-BE49-F238E27FC236}">
                  <a16:creationId xmlns:a16="http://schemas.microsoft.com/office/drawing/2014/main" id="{4384D804-DF72-4066-B5BE-24E3A61D0AE1}"/>
                </a:ext>
              </a:extLst>
            </p:cNvPr>
            <p:cNvPicPr>
              <a:picLocks noChangeAspect="1"/>
            </p:cNvPicPr>
            <p:nvPr/>
          </p:nvPicPr>
          <p:blipFill rotWithShape="1">
            <a:blip r:embed="rId3" cstate="print">
              <a:lum bright="70000" contrast="-70000"/>
              <a:extLst>
                <a:ext uri="{28A0092B-C50C-407E-A947-70E740481C1C}">
                  <a14:useLocalDpi xmlns:a14="http://schemas.microsoft.com/office/drawing/2010/main" val="0"/>
                </a:ext>
              </a:extLst>
            </a:blip>
            <a:srcRect l="14644" t="1798" r="14444" b="20699"/>
            <a:stretch/>
          </p:blipFill>
          <p:spPr>
            <a:xfrm>
              <a:off x="2930323" y="1651070"/>
              <a:ext cx="404215" cy="441790"/>
            </a:xfrm>
            <a:prstGeom prst="rect">
              <a:avLst/>
            </a:prstGeom>
          </p:spPr>
        </p:pic>
        <p:pic>
          <p:nvPicPr>
            <p:cNvPr id="61" name="Picture 60">
              <a:extLst>
                <a:ext uri="{FF2B5EF4-FFF2-40B4-BE49-F238E27FC236}">
                  <a16:creationId xmlns:a16="http://schemas.microsoft.com/office/drawing/2014/main" id="{181D8778-05F6-4930-86F7-094B1792CCC7}"/>
                </a:ext>
              </a:extLst>
            </p:cNvPr>
            <p:cNvPicPr>
              <a:picLocks noChangeAspect="1"/>
            </p:cNvPicPr>
            <p:nvPr/>
          </p:nvPicPr>
          <p:blipFill rotWithShape="1">
            <a:blip r:embed="rId3" cstate="print">
              <a:lum bright="70000" contrast="-70000"/>
              <a:extLst>
                <a:ext uri="{28A0092B-C50C-407E-A947-70E740481C1C}">
                  <a14:useLocalDpi xmlns:a14="http://schemas.microsoft.com/office/drawing/2010/main" val="0"/>
                </a:ext>
              </a:extLst>
            </a:blip>
            <a:srcRect l="14644" t="1798" r="14444" b="20699"/>
            <a:stretch/>
          </p:blipFill>
          <p:spPr>
            <a:xfrm>
              <a:off x="2919426" y="2134915"/>
              <a:ext cx="404215" cy="441790"/>
            </a:xfrm>
            <a:prstGeom prst="rect">
              <a:avLst/>
            </a:prstGeom>
          </p:spPr>
        </p:pic>
        <p:pic>
          <p:nvPicPr>
            <p:cNvPr id="62" name="Picture 61">
              <a:extLst>
                <a:ext uri="{FF2B5EF4-FFF2-40B4-BE49-F238E27FC236}">
                  <a16:creationId xmlns:a16="http://schemas.microsoft.com/office/drawing/2014/main" id="{0C7347E0-1990-4B2A-BD0D-DC4F91827880}"/>
                </a:ext>
              </a:extLst>
            </p:cNvPr>
            <p:cNvPicPr>
              <a:picLocks noChangeAspect="1"/>
            </p:cNvPicPr>
            <p:nvPr/>
          </p:nvPicPr>
          <p:blipFill rotWithShape="1">
            <a:blip r:embed="rId3" cstate="print">
              <a:lum bright="70000" contrast="-70000"/>
              <a:extLst>
                <a:ext uri="{28A0092B-C50C-407E-A947-70E740481C1C}">
                  <a14:useLocalDpi xmlns:a14="http://schemas.microsoft.com/office/drawing/2010/main" val="0"/>
                </a:ext>
              </a:extLst>
            </a:blip>
            <a:srcRect l="14644" t="1798" r="14444" b="20699"/>
            <a:stretch/>
          </p:blipFill>
          <p:spPr>
            <a:xfrm>
              <a:off x="2919426" y="2618760"/>
              <a:ext cx="404215" cy="441790"/>
            </a:xfrm>
            <a:prstGeom prst="rect">
              <a:avLst/>
            </a:prstGeom>
          </p:spPr>
        </p:pic>
        <p:pic>
          <p:nvPicPr>
            <p:cNvPr id="63" name="Picture 62">
              <a:extLst>
                <a:ext uri="{FF2B5EF4-FFF2-40B4-BE49-F238E27FC236}">
                  <a16:creationId xmlns:a16="http://schemas.microsoft.com/office/drawing/2014/main" id="{9F7A9E26-DC52-46ED-B77A-FD1B726E5718}"/>
                </a:ext>
              </a:extLst>
            </p:cNvPr>
            <p:cNvPicPr>
              <a:picLocks noChangeAspect="1"/>
            </p:cNvPicPr>
            <p:nvPr/>
          </p:nvPicPr>
          <p:blipFill rotWithShape="1">
            <a:blip r:embed="rId3" cstate="print">
              <a:lum bright="70000" contrast="-70000"/>
              <a:extLst>
                <a:ext uri="{28A0092B-C50C-407E-A947-70E740481C1C}">
                  <a14:useLocalDpi xmlns:a14="http://schemas.microsoft.com/office/drawing/2010/main" val="0"/>
                </a:ext>
              </a:extLst>
            </a:blip>
            <a:srcRect l="14644" t="1798" r="14444" b="20699"/>
            <a:stretch/>
          </p:blipFill>
          <p:spPr>
            <a:xfrm>
              <a:off x="2919425" y="3102605"/>
              <a:ext cx="404215" cy="441790"/>
            </a:xfrm>
            <a:prstGeom prst="rect">
              <a:avLst/>
            </a:prstGeom>
          </p:spPr>
        </p:pic>
        <p:pic>
          <p:nvPicPr>
            <p:cNvPr id="64" name="Picture 63">
              <a:extLst>
                <a:ext uri="{FF2B5EF4-FFF2-40B4-BE49-F238E27FC236}">
                  <a16:creationId xmlns:a16="http://schemas.microsoft.com/office/drawing/2014/main" id="{38D0293A-146E-4F38-8E5A-B6D2E6F0E8DC}"/>
                </a:ext>
              </a:extLst>
            </p:cNvPr>
            <p:cNvPicPr>
              <a:picLocks noChangeAspect="1"/>
            </p:cNvPicPr>
            <p:nvPr/>
          </p:nvPicPr>
          <p:blipFill rotWithShape="1">
            <a:blip r:embed="rId3" cstate="print">
              <a:lum bright="70000" contrast="-70000"/>
              <a:extLst>
                <a:ext uri="{28A0092B-C50C-407E-A947-70E740481C1C}">
                  <a14:useLocalDpi xmlns:a14="http://schemas.microsoft.com/office/drawing/2010/main" val="0"/>
                </a:ext>
              </a:extLst>
            </a:blip>
            <a:srcRect l="14644" t="1798" r="14444" b="20699"/>
            <a:stretch/>
          </p:blipFill>
          <p:spPr>
            <a:xfrm>
              <a:off x="2919424" y="3586450"/>
              <a:ext cx="404215" cy="441790"/>
            </a:xfrm>
            <a:prstGeom prst="rect">
              <a:avLst/>
            </a:prstGeom>
          </p:spPr>
        </p:pic>
        <p:pic>
          <p:nvPicPr>
            <p:cNvPr id="65" name="Picture 64">
              <a:extLst>
                <a:ext uri="{FF2B5EF4-FFF2-40B4-BE49-F238E27FC236}">
                  <a16:creationId xmlns:a16="http://schemas.microsoft.com/office/drawing/2014/main" id="{FF45EDD1-3120-4539-9C23-49F52936DF1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644" t="1798" r="14444" b="20699"/>
            <a:stretch/>
          </p:blipFill>
          <p:spPr>
            <a:xfrm>
              <a:off x="3359855" y="677188"/>
              <a:ext cx="404215" cy="441790"/>
            </a:xfrm>
            <a:prstGeom prst="rect">
              <a:avLst/>
            </a:prstGeom>
          </p:spPr>
        </p:pic>
        <p:pic>
          <p:nvPicPr>
            <p:cNvPr id="66" name="Picture 65">
              <a:extLst>
                <a:ext uri="{FF2B5EF4-FFF2-40B4-BE49-F238E27FC236}">
                  <a16:creationId xmlns:a16="http://schemas.microsoft.com/office/drawing/2014/main" id="{8C4469B0-9EA2-473C-80A4-B18EFB92563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644" t="1798" r="14444" b="20699"/>
            <a:stretch/>
          </p:blipFill>
          <p:spPr>
            <a:xfrm>
              <a:off x="3348957" y="1161033"/>
              <a:ext cx="404215" cy="441790"/>
            </a:xfrm>
            <a:prstGeom prst="rect">
              <a:avLst/>
            </a:prstGeom>
          </p:spPr>
        </p:pic>
        <p:pic>
          <p:nvPicPr>
            <p:cNvPr id="67" name="Picture 66">
              <a:extLst>
                <a:ext uri="{FF2B5EF4-FFF2-40B4-BE49-F238E27FC236}">
                  <a16:creationId xmlns:a16="http://schemas.microsoft.com/office/drawing/2014/main" id="{577DAA9C-0EA2-4113-835B-408289630B4D}"/>
                </a:ext>
              </a:extLst>
            </p:cNvPr>
            <p:cNvPicPr>
              <a:picLocks noChangeAspect="1"/>
            </p:cNvPicPr>
            <p:nvPr/>
          </p:nvPicPr>
          <p:blipFill rotWithShape="1">
            <a:blip r:embed="rId3" cstate="print">
              <a:lum bright="70000" contrast="-70000"/>
              <a:extLst>
                <a:ext uri="{28A0092B-C50C-407E-A947-70E740481C1C}">
                  <a14:useLocalDpi xmlns:a14="http://schemas.microsoft.com/office/drawing/2010/main" val="0"/>
                </a:ext>
              </a:extLst>
            </a:blip>
            <a:srcRect l="14644" t="1798" r="14444" b="20699"/>
            <a:stretch/>
          </p:blipFill>
          <p:spPr>
            <a:xfrm>
              <a:off x="3359854" y="1644878"/>
              <a:ext cx="404215" cy="441790"/>
            </a:xfrm>
            <a:prstGeom prst="rect">
              <a:avLst/>
            </a:prstGeom>
          </p:spPr>
        </p:pic>
        <p:pic>
          <p:nvPicPr>
            <p:cNvPr id="68" name="Picture 67">
              <a:extLst>
                <a:ext uri="{FF2B5EF4-FFF2-40B4-BE49-F238E27FC236}">
                  <a16:creationId xmlns:a16="http://schemas.microsoft.com/office/drawing/2014/main" id="{0DD3FBB0-977D-404A-8646-60309ECA3EEF}"/>
                </a:ext>
              </a:extLst>
            </p:cNvPr>
            <p:cNvPicPr>
              <a:picLocks noChangeAspect="1"/>
            </p:cNvPicPr>
            <p:nvPr/>
          </p:nvPicPr>
          <p:blipFill rotWithShape="1">
            <a:blip r:embed="rId3" cstate="print">
              <a:lum bright="70000" contrast="-70000"/>
              <a:extLst>
                <a:ext uri="{28A0092B-C50C-407E-A947-70E740481C1C}">
                  <a14:useLocalDpi xmlns:a14="http://schemas.microsoft.com/office/drawing/2010/main" val="0"/>
                </a:ext>
              </a:extLst>
            </a:blip>
            <a:srcRect l="14644" t="1798" r="14444" b="20699"/>
            <a:stretch/>
          </p:blipFill>
          <p:spPr>
            <a:xfrm>
              <a:off x="3348957" y="2128723"/>
              <a:ext cx="404215" cy="441790"/>
            </a:xfrm>
            <a:prstGeom prst="rect">
              <a:avLst/>
            </a:prstGeom>
          </p:spPr>
        </p:pic>
        <p:pic>
          <p:nvPicPr>
            <p:cNvPr id="69" name="Picture 68">
              <a:extLst>
                <a:ext uri="{FF2B5EF4-FFF2-40B4-BE49-F238E27FC236}">
                  <a16:creationId xmlns:a16="http://schemas.microsoft.com/office/drawing/2014/main" id="{9B8B93EA-5154-4493-B1DC-108341EBA961}"/>
                </a:ext>
              </a:extLst>
            </p:cNvPr>
            <p:cNvPicPr>
              <a:picLocks noChangeAspect="1"/>
            </p:cNvPicPr>
            <p:nvPr/>
          </p:nvPicPr>
          <p:blipFill rotWithShape="1">
            <a:blip r:embed="rId3" cstate="print">
              <a:lum bright="70000" contrast="-70000"/>
              <a:extLst>
                <a:ext uri="{28A0092B-C50C-407E-A947-70E740481C1C}">
                  <a14:useLocalDpi xmlns:a14="http://schemas.microsoft.com/office/drawing/2010/main" val="0"/>
                </a:ext>
              </a:extLst>
            </a:blip>
            <a:srcRect l="14644" t="1798" r="14444" b="20699"/>
            <a:stretch/>
          </p:blipFill>
          <p:spPr>
            <a:xfrm>
              <a:off x="3348957" y="2612568"/>
              <a:ext cx="404215" cy="441790"/>
            </a:xfrm>
            <a:prstGeom prst="rect">
              <a:avLst/>
            </a:prstGeom>
          </p:spPr>
        </p:pic>
        <p:pic>
          <p:nvPicPr>
            <p:cNvPr id="70" name="Picture 69">
              <a:extLst>
                <a:ext uri="{FF2B5EF4-FFF2-40B4-BE49-F238E27FC236}">
                  <a16:creationId xmlns:a16="http://schemas.microsoft.com/office/drawing/2014/main" id="{47B9EE81-8D22-46F0-A590-440C7EF22652}"/>
                </a:ext>
              </a:extLst>
            </p:cNvPr>
            <p:cNvPicPr>
              <a:picLocks noChangeAspect="1"/>
            </p:cNvPicPr>
            <p:nvPr/>
          </p:nvPicPr>
          <p:blipFill rotWithShape="1">
            <a:blip r:embed="rId3" cstate="print">
              <a:lum bright="70000" contrast="-70000"/>
              <a:extLst>
                <a:ext uri="{28A0092B-C50C-407E-A947-70E740481C1C}">
                  <a14:useLocalDpi xmlns:a14="http://schemas.microsoft.com/office/drawing/2010/main" val="0"/>
                </a:ext>
              </a:extLst>
            </a:blip>
            <a:srcRect l="14644" t="1798" r="14444" b="20699"/>
            <a:stretch/>
          </p:blipFill>
          <p:spPr>
            <a:xfrm>
              <a:off x="3348956" y="3096413"/>
              <a:ext cx="404215" cy="441790"/>
            </a:xfrm>
            <a:prstGeom prst="rect">
              <a:avLst/>
            </a:prstGeom>
          </p:spPr>
        </p:pic>
        <p:pic>
          <p:nvPicPr>
            <p:cNvPr id="71" name="Picture 70">
              <a:extLst>
                <a:ext uri="{FF2B5EF4-FFF2-40B4-BE49-F238E27FC236}">
                  <a16:creationId xmlns:a16="http://schemas.microsoft.com/office/drawing/2014/main" id="{B4255D31-2D9A-474E-B41B-8A6351DA4728}"/>
                </a:ext>
              </a:extLst>
            </p:cNvPr>
            <p:cNvPicPr>
              <a:picLocks noChangeAspect="1"/>
            </p:cNvPicPr>
            <p:nvPr/>
          </p:nvPicPr>
          <p:blipFill rotWithShape="1">
            <a:blip r:embed="rId3" cstate="print">
              <a:lum bright="70000" contrast="-70000"/>
              <a:extLst>
                <a:ext uri="{28A0092B-C50C-407E-A947-70E740481C1C}">
                  <a14:useLocalDpi xmlns:a14="http://schemas.microsoft.com/office/drawing/2010/main" val="0"/>
                </a:ext>
              </a:extLst>
            </a:blip>
            <a:srcRect l="14644" t="1798" r="14444" b="20699"/>
            <a:stretch/>
          </p:blipFill>
          <p:spPr>
            <a:xfrm>
              <a:off x="3348955" y="3580258"/>
              <a:ext cx="404215" cy="441790"/>
            </a:xfrm>
            <a:prstGeom prst="rect">
              <a:avLst/>
            </a:prstGeom>
          </p:spPr>
        </p:pic>
        <p:pic>
          <p:nvPicPr>
            <p:cNvPr id="72" name="Picture 71">
              <a:extLst>
                <a:ext uri="{FF2B5EF4-FFF2-40B4-BE49-F238E27FC236}">
                  <a16:creationId xmlns:a16="http://schemas.microsoft.com/office/drawing/2014/main" id="{F6A67530-C1EE-4B21-B9A7-C5C5E784DC9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644" t="1798" r="14444" b="20699"/>
            <a:stretch/>
          </p:blipFill>
          <p:spPr>
            <a:xfrm>
              <a:off x="3804402" y="677188"/>
              <a:ext cx="404215" cy="441790"/>
            </a:xfrm>
            <a:prstGeom prst="rect">
              <a:avLst/>
            </a:prstGeom>
          </p:spPr>
        </p:pic>
        <p:pic>
          <p:nvPicPr>
            <p:cNvPr id="73" name="Picture 72">
              <a:extLst>
                <a:ext uri="{FF2B5EF4-FFF2-40B4-BE49-F238E27FC236}">
                  <a16:creationId xmlns:a16="http://schemas.microsoft.com/office/drawing/2014/main" id="{B966FB16-2B28-4683-8C39-1839A345D66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644" t="1798" r="14444" b="20699"/>
            <a:stretch/>
          </p:blipFill>
          <p:spPr>
            <a:xfrm>
              <a:off x="3793504" y="1161033"/>
              <a:ext cx="404215" cy="441790"/>
            </a:xfrm>
            <a:prstGeom prst="rect">
              <a:avLst/>
            </a:prstGeom>
          </p:spPr>
        </p:pic>
        <p:pic>
          <p:nvPicPr>
            <p:cNvPr id="74" name="Picture 73">
              <a:extLst>
                <a:ext uri="{FF2B5EF4-FFF2-40B4-BE49-F238E27FC236}">
                  <a16:creationId xmlns:a16="http://schemas.microsoft.com/office/drawing/2014/main" id="{AFBD64F3-8C0D-4AE7-A760-55562ED8B3C3}"/>
                </a:ext>
              </a:extLst>
            </p:cNvPr>
            <p:cNvPicPr>
              <a:picLocks noChangeAspect="1"/>
            </p:cNvPicPr>
            <p:nvPr/>
          </p:nvPicPr>
          <p:blipFill rotWithShape="1">
            <a:blip r:embed="rId3" cstate="print">
              <a:lum bright="70000" contrast="-70000"/>
              <a:extLst>
                <a:ext uri="{28A0092B-C50C-407E-A947-70E740481C1C}">
                  <a14:useLocalDpi xmlns:a14="http://schemas.microsoft.com/office/drawing/2010/main" val="0"/>
                </a:ext>
              </a:extLst>
            </a:blip>
            <a:srcRect l="14644" t="1798" r="14444" b="20699"/>
            <a:stretch/>
          </p:blipFill>
          <p:spPr>
            <a:xfrm>
              <a:off x="3804401" y="1644878"/>
              <a:ext cx="404215" cy="441790"/>
            </a:xfrm>
            <a:prstGeom prst="rect">
              <a:avLst/>
            </a:prstGeom>
          </p:spPr>
        </p:pic>
        <p:pic>
          <p:nvPicPr>
            <p:cNvPr id="75" name="Picture 74">
              <a:extLst>
                <a:ext uri="{FF2B5EF4-FFF2-40B4-BE49-F238E27FC236}">
                  <a16:creationId xmlns:a16="http://schemas.microsoft.com/office/drawing/2014/main" id="{B798F9A7-B9D7-42F1-95B5-0CBBB6C79634}"/>
                </a:ext>
              </a:extLst>
            </p:cNvPr>
            <p:cNvPicPr>
              <a:picLocks noChangeAspect="1"/>
            </p:cNvPicPr>
            <p:nvPr/>
          </p:nvPicPr>
          <p:blipFill rotWithShape="1">
            <a:blip r:embed="rId3" cstate="print">
              <a:lum bright="70000" contrast="-70000"/>
              <a:extLst>
                <a:ext uri="{28A0092B-C50C-407E-A947-70E740481C1C}">
                  <a14:useLocalDpi xmlns:a14="http://schemas.microsoft.com/office/drawing/2010/main" val="0"/>
                </a:ext>
              </a:extLst>
            </a:blip>
            <a:srcRect l="14644" t="1798" r="14444" b="20699"/>
            <a:stretch/>
          </p:blipFill>
          <p:spPr>
            <a:xfrm>
              <a:off x="3793504" y="2128723"/>
              <a:ext cx="404215" cy="441790"/>
            </a:xfrm>
            <a:prstGeom prst="rect">
              <a:avLst/>
            </a:prstGeom>
          </p:spPr>
        </p:pic>
        <p:pic>
          <p:nvPicPr>
            <p:cNvPr id="76" name="Picture 75">
              <a:extLst>
                <a:ext uri="{FF2B5EF4-FFF2-40B4-BE49-F238E27FC236}">
                  <a16:creationId xmlns:a16="http://schemas.microsoft.com/office/drawing/2014/main" id="{30AC7D90-D2FF-4DD9-BE93-50A73BEA40E3}"/>
                </a:ext>
              </a:extLst>
            </p:cNvPr>
            <p:cNvPicPr>
              <a:picLocks noChangeAspect="1"/>
            </p:cNvPicPr>
            <p:nvPr/>
          </p:nvPicPr>
          <p:blipFill rotWithShape="1">
            <a:blip r:embed="rId3" cstate="print">
              <a:lum bright="70000" contrast="-70000"/>
              <a:extLst>
                <a:ext uri="{28A0092B-C50C-407E-A947-70E740481C1C}">
                  <a14:useLocalDpi xmlns:a14="http://schemas.microsoft.com/office/drawing/2010/main" val="0"/>
                </a:ext>
              </a:extLst>
            </a:blip>
            <a:srcRect l="14644" t="1798" r="14444" b="20699"/>
            <a:stretch/>
          </p:blipFill>
          <p:spPr>
            <a:xfrm>
              <a:off x="3793504" y="2612568"/>
              <a:ext cx="404215" cy="441790"/>
            </a:xfrm>
            <a:prstGeom prst="rect">
              <a:avLst/>
            </a:prstGeom>
          </p:spPr>
        </p:pic>
        <p:pic>
          <p:nvPicPr>
            <p:cNvPr id="77" name="Picture 76">
              <a:extLst>
                <a:ext uri="{FF2B5EF4-FFF2-40B4-BE49-F238E27FC236}">
                  <a16:creationId xmlns:a16="http://schemas.microsoft.com/office/drawing/2014/main" id="{1F698CDF-B327-4EF0-8E4B-BC22CF2F585D}"/>
                </a:ext>
              </a:extLst>
            </p:cNvPr>
            <p:cNvPicPr>
              <a:picLocks noChangeAspect="1"/>
            </p:cNvPicPr>
            <p:nvPr/>
          </p:nvPicPr>
          <p:blipFill rotWithShape="1">
            <a:blip r:embed="rId3" cstate="print">
              <a:lum bright="70000" contrast="-70000"/>
              <a:extLst>
                <a:ext uri="{28A0092B-C50C-407E-A947-70E740481C1C}">
                  <a14:useLocalDpi xmlns:a14="http://schemas.microsoft.com/office/drawing/2010/main" val="0"/>
                </a:ext>
              </a:extLst>
            </a:blip>
            <a:srcRect l="14644" t="1798" r="14444" b="20699"/>
            <a:stretch/>
          </p:blipFill>
          <p:spPr>
            <a:xfrm>
              <a:off x="3793503" y="3096413"/>
              <a:ext cx="404215" cy="441790"/>
            </a:xfrm>
            <a:prstGeom prst="rect">
              <a:avLst/>
            </a:prstGeom>
          </p:spPr>
        </p:pic>
        <p:pic>
          <p:nvPicPr>
            <p:cNvPr id="78" name="Picture 77">
              <a:extLst>
                <a:ext uri="{FF2B5EF4-FFF2-40B4-BE49-F238E27FC236}">
                  <a16:creationId xmlns:a16="http://schemas.microsoft.com/office/drawing/2014/main" id="{0F305AE5-15D4-4C94-81EE-DC31EA30BC1B}"/>
                </a:ext>
              </a:extLst>
            </p:cNvPr>
            <p:cNvPicPr>
              <a:picLocks noChangeAspect="1"/>
            </p:cNvPicPr>
            <p:nvPr/>
          </p:nvPicPr>
          <p:blipFill rotWithShape="1">
            <a:blip r:embed="rId3" cstate="print">
              <a:lum bright="70000" contrast="-70000"/>
              <a:extLst>
                <a:ext uri="{28A0092B-C50C-407E-A947-70E740481C1C}">
                  <a14:useLocalDpi xmlns:a14="http://schemas.microsoft.com/office/drawing/2010/main" val="0"/>
                </a:ext>
              </a:extLst>
            </a:blip>
            <a:srcRect l="14644" t="1798" r="14444" b="20699"/>
            <a:stretch/>
          </p:blipFill>
          <p:spPr>
            <a:xfrm>
              <a:off x="3793502" y="3580258"/>
              <a:ext cx="404215" cy="441790"/>
            </a:xfrm>
            <a:prstGeom prst="rect">
              <a:avLst/>
            </a:prstGeom>
          </p:spPr>
        </p:pic>
        <p:pic>
          <p:nvPicPr>
            <p:cNvPr id="79" name="Picture 78">
              <a:extLst>
                <a:ext uri="{FF2B5EF4-FFF2-40B4-BE49-F238E27FC236}">
                  <a16:creationId xmlns:a16="http://schemas.microsoft.com/office/drawing/2014/main" id="{B832E7D9-2AE4-479C-82BB-938DB1873D1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644" t="1798" r="14444" b="20699"/>
            <a:stretch/>
          </p:blipFill>
          <p:spPr>
            <a:xfrm>
              <a:off x="4233933" y="670996"/>
              <a:ext cx="404215" cy="441790"/>
            </a:xfrm>
            <a:prstGeom prst="rect">
              <a:avLst/>
            </a:prstGeom>
          </p:spPr>
        </p:pic>
        <p:pic>
          <p:nvPicPr>
            <p:cNvPr id="80" name="Picture 79">
              <a:extLst>
                <a:ext uri="{FF2B5EF4-FFF2-40B4-BE49-F238E27FC236}">
                  <a16:creationId xmlns:a16="http://schemas.microsoft.com/office/drawing/2014/main" id="{E7B4B577-2BCA-4675-8B4E-78F63EC2DA27}"/>
                </a:ext>
              </a:extLst>
            </p:cNvPr>
            <p:cNvPicPr>
              <a:picLocks noChangeAspect="1"/>
            </p:cNvPicPr>
            <p:nvPr/>
          </p:nvPicPr>
          <p:blipFill rotWithShape="1">
            <a:blip r:embed="rId3" cstate="print">
              <a:lum bright="70000" contrast="-70000"/>
              <a:extLst>
                <a:ext uri="{28A0092B-C50C-407E-A947-70E740481C1C}">
                  <a14:useLocalDpi xmlns:a14="http://schemas.microsoft.com/office/drawing/2010/main" val="0"/>
                </a:ext>
              </a:extLst>
            </a:blip>
            <a:srcRect l="14644" t="1798" r="14444" b="20699"/>
            <a:stretch/>
          </p:blipFill>
          <p:spPr>
            <a:xfrm>
              <a:off x="4223035" y="1154841"/>
              <a:ext cx="404215" cy="441790"/>
            </a:xfrm>
            <a:prstGeom prst="rect">
              <a:avLst/>
            </a:prstGeom>
          </p:spPr>
        </p:pic>
        <p:pic>
          <p:nvPicPr>
            <p:cNvPr id="81" name="Picture 80">
              <a:extLst>
                <a:ext uri="{FF2B5EF4-FFF2-40B4-BE49-F238E27FC236}">
                  <a16:creationId xmlns:a16="http://schemas.microsoft.com/office/drawing/2014/main" id="{F33A86F0-2D1C-4FA1-80FD-82FCB8939423}"/>
                </a:ext>
              </a:extLst>
            </p:cNvPr>
            <p:cNvPicPr>
              <a:picLocks noChangeAspect="1"/>
            </p:cNvPicPr>
            <p:nvPr/>
          </p:nvPicPr>
          <p:blipFill rotWithShape="1">
            <a:blip r:embed="rId3" cstate="print">
              <a:lum bright="70000" contrast="-70000"/>
              <a:extLst>
                <a:ext uri="{28A0092B-C50C-407E-A947-70E740481C1C}">
                  <a14:useLocalDpi xmlns:a14="http://schemas.microsoft.com/office/drawing/2010/main" val="0"/>
                </a:ext>
              </a:extLst>
            </a:blip>
            <a:srcRect l="14644" t="1798" r="14444" b="20699"/>
            <a:stretch/>
          </p:blipFill>
          <p:spPr>
            <a:xfrm>
              <a:off x="4233932" y="1638686"/>
              <a:ext cx="404215" cy="441790"/>
            </a:xfrm>
            <a:prstGeom prst="rect">
              <a:avLst/>
            </a:prstGeom>
          </p:spPr>
        </p:pic>
        <p:pic>
          <p:nvPicPr>
            <p:cNvPr id="82" name="Picture 81">
              <a:extLst>
                <a:ext uri="{FF2B5EF4-FFF2-40B4-BE49-F238E27FC236}">
                  <a16:creationId xmlns:a16="http://schemas.microsoft.com/office/drawing/2014/main" id="{F2D8B35F-7877-4D60-9DD4-E7D14B9826F5}"/>
                </a:ext>
              </a:extLst>
            </p:cNvPr>
            <p:cNvPicPr>
              <a:picLocks noChangeAspect="1"/>
            </p:cNvPicPr>
            <p:nvPr/>
          </p:nvPicPr>
          <p:blipFill rotWithShape="1">
            <a:blip r:embed="rId3" cstate="print">
              <a:lum bright="70000" contrast="-70000"/>
              <a:extLst>
                <a:ext uri="{28A0092B-C50C-407E-A947-70E740481C1C}">
                  <a14:useLocalDpi xmlns:a14="http://schemas.microsoft.com/office/drawing/2010/main" val="0"/>
                </a:ext>
              </a:extLst>
            </a:blip>
            <a:srcRect l="14644" t="1798" r="14444" b="20699"/>
            <a:stretch/>
          </p:blipFill>
          <p:spPr>
            <a:xfrm>
              <a:off x="4223035" y="2122531"/>
              <a:ext cx="404215" cy="441790"/>
            </a:xfrm>
            <a:prstGeom prst="rect">
              <a:avLst/>
            </a:prstGeom>
          </p:spPr>
        </p:pic>
        <p:pic>
          <p:nvPicPr>
            <p:cNvPr id="83" name="Picture 82">
              <a:extLst>
                <a:ext uri="{FF2B5EF4-FFF2-40B4-BE49-F238E27FC236}">
                  <a16:creationId xmlns:a16="http://schemas.microsoft.com/office/drawing/2014/main" id="{EEFB9361-748D-44B7-A330-B209968C697C}"/>
                </a:ext>
              </a:extLst>
            </p:cNvPr>
            <p:cNvPicPr>
              <a:picLocks noChangeAspect="1"/>
            </p:cNvPicPr>
            <p:nvPr/>
          </p:nvPicPr>
          <p:blipFill rotWithShape="1">
            <a:blip r:embed="rId3" cstate="print">
              <a:lum bright="70000" contrast="-70000"/>
              <a:extLst>
                <a:ext uri="{28A0092B-C50C-407E-A947-70E740481C1C}">
                  <a14:useLocalDpi xmlns:a14="http://schemas.microsoft.com/office/drawing/2010/main" val="0"/>
                </a:ext>
              </a:extLst>
            </a:blip>
            <a:srcRect l="14644" t="1798" r="14444" b="20699"/>
            <a:stretch/>
          </p:blipFill>
          <p:spPr>
            <a:xfrm>
              <a:off x="4223035" y="2606376"/>
              <a:ext cx="404215" cy="441790"/>
            </a:xfrm>
            <a:prstGeom prst="rect">
              <a:avLst/>
            </a:prstGeom>
          </p:spPr>
        </p:pic>
        <p:pic>
          <p:nvPicPr>
            <p:cNvPr id="84" name="Picture 83">
              <a:extLst>
                <a:ext uri="{FF2B5EF4-FFF2-40B4-BE49-F238E27FC236}">
                  <a16:creationId xmlns:a16="http://schemas.microsoft.com/office/drawing/2014/main" id="{2FDB9640-E861-4084-9598-E9448F07C27D}"/>
                </a:ext>
              </a:extLst>
            </p:cNvPr>
            <p:cNvPicPr>
              <a:picLocks noChangeAspect="1"/>
            </p:cNvPicPr>
            <p:nvPr/>
          </p:nvPicPr>
          <p:blipFill rotWithShape="1">
            <a:blip r:embed="rId3" cstate="print">
              <a:lum bright="70000" contrast="-70000"/>
              <a:extLst>
                <a:ext uri="{28A0092B-C50C-407E-A947-70E740481C1C}">
                  <a14:useLocalDpi xmlns:a14="http://schemas.microsoft.com/office/drawing/2010/main" val="0"/>
                </a:ext>
              </a:extLst>
            </a:blip>
            <a:srcRect l="14644" t="1798" r="14444" b="20699"/>
            <a:stretch/>
          </p:blipFill>
          <p:spPr>
            <a:xfrm>
              <a:off x="4223034" y="3090221"/>
              <a:ext cx="404215" cy="441790"/>
            </a:xfrm>
            <a:prstGeom prst="rect">
              <a:avLst/>
            </a:prstGeom>
          </p:spPr>
        </p:pic>
        <p:pic>
          <p:nvPicPr>
            <p:cNvPr id="85" name="Picture 84">
              <a:extLst>
                <a:ext uri="{FF2B5EF4-FFF2-40B4-BE49-F238E27FC236}">
                  <a16:creationId xmlns:a16="http://schemas.microsoft.com/office/drawing/2014/main" id="{BA4709ED-115F-442B-93A6-360DCF8E6D59}"/>
                </a:ext>
              </a:extLst>
            </p:cNvPr>
            <p:cNvPicPr>
              <a:picLocks noChangeAspect="1"/>
            </p:cNvPicPr>
            <p:nvPr/>
          </p:nvPicPr>
          <p:blipFill rotWithShape="1">
            <a:blip r:embed="rId3" cstate="print">
              <a:lum bright="70000" contrast="-70000"/>
              <a:extLst>
                <a:ext uri="{28A0092B-C50C-407E-A947-70E740481C1C}">
                  <a14:useLocalDpi xmlns:a14="http://schemas.microsoft.com/office/drawing/2010/main" val="0"/>
                </a:ext>
              </a:extLst>
            </a:blip>
            <a:srcRect l="14644" t="1798" r="14444" b="20699"/>
            <a:stretch/>
          </p:blipFill>
          <p:spPr>
            <a:xfrm>
              <a:off x="4223033" y="3574066"/>
              <a:ext cx="404215" cy="441790"/>
            </a:xfrm>
            <a:prstGeom prst="rect">
              <a:avLst/>
            </a:prstGeom>
          </p:spPr>
        </p:pic>
        <p:pic>
          <p:nvPicPr>
            <p:cNvPr id="86" name="Picture 85">
              <a:extLst>
                <a:ext uri="{FF2B5EF4-FFF2-40B4-BE49-F238E27FC236}">
                  <a16:creationId xmlns:a16="http://schemas.microsoft.com/office/drawing/2014/main" id="{4259622D-6C0E-42FC-B700-84C5AC1533F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644" t="1798" r="14444" b="20699"/>
            <a:stretch/>
          </p:blipFill>
          <p:spPr>
            <a:xfrm>
              <a:off x="375880" y="201987"/>
              <a:ext cx="404215" cy="441790"/>
            </a:xfrm>
            <a:prstGeom prst="rect">
              <a:avLst/>
            </a:prstGeom>
          </p:spPr>
        </p:pic>
        <p:pic>
          <p:nvPicPr>
            <p:cNvPr id="87" name="Picture 86">
              <a:extLst>
                <a:ext uri="{FF2B5EF4-FFF2-40B4-BE49-F238E27FC236}">
                  <a16:creationId xmlns:a16="http://schemas.microsoft.com/office/drawing/2014/main" id="{A0D022CE-8B16-4D0F-9A8B-7113683485F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644" t="1798" r="14444" b="20699"/>
            <a:stretch/>
          </p:blipFill>
          <p:spPr>
            <a:xfrm>
              <a:off x="794514" y="201612"/>
              <a:ext cx="404215" cy="441790"/>
            </a:xfrm>
            <a:prstGeom prst="rect">
              <a:avLst/>
            </a:prstGeom>
          </p:spPr>
        </p:pic>
        <p:pic>
          <p:nvPicPr>
            <p:cNvPr id="88" name="Picture 87">
              <a:extLst>
                <a:ext uri="{FF2B5EF4-FFF2-40B4-BE49-F238E27FC236}">
                  <a16:creationId xmlns:a16="http://schemas.microsoft.com/office/drawing/2014/main" id="{FE643AFC-2E69-4AF0-8C96-B91A2EFCA60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644" t="1798" r="14444" b="20699"/>
            <a:stretch/>
          </p:blipFill>
          <p:spPr>
            <a:xfrm>
              <a:off x="1224045" y="201612"/>
              <a:ext cx="404215" cy="441790"/>
            </a:xfrm>
            <a:prstGeom prst="rect">
              <a:avLst/>
            </a:prstGeom>
          </p:spPr>
        </p:pic>
        <p:pic>
          <p:nvPicPr>
            <p:cNvPr id="89" name="Picture 88">
              <a:extLst>
                <a:ext uri="{FF2B5EF4-FFF2-40B4-BE49-F238E27FC236}">
                  <a16:creationId xmlns:a16="http://schemas.microsoft.com/office/drawing/2014/main" id="{F3828C65-84FC-4E9E-8F1A-D9204A4FE3B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644" t="1798" r="14444" b="20699"/>
            <a:stretch/>
          </p:blipFill>
          <p:spPr>
            <a:xfrm>
              <a:off x="1653576" y="195420"/>
              <a:ext cx="404215" cy="441790"/>
            </a:xfrm>
            <a:prstGeom prst="rect">
              <a:avLst/>
            </a:prstGeom>
          </p:spPr>
        </p:pic>
        <p:pic>
          <p:nvPicPr>
            <p:cNvPr id="90" name="Picture 89">
              <a:extLst>
                <a:ext uri="{FF2B5EF4-FFF2-40B4-BE49-F238E27FC236}">
                  <a16:creationId xmlns:a16="http://schemas.microsoft.com/office/drawing/2014/main" id="{6FEE0EC0-7DC0-4396-9F45-B84B3DE10A2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644" t="1798" r="14444" b="20699"/>
            <a:stretch/>
          </p:blipFill>
          <p:spPr>
            <a:xfrm>
              <a:off x="2082158" y="201987"/>
              <a:ext cx="404215" cy="441790"/>
            </a:xfrm>
            <a:prstGeom prst="rect">
              <a:avLst/>
            </a:prstGeom>
          </p:spPr>
        </p:pic>
        <p:pic>
          <p:nvPicPr>
            <p:cNvPr id="91" name="Picture 90">
              <a:extLst>
                <a:ext uri="{FF2B5EF4-FFF2-40B4-BE49-F238E27FC236}">
                  <a16:creationId xmlns:a16="http://schemas.microsoft.com/office/drawing/2014/main" id="{45A7ECC4-03EA-41B8-BE99-4D685DCE840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644" t="1798" r="14444" b="20699"/>
            <a:stretch/>
          </p:blipFill>
          <p:spPr>
            <a:xfrm>
              <a:off x="2500792" y="201612"/>
              <a:ext cx="404215" cy="441790"/>
            </a:xfrm>
            <a:prstGeom prst="rect">
              <a:avLst/>
            </a:prstGeom>
          </p:spPr>
        </p:pic>
        <p:pic>
          <p:nvPicPr>
            <p:cNvPr id="92" name="Picture 91">
              <a:extLst>
                <a:ext uri="{FF2B5EF4-FFF2-40B4-BE49-F238E27FC236}">
                  <a16:creationId xmlns:a16="http://schemas.microsoft.com/office/drawing/2014/main" id="{719FAA56-A3EC-409D-9F62-5B4A4D2ECF9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644" t="1798" r="14444" b="20699"/>
            <a:stretch/>
          </p:blipFill>
          <p:spPr>
            <a:xfrm>
              <a:off x="2930323" y="201612"/>
              <a:ext cx="404215" cy="441790"/>
            </a:xfrm>
            <a:prstGeom prst="rect">
              <a:avLst/>
            </a:prstGeom>
          </p:spPr>
        </p:pic>
        <p:pic>
          <p:nvPicPr>
            <p:cNvPr id="93" name="Picture 92">
              <a:extLst>
                <a:ext uri="{FF2B5EF4-FFF2-40B4-BE49-F238E27FC236}">
                  <a16:creationId xmlns:a16="http://schemas.microsoft.com/office/drawing/2014/main" id="{215366E2-6004-4131-9211-E6D707831D0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644" t="1798" r="14444" b="20699"/>
            <a:stretch/>
          </p:blipFill>
          <p:spPr>
            <a:xfrm>
              <a:off x="3359854" y="195420"/>
              <a:ext cx="404215" cy="441790"/>
            </a:xfrm>
            <a:prstGeom prst="rect">
              <a:avLst/>
            </a:prstGeom>
          </p:spPr>
        </p:pic>
        <p:pic>
          <p:nvPicPr>
            <p:cNvPr id="94" name="Picture 93">
              <a:extLst>
                <a:ext uri="{FF2B5EF4-FFF2-40B4-BE49-F238E27FC236}">
                  <a16:creationId xmlns:a16="http://schemas.microsoft.com/office/drawing/2014/main" id="{244AD7F5-CF9A-4AE4-A898-7205DC111E5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644" t="1798" r="14444" b="20699"/>
            <a:stretch/>
          </p:blipFill>
          <p:spPr>
            <a:xfrm>
              <a:off x="3804401" y="195420"/>
              <a:ext cx="404215" cy="441790"/>
            </a:xfrm>
            <a:prstGeom prst="rect">
              <a:avLst/>
            </a:prstGeom>
          </p:spPr>
        </p:pic>
        <p:pic>
          <p:nvPicPr>
            <p:cNvPr id="95" name="Picture 94">
              <a:extLst>
                <a:ext uri="{FF2B5EF4-FFF2-40B4-BE49-F238E27FC236}">
                  <a16:creationId xmlns:a16="http://schemas.microsoft.com/office/drawing/2014/main" id="{A84BE43A-4564-4CEB-8BA4-C582976E719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644" t="1798" r="14444" b="20699"/>
            <a:stretch/>
          </p:blipFill>
          <p:spPr>
            <a:xfrm>
              <a:off x="4233932" y="189228"/>
              <a:ext cx="404215" cy="441790"/>
            </a:xfrm>
            <a:prstGeom prst="rect">
              <a:avLst/>
            </a:prstGeom>
          </p:spPr>
        </p:pic>
        <p:pic>
          <p:nvPicPr>
            <p:cNvPr id="96" name="Picture 95">
              <a:extLst>
                <a:ext uri="{FF2B5EF4-FFF2-40B4-BE49-F238E27FC236}">
                  <a16:creationId xmlns:a16="http://schemas.microsoft.com/office/drawing/2014/main" id="{EEA9A130-FA82-4E0C-93FF-D5D7059B627C}"/>
                </a:ext>
              </a:extLst>
            </p:cNvPr>
            <p:cNvPicPr>
              <a:picLocks noChangeAspect="1"/>
            </p:cNvPicPr>
            <p:nvPr/>
          </p:nvPicPr>
          <p:blipFill rotWithShape="1">
            <a:blip r:embed="rId3" cstate="print">
              <a:lum bright="70000" contrast="-70000"/>
              <a:extLst>
                <a:ext uri="{28A0092B-C50C-407E-A947-70E740481C1C}">
                  <a14:useLocalDpi xmlns:a14="http://schemas.microsoft.com/office/drawing/2010/main" val="0"/>
                </a:ext>
              </a:extLst>
            </a:blip>
            <a:srcRect l="14644" t="1798" r="14444" b="20699"/>
            <a:stretch/>
          </p:blipFill>
          <p:spPr>
            <a:xfrm>
              <a:off x="375880" y="4071065"/>
              <a:ext cx="404215" cy="441790"/>
            </a:xfrm>
            <a:prstGeom prst="rect">
              <a:avLst/>
            </a:prstGeom>
          </p:spPr>
        </p:pic>
        <p:pic>
          <p:nvPicPr>
            <p:cNvPr id="97" name="Picture 96">
              <a:extLst>
                <a:ext uri="{FF2B5EF4-FFF2-40B4-BE49-F238E27FC236}">
                  <a16:creationId xmlns:a16="http://schemas.microsoft.com/office/drawing/2014/main" id="{061132C9-8658-443D-BB22-FC67B2C100DB}"/>
                </a:ext>
              </a:extLst>
            </p:cNvPr>
            <p:cNvPicPr>
              <a:picLocks noChangeAspect="1"/>
            </p:cNvPicPr>
            <p:nvPr/>
          </p:nvPicPr>
          <p:blipFill rotWithShape="1">
            <a:blip r:embed="rId3" cstate="print">
              <a:lum bright="70000" contrast="-70000"/>
              <a:extLst>
                <a:ext uri="{28A0092B-C50C-407E-A947-70E740481C1C}">
                  <a14:useLocalDpi xmlns:a14="http://schemas.microsoft.com/office/drawing/2010/main" val="0"/>
                </a:ext>
              </a:extLst>
            </a:blip>
            <a:srcRect l="14644" t="1798" r="14444" b="20699"/>
            <a:stretch/>
          </p:blipFill>
          <p:spPr>
            <a:xfrm>
              <a:off x="794514" y="4070690"/>
              <a:ext cx="404215" cy="441790"/>
            </a:xfrm>
            <a:prstGeom prst="rect">
              <a:avLst/>
            </a:prstGeom>
          </p:spPr>
        </p:pic>
        <p:pic>
          <p:nvPicPr>
            <p:cNvPr id="98" name="Picture 97">
              <a:extLst>
                <a:ext uri="{FF2B5EF4-FFF2-40B4-BE49-F238E27FC236}">
                  <a16:creationId xmlns:a16="http://schemas.microsoft.com/office/drawing/2014/main" id="{F1A69A9F-936E-4034-A5CB-A64A052F10E9}"/>
                </a:ext>
              </a:extLst>
            </p:cNvPr>
            <p:cNvPicPr>
              <a:picLocks noChangeAspect="1"/>
            </p:cNvPicPr>
            <p:nvPr/>
          </p:nvPicPr>
          <p:blipFill rotWithShape="1">
            <a:blip r:embed="rId3" cstate="print">
              <a:lum bright="70000" contrast="-70000"/>
              <a:extLst>
                <a:ext uri="{28A0092B-C50C-407E-A947-70E740481C1C}">
                  <a14:useLocalDpi xmlns:a14="http://schemas.microsoft.com/office/drawing/2010/main" val="0"/>
                </a:ext>
              </a:extLst>
            </a:blip>
            <a:srcRect l="14644" t="1798" r="14444" b="20699"/>
            <a:stretch/>
          </p:blipFill>
          <p:spPr>
            <a:xfrm>
              <a:off x="1224045" y="4070690"/>
              <a:ext cx="404215" cy="441790"/>
            </a:xfrm>
            <a:prstGeom prst="rect">
              <a:avLst/>
            </a:prstGeom>
          </p:spPr>
        </p:pic>
        <p:pic>
          <p:nvPicPr>
            <p:cNvPr id="99" name="Picture 98">
              <a:extLst>
                <a:ext uri="{FF2B5EF4-FFF2-40B4-BE49-F238E27FC236}">
                  <a16:creationId xmlns:a16="http://schemas.microsoft.com/office/drawing/2014/main" id="{47D0FBA8-804E-4D5D-8CB8-5B6DD765ACFA}"/>
                </a:ext>
              </a:extLst>
            </p:cNvPr>
            <p:cNvPicPr>
              <a:picLocks noChangeAspect="1"/>
            </p:cNvPicPr>
            <p:nvPr/>
          </p:nvPicPr>
          <p:blipFill rotWithShape="1">
            <a:blip r:embed="rId3" cstate="print">
              <a:lum bright="70000" contrast="-70000"/>
              <a:extLst>
                <a:ext uri="{28A0092B-C50C-407E-A947-70E740481C1C}">
                  <a14:useLocalDpi xmlns:a14="http://schemas.microsoft.com/office/drawing/2010/main" val="0"/>
                </a:ext>
              </a:extLst>
            </a:blip>
            <a:srcRect l="14644" t="1798" r="14444" b="20699"/>
            <a:stretch/>
          </p:blipFill>
          <p:spPr>
            <a:xfrm>
              <a:off x="1653576" y="4064498"/>
              <a:ext cx="404215" cy="441790"/>
            </a:xfrm>
            <a:prstGeom prst="rect">
              <a:avLst/>
            </a:prstGeom>
          </p:spPr>
        </p:pic>
        <p:pic>
          <p:nvPicPr>
            <p:cNvPr id="100" name="Picture 99">
              <a:extLst>
                <a:ext uri="{FF2B5EF4-FFF2-40B4-BE49-F238E27FC236}">
                  <a16:creationId xmlns:a16="http://schemas.microsoft.com/office/drawing/2014/main" id="{5D2F09EC-356E-4BB2-9DE0-EC808B852177}"/>
                </a:ext>
              </a:extLst>
            </p:cNvPr>
            <p:cNvPicPr>
              <a:picLocks noChangeAspect="1"/>
            </p:cNvPicPr>
            <p:nvPr/>
          </p:nvPicPr>
          <p:blipFill rotWithShape="1">
            <a:blip r:embed="rId3" cstate="print">
              <a:lum bright="70000" contrast="-70000"/>
              <a:extLst>
                <a:ext uri="{28A0092B-C50C-407E-A947-70E740481C1C}">
                  <a14:useLocalDpi xmlns:a14="http://schemas.microsoft.com/office/drawing/2010/main" val="0"/>
                </a:ext>
              </a:extLst>
            </a:blip>
            <a:srcRect l="14644" t="1798" r="14444" b="20699"/>
            <a:stretch/>
          </p:blipFill>
          <p:spPr>
            <a:xfrm>
              <a:off x="2082158" y="4071065"/>
              <a:ext cx="404215" cy="441790"/>
            </a:xfrm>
            <a:prstGeom prst="rect">
              <a:avLst/>
            </a:prstGeom>
          </p:spPr>
        </p:pic>
        <p:pic>
          <p:nvPicPr>
            <p:cNvPr id="101" name="Picture 100">
              <a:extLst>
                <a:ext uri="{FF2B5EF4-FFF2-40B4-BE49-F238E27FC236}">
                  <a16:creationId xmlns:a16="http://schemas.microsoft.com/office/drawing/2014/main" id="{F5B636A5-FB59-43C7-99B6-ED5AC8FA9D88}"/>
                </a:ext>
              </a:extLst>
            </p:cNvPr>
            <p:cNvPicPr>
              <a:picLocks noChangeAspect="1"/>
            </p:cNvPicPr>
            <p:nvPr/>
          </p:nvPicPr>
          <p:blipFill rotWithShape="1">
            <a:blip r:embed="rId3" cstate="print">
              <a:lum bright="70000" contrast="-70000"/>
              <a:extLst>
                <a:ext uri="{28A0092B-C50C-407E-A947-70E740481C1C}">
                  <a14:useLocalDpi xmlns:a14="http://schemas.microsoft.com/office/drawing/2010/main" val="0"/>
                </a:ext>
              </a:extLst>
            </a:blip>
            <a:srcRect l="14644" t="1798" r="14444" b="20699"/>
            <a:stretch/>
          </p:blipFill>
          <p:spPr>
            <a:xfrm>
              <a:off x="2500792" y="4070690"/>
              <a:ext cx="404215" cy="441790"/>
            </a:xfrm>
            <a:prstGeom prst="rect">
              <a:avLst/>
            </a:prstGeom>
          </p:spPr>
        </p:pic>
      </p:grpSp>
      <p:sp>
        <p:nvSpPr>
          <p:cNvPr id="102" name="Text Placeholder 2">
            <a:extLst>
              <a:ext uri="{FF2B5EF4-FFF2-40B4-BE49-F238E27FC236}">
                <a16:creationId xmlns:a16="http://schemas.microsoft.com/office/drawing/2014/main" id="{A2BCECFA-D79B-48DB-BB5E-770B257A1947}"/>
              </a:ext>
            </a:extLst>
          </p:cNvPr>
          <p:cNvSpPr txBox="1">
            <a:spLocks/>
          </p:cNvSpPr>
          <p:nvPr/>
        </p:nvSpPr>
        <p:spPr bwMode="auto">
          <a:xfrm>
            <a:off x="4984450" y="-7430"/>
            <a:ext cx="4159550" cy="5150929"/>
          </a:xfrm>
          <a:prstGeom prst="rect">
            <a:avLst/>
          </a:prstGeom>
          <a:solidFill>
            <a:srgbClr val="00788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marL="342891" indent="-342891" algn="l" rtl="0" eaLnBrk="0" fontAlgn="base" hangingPunct="0">
              <a:spcBef>
                <a:spcPct val="20000"/>
              </a:spcBef>
              <a:spcAft>
                <a:spcPct val="0"/>
              </a:spcAft>
              <a:buClr>
                <a:srgbClr val="00788A"/>
              </a:buClr>
              <a:buFont typeface="Wingdings" panose="05000000000000000000" pitchFamily="2" charset="2"/>
              <a:buChar char="§"/>
              <a:defRPr sz="2400" b="1" kern="1200">
                <a:solidFill>
                  <a:srgbClr val="00788A"/>
                </a:solidFill>
                <a:latin typeface="Calibri" panose="020F0502020204030204" pitchFamily="34" charset="0"/>
                <a:ea typeface="+mn-ea"/>
                <a:cs typeface="+mn-cs"/>
              </a:defRPr>
            </a:lvl1pPr>
            <a:lvl2pPr marL="742932" indent="-285744" algn="l" rtl="0" eaLnBrk="0" fontAlgn="base" hangingPunct="0">
              <a:spcBef>
                <a:spcPct val="20000"/>
              </a:spcBef>
              <a:spcAft>
                <a:spcPct val="0"/>
              </a:spcAft>
              <a:buClr>
                <a:srgbClr val="9A4E9E"/>
              </a:buClr>
              <a:buFont typeface="Arial" panose="020B0604020202020204" pitchFamily="34" charset="0"/>
              <a:buChar char="–"/>
              <a:defRPr sz="2000" kern="1200">
                <a:solidFill>
                  <a:schemeClr val="accent4">
                    <a:lumMod val="75000"/>
                  </a:schemeClr>
                </a:solidFill>
                <a:latin typeface="Calibri" panose="020F0502020204030204" pitchFamily="34" charset="0"/>
                <a:ea typeface="+mn-ea"/>
                <a:cs typeface="+mn-cs"/>
              </a:defRPr>
            </a:lvl2pPr>
            <a:lvl3pPr marL="1142971" indent="-228594" algn="l" rtl="0" eaLnBrk="0" fontAlgn="base" hangingPunct="0">
              <a:spcBef>
                <a:spcPct val="20000"/>
              </a:spcBef>
              <a:spcAft>
                <a:spcPct val="0"/>
              </a:spcAft>
              <a:buClr>
                <a:srgbClr val="C00000"/>
              </a:buClr>
              <a:buFont typeface="Arial" panose="020B0604020202020204" pitchFamily="34" charset="0"/>
              <a:buChar char="•"/>
              <a:defRPr sz="2000" kern="1200">
                <a:solidFill>
                  <a:schemeClr val="accent4">
                    <a:lumMod val="75000"/>
                  </a:schemeClr>
                </a:solidFill>
                <a:latin typeface="Calibri" panose="020F0502020204030204" pitchFamily="34" charset="0"/>
                <a:ea typeface="+mn-ea"/>
                <a:cs typeface="+mn-cs"/>
              </a:defRPr>
            </a:lvl3pPr>
            <a:lvl4pPr marL="1600160" indent="-228594" algn="l" rtl="0" eaLnBrk="0" fontAlgn="base" hangingPunct="0">
              <a:spcBef>
                <a:spcPct val="20000"/>
              </a:spcBef>
              <a:spcAft>
                <a:spcPct val="0"/>
              </a:spcAft>
              <a:buFont typeface="Arial" panose="020B0604020202020204" pitchFamily="34" charset="0"/>
              <a:buChar char="–"/>
              <a:defRPr sz="2000" kern="1200">
                <a:solidFill>
                  <a:schemeClr val="accent4">
                    <a:lumMod val="75000"/>
                  </a:schemeClr>
                </a:solidFill>
                <a:latin typeface="Calibri" panose="020F0502020204030204" pitchFamily="34" charset="0"/>
                <a:ea typeface="+mn-ea"/>
                <a:cs typeface="+mn-cs"/>
              </a:defRPr>
            </a:lvl4pPr>
            <a:lvl5pPr marL="2057349" indent="-228594" algn="l" rtl="0" eaLnBrk="0" fontAlgn="base" hangingPunct="0">
              <a:spcBef>
                <a:spcPct val="20000"/>
              </a:spcBef>
              <a:spcAft>
                <a:spcPct val="0"/>
              </a:spcAft>
              <a:buFont typeface="Arial" panose="020B0604020202020204" pitchFamily="34" charset="0"/>
              <a:buChar char="»"/>
              <a:defRPr sz="2000" kern="1200">
                <a:solidFill>
                  <a:schemeClr val="accent4">
                    <a:lumMod val="75000"/>
                  </a:schemeClr>
                </a:solidFill>
                <a:latin typeface="Calibri" panose="020F0502020204030204" pitchFamily="34" charset="0"/>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00041" lvl="1" indent="0">
              <a:buFont typeface="Arial" panose="020B0604020202020204" pitchFamily="34" charset="0"/>
              <a:buNone/>
            </a:pPr>
            <a:r>
              <a:rPr lang="en-US" sz="5400" b="1" dirty="0">
                <a:solidFill>
                  <a:schemeClr val="bg2"/>
                </a:solidFill>
              </a:rPr>
              <a:t>34%</a:t>
            </a:r>
            <a:r>
              <a:rPr lang="en-US" sz="3600" b="1" dirty="0">
                <a:solidFill>
                  <a:schemeClr val="bg2"/>
                </a:solidFill>
              </a:rPr>
              <a:t> are aware of their infection</a:t>
            </a:r>
            <a:endParaRPr lang="en-US" sz="2400" b="1" dirty="0">
              <a:solidFill>
                <a:schemeClr val="bg2"/>
              </a:solidFill>
            </a:endParaRPr>
          </a:p>
        </p:txBody>
      </p:sp>
      <p:sp>
        <p:nvSpPr>
          <p:cNvPr id="4" name="Rectangle 3">
            <a:extLst>
              <a:ext uri="{FF2B5EF4-FFF2-40B4-BE49-F238E27FC236}">
                <a16:creationId xmlns:a16="http://schemas.microsoft.com/office/drawing/2014/main" id="{AEA763D3-A777-487F-A950-0E25F0292630}"/>
              </a:ext>
            </a:extLst>
          </p:cNvPr>
          <p:cNvSpPr/>
          <p:nvPr/>
        </p:nvSpPr>
        <p:spPr>
          <a:xfrm>
            <a:off x="7357934" y="4912667"/>
            <a:ext cx="1786066" cy="230832"/>
          </a:xfrm>
          <a:prstGeom prst="rect">
            <a:avLst/>
          </a:prstGeom>
        </p:spPr>
        <p:txBody>
          <a:bodyPr wrap="none">
            <a:spAutoFit/>
          </a:bodyPr>
          <a:lstStyle/>
          <a:p>
            <a:r>
              <a:rPr lang="en-US" sz="900" dirty="0">
                <a:solidFill>
                  <a:schemeClr val="bg2"/>
                </a:solidFill>
                <a:latin typeface="Calibri" panose="020F0502020204030204" pitchFamily="34" charset="0"/>
                <a:cs typeface="Calibri" panose="020F0502020204030204" pitchFamily="34" charset="0"/>
              </a:rPr>
              <a:t>Roberts H, et al. Hepatology. 2021</a:t>
            </a:r>
          </a:p>
        </p:txBody>
      </p:sp>
    </p:spTree>
    <p:extLst>
      <p:ext uri="{BB962C8B-B14F-4D97-AF65-F5344CB8AC3E}">
        <p14:creationId xmlns:p14="http://schemas.microsoft.com/office/powerpoint/2010/main" val="19997326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3D35667-08F9-A62B-3D0A-5E89F9C8DFD0}"/>
              </a:ext>
              <a:ext uri="{C183D7F6-B498-43B3-948B-1728B52AA6E4}">
                <adec:decorative xmlns:adec="http://schemas.microsoft.com/office/drawing/2017/decorative" val="1"/>
              </a:ext>
            </a:extLst>
          </p:cNvPr>
          <p:cNvSpPr/>
          <p:nvPr/>
        </p:nvSpPr>
        <p:spPr>
          <a:xfrm>
            <a:off x="0" y="1"/>
            <a:ext cx="9144000" cy="1063229"/>
          </a:xfrm>
          <a:prstGeom prst="rect">
            <a:avLst/>
          </a:prstGeom>
          <a:solidFill>
            <a:srgbClr val="0078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C000"/>
              </a:solidFill>
              <a:effectLst/>
              <a:uLnTx/>
              <a:uFillTx/>
              <a:latin typeface="Myriad Web Pro"/>
              <a:ea typeface="+mn-ea"/>
              <a:cs typeface="+mn-cs"/>
            </a:endParaRPr>
          </a:p>
        </p:txBody>
      </p:sp>
      <p:sp>
        <p:nvSpPr>
          <p:cNvPr id="6" name="Title 5">
            <a:extLst>
              <a:ext uri="{FF2B5EF4-FFF2-40B4-BE49-F238E27FC236}">
                <a16:creationId xmlns:a16="http://schemas.microsoft.com/office/drawing/2014/main" id="{5CDA54BE-F46A-6D39-99C8-818BDE0A0E54}"/>
              </a:ext>
            </a:extLst>
          </p:cNvPr>
          <p:cNvSpPr>
            <a:spLocks noGrp="1"/>
          </p:cNvSpPr>
          <p:nvPr>
            <p:ph type="title"/>
          </p:nvPr>
        </p:nvSpPr>
        <p:spPr/>
        <p:txBody>
          <a:bodyPr/>
          <a:lstStyle/>
          <a:p>
            <a:r>
              <a:rPr lang="en-US" dirty="0">
                <a:solidFill>
                  <a:schemeClr val="bg2"/>
                </a:solidFill>
              </a:rPr>
              <a:t>When should you repeat hepatitis B testing after vaccination?</a:t>
            </a:r>
          </a:p>
        </p:txBody>
      </p:sp>
      <p:sp>
        <p:nvSpPr>
          <p:cNvPr id="3" name="Text Placeholder 2">
            <a:extLst>
              <a:ext uri="{FF2B5EF4-FFF2-40B4-BE49-F238E27FC236}">
                <a16:creationId xmlns:a16="http://schemas.microsoft.com/office/drawing/2014/main" id="{6D8634BB-AC91-FDD6-86E4-3579BF270903}"/>
              </a:ext>
            </a:extLst>
          </p:cNvPr>
          <p:cNvSpPr>
            <a:spLocks noGrp="1"/>
          </p:cNvSpPr>
          <p:nvPr>
            <p:ph type="body" sz="quarter" idx="10"/>
          </p:nvPr>
        </p:nvSpPr>
        <p:spPr>
          <a:xfrm>
            <a:off x="596348" y="1172816"/>
            <a:ext cx="8090452" cy="3548269"/>
          </a:xfrm>
        </p:spPr>
        <p:txBody>
          <a:bodyPr/>
          <a:lstStyle/>
          <a:p>
            <a:r>
              <a:rPr lang="en-US" sz="2000" dirty="0"/>
              <a:t>Serologic testing for immunity is not routinely recommended after vaccination of infants, children, or adults except in specific populations.</a:t>
            </a:r>
          </a:p>
          <a:p>
            <a:endParaRPr lang="en-US" sz="2000" dirty="0"/>
          </a:p>
          <a:p>
            <a:r>
              <a:rPr lang="en-US" sz="2000" dirty="0"/>
              <a:t>Recommended for the following people whose subsequent clinical management depends on knowledge of their immune status: </a:t>
            </a:r>
          </a:p>
          <a:p>
            <a:pPr lvl="1"/>
            <a:r>
              <a:rPr lang="en-US" sz="1100" dirty="0"/>
              <a:t>infants born to HBsAg-positive person and infants born to </a:t>
            </a:r>
            <a:r>
              <a:rPr lang="en-US" sz="1100"/>
              <a:t>gestational parent </a:t>
            </a:r>
            <a:r>
              <a:rPr lang="en-US" sz="1100" dirty="0"/>
              <a:t>whose HBsAg status remains unknown (e.g., infants safely surrendered shortly after birth) </a:t>
            </a:r>
          </a:p>
          <a:p>
            <a:pPr lvl="1"/>
            <a:r>
              <a:rPr lang="en-US" sz="1100" dirty="0"/>
              <a:t>Healthcare providers and public safety workers at risk for blood or body fluid exposure</a:t>
            </a:r>
          </a:p>
          <a:p>
            <a:pPr lvl="1"/>
            <a:r>
              <a:rPr lang="en-US" sz="1100" dirty="0"/>
              <a:t>hemodialysis patients (and other persons who might require outpatient hemodialysis), </a:t>
            </a:r>
          </a:p>
          <a:p>
            <a:pPr lvl="1"/>
            <a:r>
              <a:rPr lang="en-US" sz="1100" dirty="0"/>
              <a:t>People with an HIV infection </a:t>
            </a:r>
          </a:p>
          <a:p>
            <a:pPr lvl="1"/>
            <a:r>
              <a:rPr lang="en-US" sz="1100" dirty="0"/>
              <a:t>other immunocompromised persons (e.g., hematopoietic stem-cell transplant recipients or persons receiving chemotherapy), to determine the need for revaccination and the type of follow-up testing</a:t>
            </a:r>
          </a:p>
          <a:p>
            <a:pPr lvl="1"/>
            <a:r>
              <a:rPr lang="en-US" sz="1100" dirty="0"/>
              <a:t>sex partners of HBsAg-positive persons, to determine the need for revaccination and for other methods of protection against HBV infection.</a:t>
            </a:r>
          </a:p>
        </p:txBody>
      </p:sp>
      <p:sp>
        <p:nvSpPr>
          <p:cNvPr id="8" name="TextBox 7">
            <a:extLst>
              <a:ext uri="{FF2B5EF4-FFF2-40B4-BE49-F238E27FC236}">
                <a16:creationId xmlns:a16="http://schemas.microsoft.com/office/drawing/2014/main" id="{9F3827C8-0F77-B115-5CAF-09D15C85288E}"/>
              </a:ext>
            </a:extLst>
          </p:cNvPr>
          <p:cNvSpPr txBox="1"/>
          <p:nvPr/>
        </p:nvSpPr>
        <p:spPr>
          <a:xfrm>
            <a:off x="1560445" y="4830671"/>
            <a:ext cx="7583556" cy="230832"/>
          </a:xfrm>
          <a:prstGeom prst="rect">
            <a:avLst/>
          </a:prstGeom>
          <a:noFill/>
        </p:spPr>
        <p:txBody>
          <a:bodyPr wrap="square">
            <a:spAutoFit/>
          </a:bodyPr>
          <a:lstStyle/>
          <a:p>
            <a:pPr marL="0" indent="0">
              <a:buNone/>
            </a:pPr>
            <a:r>
              <a:rPr lang="en-US" sz="900" b="0" dirty="0">
                <a:solidFill>
                  <a:srgbClr val="000000"/>
                </a:solidFill>
                <a:latin typeface="Calibri" panose="020F0502020204030204" pitchFamily="34" charset="0"/>
                <a:cs typeface="Calibri" panose="020F0502020204030204" pitchFamily="34" charset="0"/>
              </a:rPr>
              <a:t>Schillie 2018, </a:t>
            </a:r>
            <a:r>
              <a:rPr lang="en-US" sz="900" b="0" i="0" dirty="0">
                <a:solidFill>
                  <a:srgbClr val="000000"/>
                </a:solidFill>
                <a:effectLst/>
                <a:latin typeface="Calibri" panose="020F0502020204030204" pitchFamily="34" charset="0"/>
                <a:cs typeface="Calibri" panose="020F0502020204030204" pitchFamily="34" charset="0"/>
              </a:rPr>
              <a:t>Prevention of Hepatitis B Virus Infection in the United States: Recommendations of the Advisory Committee on Immunization Practices. MMWR.</a:t>
            </a:r>
            <a:endParaRPr lang="en-US" sz="900" b="0" dirty="0">
              <a:solidFill>
                <a:srgbClr val="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636807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B6D7298-95B2-2DE8-AAB2-C1E33D90DCD5}"/>
              </a:ext>
              <a:ext uri="{C183D7F6-B498-43B3-948B-1728B52AA6E4}">
                <adec:decorative xmlns:adec="http://schemas.microsoft.com/office/drawing/2017/decorative" val="1"/>
              </a:ext>
            </a:extLst>
          </p:cNvPr>
          <p:cNvSpPr/>
          <p:nvPr/>
        </p:nvSpPr>
        <p:spPr>
          <a:xfrm>
            <a:off x="0" y="1"/>
            <a:ext cx="9144000" cy="1063229"/>
          </a:xfrm>
          <a:prstGeom prst="rect">
            <a:avLst/>
          </a:prstGeom>
          <a:solidFill>
            <a:srgbClr val="0078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C000"/>
              </a:solidFill>
              <a:effectLst/>
              <a:uLnTx/>
              <a:uFillTx/>
              <a:latin typeface="Myriad Web Pro"/>
              <a:ea typeface="+mn-ea"/>
              <a:cs typeface="+mn-cs"/>
            </a:endParaRPr>
          </a:p>
        </p:txBody>
      </p:sp>
      <p:sp>
        <p:nvSpPr>
          <p:cNvPr id="2" name="Title 1">
            <a:extLst>
              <a:ext uri="{FF2B5EF4-FFF2-40B4-BE49-F238E27FC236}">
                <a16:creationId xmlns:a16="http://schemas.microsoft.com/office/drawing/2014/main" id="{3611DF89-8D75-A2B0-25BA-CFE5C8BEFE2B}"/>
              </a:ext>
            </a:extLst>
          </p:cNvPr>
          <p:cNvSpPr>
            <a:spLocks noGrp="1"/>
          </p:cNvSpPr>
          <p:nvPr>
            <p:ph type="title"/>
          </p:nvPr>
        </p:nvSpPr>
        <p:spPr/>
        <p:txBody>
          <a:bodyPr/>
          <a:lstStyle/>
          <a:p>
            <a:r>
              <a:rPr lang="en-US">
                <a:solidFill>
                  <a:schemeClr val="bg2"/>
                </a:solidFill>
              </a:rPr>
              <a:t>What if the provider can’t offer screening at the time of Hep B vaccination? </a:t>
            </a:r>
          </a:p>
        </p:txBody>
      </p:sp>
      <p:sp>
        <p:nvSpPr>
          <p:cNvPr id="3" name="Text Placeholder 2">
            <a:extLst>
              <a:ext uri="{FF2B5EF4-FFF2-40B4-BE49-F238E27FC236}">
                <a16:creationId xmlns:a16="http://schemas.microsoft.com/office/drawing/2014/main" id="{F1D6E7EF-7C48-E88C-9847-11CA02D08EE7}"/>
              </a:ext>
            </a:extLst>
          </p:cNvPr>
          <p:cNvSpPr>
            <a:spLocks noGrp="1"/>
          </p:cNvSpPr>
          <p:nvPr>
            <p:ph type="body" sz="quarter" idx="10"/>
          </p:nvPr>
        </p:nvSpPr>
        <p:spPr/>
        <p:txBody>
          <a:bodyPr/>
          <a:lstStyle/>
          <a:p>
            <a:endParaRPr lang="en-US" sz="2000" dirty="0">
              <a:cs typeface="Calibri" panose="020F0502020204030204" pitchFamily="34" charset="0"/>
            </a:endParaRPr>
          </a:p>
          <a:p>
            <a:r>
              <a:rPr lang="en-US" sz="2000" dirty="0">
                <a:cs typeface="Calibri" panose="020F0502020204030204" pitchFamily="34" charset="0"/>
              </a:rPr>
              <a:t>Screening should not be a barrier to </a:t>
            </a:r>
            <a:r>
              <a:rPr lang="en-US" sz="2000" dirty="0" err="1">
                <a:cs typeface="Calibri" panose="020F0502020204030204" pitchFamily="34" charset="0"/>
              </a:rPr>
              <a:t>HepB</a:t>
            </a:r>
            <a:r>
              <a:rPr lang="en-US" sz="2000" dirty="0">
                <a:cs typeface="Calibri" panose="020F0502020204030204" pitchFamily="34" charset="0"/>
              </a:rPr>
              <a:t> vaccination </a:t>
            </a:r>
          </a:p>
          <a:p>
            <a:endParaRPr lang="en-US" sz="2000" dirty="0">
              <a:cs typeface="Calibri" panose="020F0502020204030204" pitchFamily="34" charset="0"/>
            </a:endParaRPr>
          </a:p>
          <a:p>
            <a:r>
              <a:rPr lang="en-US" sz="2000" dirty="0">
                <a:cs typeface="Calibri" panose="020F0502020204030204" pitchFamily="34" charset="0"/>
              </a:rPr>
              <a:t>One-time screening with a triple panel should still be offered during future visits, where blood draw is available </a:t>
            </a:r>
          </a:p>
          <a:p>
            <a:pPr lvl="1"/>
            <a:r>
              <a:rPr lang="en-US" sz="1600" dirty="0">
                <a:cs typeface="Calibri" panose="020F0502020204030204" pitchFamily="34" charset="0"/>
              </a:rPr>
              <a:t>cost-effective </a:t>
            </a:r>
          </a:p>
          <a:p>
            <a:pPr marL="0" indent="0">
              <a:buNone/>
            </a:pPr>
            <a:endParaRPr lang="en-US" sz="2000" dirty="0"/>
          </a:p>
          <a:p>
            <a:r>
              <a:rPr lang="en-US" sz="2000" dirty="0"/>
              <a:t>Transient HBsAg positivity can occur within 30 days after vaccination </a:t>
            </a:r>
          </a:p>
          <a:p>
            <a:endParaRPr lang="en-US" sz="1800" dirty="0">
              <a:effectLst/>
              <a:latin typeface="Segoe UI" panose="020B0502040204020203" pitchFamily="34" charset="0"/>
            </a:endParaRPr>
          </a:p>
        </p:txBody>
      </p:sp>
      <p:sp>
        <p:nvSpPr>
          <p:cNvPr id="5" name="TextBox 4">
            <a:extLst>
              <a:ext uri="{FF2B5EF4-FFF2-40B4-BE49-F238E27FC236}">
                <a16:creationId xmlns:a16="http://schemas.microsoft.com/office/drawing/2014/main" id="{C417C4DF-9C78-5F37-A51D-CA7728E863CC}"/>
              </a:ext>
            </a:extLst>
          </p:cNvPr>
          <p:cNvSpPr txBox="1"/>
          <p:nvPr/>
        </p:nvSpPr>
        <p:spPr>
          <a:xfrm>
            <a:off x="1271451" y="4810563"/>
            <a:ext cx="7872549" cy="253916"/>
          </a:xfrm>
          <a:prstGeom prst="rect">
            <a:avLst/>
          </a:prstGeom>
          <a:noFill/>
        </p:spPr>
        <p:txBody>
          <a:bodyPr wrap="square">
            <a:spAutoFit/>
          </a:bodyPr>
          <a:lstStyle/>
          <a:p>
            <a:r>
              <a:rPr lang="en-US" sz="1050" b="0" i="0" dirty="0">
                <a:solidFill>
                  <a:srgbClr val="000000"/>
                </a:solidFill>
                <a:effectLst/>
                <a:latin typeface="Franklin Gothic Book" panose="020B0503020102020204" pitchFamily="34" charset="0"/>
              </a:rPr>
              <a:t>Schillie S (2018) MMWR;67(No. RR-1) ;</a:t>
            </a:r>
            <a:r>
              <a:rPr lang="en-US" sz="1050" b="0" i="0" dirty="0" err="1">
                <a:solidFill>
                  <a:srgbClr val="222222"/>
                </a:solidFill>
                <a:effectLst/>
                <a:latin typeface="Franklin Gothic Book" panose="020B0503020102020204" pitchFamily="34" charset="0"/>
              </a:rPr>
              <a:t>Campioli</a:t>
            </a:r>
            <a:r>
              <a:rPr lang="en-US" sz="1050" dirty="0">
                <a:solidFill>
                  <a:srgbClr val="222222"/>
                </a:solidFill>
                <a:latin typeface="Franklin Gothic Book" panose="020B0503020102020204" pitchFamily="34" charset="0"/>
              </a:rPr>
              <a:t> CC </a:t>
            </a:r>
            <a:r>
              <a:rPr lang="en-US" sz="1050" b="0" i="0" dirty="0">
                <a:solidFill>
                  <a:srgbClr val="222222"/>
                </a:solidFill>
                <a:effectLst/>
                <a:latin typeface="Franklin Gothic Book" panose="020B0503020102020204" pitchFamily="34" charset="0"/>
              </a:rPr>
              <a:t>(2021). </a:t>
            </a:r>
            <a:r>
              <a:rPr lang="en-US" sz="1050" b="0" dirty="0">
                <a:solidFill>
                  <a:srgbClr val="222222"/>
                </a:solidFill>
                <a:effectLst/>
                <a:latin typeface="Franklin Gothic Book" panose="020B0503020102020204" pitchFamily="34" charset="0"/>
              </a:rPr>
              <a:t>Mayo Clinic Proceedings: Innovations, Quality &amp; Outcomes</a:t>
            </a:r>
            <a:r>
              <a:rPr lang="en-US" sz="1050" dirty="0">
                <a:solidFill>
                  <a:srgbClr val="222222"/>
                </a:solidFill>
                <a:latin typeface="Franklin Gothic Book" panose="020B0503020102020204" pitchFamily="34" charset="0"/>
              </a:rPr>
              <a:t>;</a:t>
            </a:r>
            <a:r>
              <a:rPr lang="en-US" sz="1050" b="0" i="0" dirty="0">
                <a:solidFill>
                  <a:srgbClr val="222222"/>
                </a:solidFill>
                <a:effectLst/>
                <a:latin typeface="Franklin Gothic Book" panose="020B0503020102020204" pitchFamily="34" charset="0"/>
              </a:rPr>
              <a:t> </a:t>
            </a:r>
            <a:r>
              <a:rPr lang="en-US" sz="1050" b="0" i="1" dirty="0">
                <a:solidFill>
                  <a:srgbClr val="222222"/>
                </a:solidFill>
                <a:effectLst/>
                <a:latin typeface="Franklin Gothic Book" panose="020B0503020102020204" pitchFamily="34" charset="0"/>
              </a:rPr>
              <a:t>5</a:t>
            </a:r>
            <a:r>
              <a:rPr lang="en-US" sz="1050" b="0" i="0" dirty="0">
                <a:solidFill>
                  <a:srgbClr val="222222"/>
                </a:solidFill>
                <a:effectLst/>
                <a:latin typeface="Franklin Gothic Book" panose="020B0503020102020204" pitchFamily="34" charset="0"/>
              </a:rPr>
              <a:t>(3), 542-547.</a:t>
            </a:r>
            <a:endParaRPr lang="en-US" sz="1050" dirty="0">
              <a:latin typeface="Franklin Gothic Book" panose="020B0503020102020204" pitchFamily="34" charset="0"/>
            </a:endParaRPr>
          </a:p>
        </p:txBody>
      </p:sp>
    </p:spTree>
    <p:extLst>
      <p:ext uri="{BB962C8B-B14F-4D97-AF65-F5344CB8AC3E}">
        <p14:creationId xmlns:p14="http://schemas.microsoft.com/office/powerpoint/2010/main" val="10794017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2791BA-16BD-411C-B0BE-C787C41A2C35}"/>
              </a:ext>
            </a:extLst>
          </p:cNvPr>
          <p:cNvSpPr>
            <a:spLocks noGrp="1"/>
          </p:cNvSpPr>
          <p:nvPr>
            <p:ph type="title"/>
          </p:nvPr>
        </p:nvSpPr>
        <p:spPr/>
        <p:txBody>
          <a:bodyPr/>
          <a:lstStyle/>
          <a:p>
            <a:r>
              <a:rPr lang="en-US" sz="3500"/>
              <a:t>Extra slides</a:t>
            </a:r>
          </a:p>
        </p:txBody>
      </p:sp>
    </p:spTree>
    <p:extLst>
      <p:ext uri="{BB962C8B-B14F-4D97-AF65-F5344CB8AC3E}">
        <p14:creationId xmlns:p14="http://schemas.microsoft.com/office/powerpoint/2010/main" val="40667794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5560260-4F8E-3A45-8645-D2AD0C7D3394}"/>
              </a:ext>
              <a:ext uri="{C183D7F6-B498-43B3-948B-1728B52AA6E4}">
                <adec:decorative xmlns:adec="http://schemas.microsoft.com/office/drawing/2017/decorative" val="1"/>
              </a:ext>
            </a:extLst>
          </p:cNvPr>
          <p:cNvSpPr/>
          <p:nvPr/>
        </p:nvSpPr>
        <p:spPr>
          <a:xfrm>
            <a:off x="0" y="1"/>
            <a:ext cx="9144000" cy="1063229"/>
          </a:xfrm>
          <a:prstGeom prst="rect">
            <a:avLst/>
          </a:prstGeom>
          <a:solidFill>
            <a:srgbClr val="0078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C000"/>
              </a:solidFill>
              <a:effectLst/>
              <a:uLnTx/>
              <a:uFillTx/>
              <a:latin typeface="Myriad Web Pro"/>
              <a:ea typeface="+mn-ea"/>
              <a:cs typeface="+mn-cs"/>
            </a:endParaRPr>
          </a:p>
        </p:txBody>
      </p:sp>
      <p:sp>
        <p:nvSpPr>
          <p:cNvPr id="3" name="Title 15">
            <a:extLst>
              <a:ext uri="{FF2B5EF4-FFF2-40B4-BE49-F238E27FC236}">
                <a16:creationId xmlns:a16="http://schemas.microsoft.com/office/drawing/2014/main" id="{9AA8A12C-78B6-D904-C7CC-456EF6452B52}"/>
              </a:ext>
            </a:extLst>
          </p:cNvPr>
          <p:cNvSpPr>
            <a:spLocks noGrp="1"/>
          </p:cNvSpPr>
          <p:nvPr>
            <p:ph type="title"/>
          </p:nvPr>
        </p:nvSpPr>
        <p:spPr>
          <a:xfrm>
            <a:off x="457200" y="205979"/>
            <a:ext cx="8229600" cy="857250"/>
          </a:xfrm>
        </p:spPr>
        <p:txBody>
          <a:bodyPr/>
          <a:lstStyle/>
          <a:p>
            <a:r>
              <a:rPr lang="en-US" dirty="0">
                <a:solidFill>
                  <a:schemeClr val="bg2"/>
                </a:solidFill>
                <a:latin typeface="Calibri"/>
                <a:cs typeface="Calibri"/>
              </a:rPr>
              <a:t>Integrating screening and vaccination</a:t>
            </a:r>
            <a:endParaRPr lang="en-US" dirty="0">
              <a:solidFill>
                <a:schemeClr val="bg2"/>
              </a:solidFill>
            </a:endParaRPr>
          </a:p>
        </p:txBody>
      </p:sp>
      <p:graphicFrame>
        <p:nvGraphicFramePr>
          <p:cNvPr id="4" name="Table 4">
            <a:extLst>
              <a:ext uri="{FF2B5EF4-FFF2-40B4-BE49-F238E27FC236}">
                <a16:creationId xmlns:a16="http://schemas.microsoft.com/office/drawing/2014/main" id="{7B0CCA83-06BE-21A4-53B4-4B1A4F969CC6}"/>
              </a:ext>
            </a:extLst>
          </p:cNvPr>
          <p:cNvGraphicFramePr>
            <a:graphicFrameLocks noGrp="1"/>
          </p:cNvGraphicFramePr>
          <p:nvPr/>
        </p:nvGraphicFramePr>
        <p:xfrm>
          <a:off x="129745" y="1367709"/>
          <a:ext cx="8884509" cy="1462567"/>
        </p:xfrm>
        <a:graphic>
          <a:graphicData uri="http://schemas.openxmlformats.org/drawingml/2006/table">
            <a:tbl>
              <a:tblPr firstRow="1" bandRow="1">
                <a:tableStyleId>{5C22544A-7EE6-4342-B048-85BDC9FD1C3A}</a:tableStyleId>
              </a:tblPr>
              <a:tblGrid>
                <a:gridCol w="4600833">
                  <a:extLst>
                    <a:ext uri="{9D8B030D-6E8A-4147-A177-3AD203B41FA5}">
                      <a16:colId xmlns:a16="http://schemas.microsoft.com/office/drawing/2014/main" val="4131112290"/>
                    </a:ext>
                  </a:extLst>
                </a:gridCol>
                <a:gridCol w="2362200">
                  <a:extLst>
                    <a:ext uri="{9D8B030D-6E8A-4147-A177-3AD203B41FA5}">
                      <a16:colId xmlns:a16="http://schemas.microsoft.com/office/drawing/2014/main" val="782891914"/>
                    </a:ext>
                  </a:extLst>
                </a:gridCol>
                <a:gridCol w="1921476">
                  <a:extLst>
                    <a:ext uri="{9D8B030D-6E8A-4147-A177-3AD203B41FA5}">
                      <a16:colId xmlns:a16="http://schemas.microsoft.com/office/drawing/2014/main" val="3866897360"/>
                    </a:ext>
                  </a:extLst>
                </a:gridCol>
              </a:tblGrid>
              <a:tr h="304327">
                <a:tc>
                  <a:txBody>
                    <a:bodyPr/>
                    <a:lstStyle/>
                    <a:p>
                      <a:pPr marL="0" marR="0" lvl="0" indent="0">
                        <a:spcBef>
                          <a:spcPts val="0"/>
                        </a:spcBef>
                        <a:spcAft>
                          <a:spcPts val="0"/>
                        </a:spcAft>
                        <a:buFont typeface="Calibri" panose="020F0502020204030204" pitchFamily="34" charset="0"/>
                        <a:buNone/>
                      </a:pPr>
                      <a:r>
                        <a:rPr lang="en-US" sz="1050" b="1">
                          <a:solidFill>
                            <a:schemeClr val="bg2"/>
                          </a:solidFill>
                          <a:effectLst/>
                          <a:latin typeface="Franklin Gothic Book" panose="020B0503020102020204" pitchFamily="34" charset="0"/>
                          <a:ea typeface="Calibri" panose="020F0502020204030204" pitchFamily="34" charset="0"/>
                        </a:rPr>
                        <a:t>Population</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9B4E9E"/>
                    </a:solidFill>
                  </a:tcPr>
                </a:tc>
                <a:tc>
                  <a:txBody>
                    <a:bodyPr/>
                    <a:lstStyle/>
                    <a:p>
                      <a:pPr marL="0" marR="0" lvl="0" indent="0">
                        <a:lnSpc>
                          <a:spcPct val="107000"/>
                        </a:lnSpc>
                        <a:spcBef>
                          <a:spcPts val="0"/>
                        </a:spcBef>
                        <a:spcAft>
                          <a:spcPts val="0"/>
                        </a:spcAft>
                        <a:buFont typeface="Calibri" panose="020F0502020204030204" pitchFamily="34" charset="0"/>
                        <a:buNone/>
                        <a:tabLst>
                          <a:tab pos="228600" algn="l"/>
                        </a:tabLst>
                      </a:pPr>
                      <a:r>
                        <a:rPr lang="en-US" sz="1050" b="1">
                          <a:solidFill>
                            <a:schemeClr val="bg2"/>
                          </a:solidFill>
                          <a:effectLst/>
                          <a:latin typeface="Franklin Gothic Book" panose="020B0503020102020204" pitchFamily="34" charset="0"/>
                          <a:cs typeface="Calibri" panose="020F0502020204030204" pitchFamily="34" charset="0"/>
                        </a:rPr>
                        <a:t>Screening and Testing</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9B4E9E"/>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Calibri" panose="020F0502020204030204" pitchFamily="34" charset="0"/>
                        <a:buNone/>
                        <a:tabLst/>
                        <a:defRPr/>
                      </a:pPr>
                      <a:r>
                        <a:rPr lang="en-US" sz="1050" b="1">
                          <a:solidFill>
                            <a:schemeClr val="bg2"/>
                          </a:solidFill>
                          <a:effectLst/>
                          <a:latin typeface="Franklin Gothic Book" panose="020B0503020102020204" pitchFamily="34" charset="0"/>
                          <a:ea typeface="Calibri" panose="020F0502020204030204" pitchFamily="34" charset="0"/>
                          <a:cs typeface="Calibri" panose="020F0502020204030204" pitchFamily="34" charset="0"/>
                        </a:rPr>
                        <a:t>Vaccination</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9B4E9E"/>
                    </a:solidFill>
                  </a:tcPr>
                </a:tc>
                <a:extLst>
                  <a:ext uri="{0D108BD9-81ED-4DB2-BD59-A6C34878D82A}">
                    <a16:rowId xmlns:a16="http://schemas.microsoft.com/office/drawing/2014/main" val="1469697065"/>
                  </a:ext>
                </a:extLst>
              </a:tr>
              <a:tr h="67442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dirty="0">
                          <a:solidFill>
                            <a:srgbClr val="007889"/>
                          </a:solidFill>
                          <a:effectLst/>
                          <a:latin typeface="Franklin Gothic Book" panose="020B0503020102020204" pitchFamily="34" charset="0"/>
                          <a:ea typeface="Calibri" panose="020F0502020204030204" pitchFamily="34" charset="0"/>
                        </a:rPr>
                        <a:t>People without known risk-factors </a:t>
                      </a:r>
                    </a:p>
                    <a:p>
                      <a:pPr marL="342900" marR="0" lvl="0" indent="-342900">
                        <a:spcBef>
                          <a:spcPts val="0"/>
                        </a:spcBef>
                        <a:spcAft>
                          <a:spcPts val="0"/>
                        </a:spcAft>
                        <a:buFont typeface="Calibri" panose="020F0502020204030204" pitchFamily="34" charset="0"/>
                        <a:buChar char="•"/>
                      </a:pPr>
                      <a:endParaRPr lang="en-US" sz="1400" b="0" dirty="0">
                        <a:solidFill>
                          <a:srgbClr val="007889"/>
                        </a:solidFill>
                        <a:effectLst/>
                        <a:latin typeface="Franklin Gothic Book" panose="020B0503020102020204" pitchFamily="34" charset="0"/>
                        <a:ea typeface="Calibri" panose="020F050202020403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nSpc>
                          <a:spcPct val="107000"/>
                        </a:lnSpc>
                        <a:spcBef>
                          <a:spcPts val="0"/>
                        </a:spcBef>
                        <a:spcAft>
                          <a:spcPts val="0"/>
                        </a:spcAft>
                        <a:buFont typeface="Calibri" panose="020F0502020204030204" pitchFamily="34" charset="0"/>
                        <a:buNone/>
                        <a:tabLst>
                          <a:tab pos="228600" algn="l"/>
                        </a:tabLst>
                      </a:pPr>
                      <a:r>
                        <a:rPr lang="en-US" sz="1400" b="0" dirty="0">
                          <a:solidFill>
                            <a:srgbClr val="007889"/>
                          </a:solidFill>
                          <a:effectLst/>
                          <a:latin typeface="Franklin Gothic Book" panose="020B0503020102020204" pitchFamily="34" charset="0"/>
                          <a:cs typeface="Calibri" panose="020F0502020204030204" pitchFamily="34" charset="0"/>
                        </a:rPr>
                        <a:t>If </a:t>
                      </a:r>
                      <a:r>
                        <a:rPr lang="en-US" sz="1400" b="0" u="sng" dirty="0">
                          <a:solidFill>
                            <a:srgbClr val="007889"/>
                          </a:solidFill>
                          <a:effectLst/>
                          <a:latin typeface="Franklin Gothic Book" panose="020B0503020102020204" pitchFamily="34" charset="0"/>
                          <a:cs typeface="Calibri" panose="020F0502020204030204" pitchFamily="34" charset="0"/>
                        </a:rPr>
                        <a:t>&gt;</a:t>
                      </a:r>
                      <a:r>
                        <a:rPr lang="en-US" sz="1400" b="0" dirty="0">
                          <a:solidFill>
                            <a:srgbClr val="007889"/>
                          </a:solidFill>
                          <a:effectLst/>
                          <a:latin typeface="Franklin Gothic Book" panose="020B0503020102020204" pitchFamily="34" charset="0"/>
                          <a:cs typeface="Calibri" panose="020F0502020204030204" pitchFamily="34" charset="0"/>
                        </a:rPr>
                        <a:t>18 years and never previously screened, test for HBsAg, anti-HBs, and total anti-HBc</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 typeface="Calibri" panose="020F0502020204030204" pitchFamily="34" charset="0"/>
                        <a:buNone/>
                        <a:tabLst/>
                        <a:defRPr/>
                      </a:pPr>
                      <a:r>
                        <a:rPr lang="en-US" sz="1400" b="0" dirty="0">
                          <a:solidFill>
                            <a:srgbClr val="007889"/>
                          </a:solidFill>
                          <a:effectLst/>
                          <a:latin typeface="Franklin Gothic Book" panose="020B0503020102020204" pitchFamily="34" charset="0"/>
                          <a:cs typeface="Calibri" panose="020F0502020204030204" pitchFamily="34" charset="0"/>
                        </a:rPr>
                        <a:t>Vaccinate adults 18-59 years </a:t>
                      </a:r>
                    </a:p>
                    <a:p>
                      <a:pPr marL="0" marR="0" lvl="0" indent="0" algn="l" defTabSz="914400" rtl="0" eaLnBrk="1" fontAlgn="auto" latinLnBrk="0" hangingPunct="1">
                        <a:lnSpc>
                          <a:spcPct val="100000"/>
                        </a:lnSpc>
                        <a:spcBef>
                          <a:spcPts val="0"/>
                        </a:spcBef>
                        <a:spcAft>
                          <a:spcPts val="0"/>
                        </a:spcAft>
                        <a:buClrTx/>
                        <a:buSzTx/>
                        <a:buFont typeface="Calibri" panose="020F0502020204030204" pitchFamily="34" charset="0"/>
                        <a:buNone/>
                        <a:tabLst/>
                        <a:defRPr/>
                      </a:pPr>
                      <a:endParaRPr lang="en-US" sz="1400" b="0" dirty="0">
                        <a:solidFill>
                          <a:srgbClr val="007889"/>
                        </a:solidFill>
                        <a:effectLst/>
                        <a:latin typeface="Franklin Gothic Book" panose="020B050302010202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 typeface="Calibri" panose="020F0502020204030204" pitchFamily="34" charset="0"/>
                        <a:buNone/>
                        <a:tabLst/>
                        <a:defRPr/>
                      </a:pPr>
                      <a:r>
                        <a:rPr lang="en-US" sz="1400" b="0" dirty="0">
                          <a:solidFill>
                            <a:srgbClr val="007889"/>
                          </a:solidFill>
                          <a:effectLst/>
                          <a:latin typeface="Franklin Gothic Book" panose="020B0503020102020204" pitchFamily="34" charset="0"/>
                          <a:ea typeface="Calibri" panose="020F0502020204030204" pitchFamily="34" charset="0"/>
                          <a:cs typeface="Calibri" panose="020F0502020204030204" pitchFamily="34" charset="0"/>
                        </a:rPr>
                        <a:t>Can offer vaccine to people </a:t>
                      </a:r>
                      <a:r>
                        <a:rPr lang="en-US" sz="1400" b="0" u="sng" dirty="0">
                          <a:solidFill>
                            <a:srgbClr val="007889"/>
                          </a:solidFill>
                          <a:effectLst/>
                          <a:latin typeface="Franklin Gothic Book" panose="020B0503020102020204" pitchFamily="34" charset="0"/>
                          <a:ea typeface="Calibri" panose="020F0502020204030204" pitchFamily="34" charset="0"/>
                          <a:cs typeface="Calibri" panose="020F0502020204030204" pitchFamily="34" charset="0"/>
                        </a:rPr>
                        <a:t>&gt;</a:t>
                      </a:r>
                      <a:r>
                        <a:rPr lang="en-US" sz="1400" b="0" dirty="0">
                          <a:solidFill>
                            <a:srgbClr val="007889"/>
                          </a:solidFill>
                          <a:effectLst/>
                          <a:latin typeface="Franklin Gothic Book" panose="020B0503020102020204" pitchFamily="34" charset="0"/>
                          <a:ea typeface="Calibri" panose="020F0502020204030204" pitchFamily="34" charset="0"/>
                          <a:cs typeface="Calibri" panose="020F0502020204030204" pitchFamily="34" charset="0"/>
                        </a:rPr>
                        <a:t>60 years</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30821685"/>
                  </a:ext>
                </a:extLst>
              </a:tr>
            </a:tbl>
          </a:graphicData>
        </a:graphic>
      </p:graphicFrame>
      <p:sp>
        <p:nvSpPr>
          <p:cNvPr id="5" name="TextBox 4">
            <a:extLst>
              <a:ext uri="{FF2B5EF4-FFF2-40B4-BE49-F238E27FC236}">
                <a16:creationId xmlns:a16="http://schemas.microsoft.com/office/drawing/2014/main" id="{B879DA55-C6D1-478C-9869-1786E3CE8AA4}"/>
              </a:ext>
            </a:extLst>
          </p:cNvPr>
          <p:cNvSpPr txBox="1"/>
          <p:nvPr/>
        </p:nvSpPr>
        <p:spPr>
          <a:xfrm>
            <a:off x="7042271" y="4799021"/>
            <a:ext cx="2101729" cy="276999"/>
          </a:xfrm>
          <a:prstGeom prst="rect">
            <a:avLst/>
          </a:prstGeom>
          <a:noFill/>
        </p:spPr>
        <p:txBody>
          <a:bodyPr wrap="none" rtlCol="0">
            <a:spAutoFit/>
          </a:bodyPr>
          <a:lstStyle/>
          <a:p>
            <a:r>
              <a:rPr lang="en-US" sz="1200" dirty="0">
                <a:solidFill>
                  <a:srgbClr val="000000"/>
                </a:solidFill>
                <a:latin typeface="Calibri" panose="020F0502020204030204" pitchFamily="34" charset="0"/>
              </a:rPr>
              <a:t>https://www.cdc.gov/hepatitis</a:t>
            </a:r>
          </a:p>
        </p:txBody>
      </p:sp>
    </p:spTree>
    <p:extLst>
      <p:ext uri="{BB962C8B-B14F-4D97-AF65-F5344CB8AC3E}">
        <p14:creationId xmlns:p14="http://schemas.microsoft.com/office/powerpoint/2010/main" val="21321922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A5414C3-9509-5C7E-4639-F0B8F8B0F2E3}"/>
              </a:ext>
              <a:ext uri="{C183D7F6-B498-43B3-948B-1728B52AA6E4}">
                <adec:decorative xmlns:adec="http://schemas.microsoft.com/office/drawing/2017/decorative" val="1"/>
              </a:ext>
            </a:extLst>
          </p:cNvPr>
          <p:cNvSpPr/>
          <p:nvPr/>
        </p:nvSpPr>
        <p:spPr>
          <a:xfrm>
            <a:off x="0" y="1"/>
            <a:ext cx="9144000" cy="1063229"/>
          </a:xfrm>
          <a:prstGeom prst="rect">
            <a:avLst/>
          </a:prstGeom>
          <a:solidFill>
            <a:srgbClr val="0078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C000"/>
              </a:solidFill>
              <a:effectLst/>
              <a:uLnTx/>
              <a:uFillTx/>
              <a:latin typeface="Myriad Web Pro"/>
              <a:ea typeface="+mn-ea"/>
              <a:cs typeface="+mn-cs"/>
            </a:endParaRPr>
          </a:p>
        </p:txBody>
      </p:sp>
      <p:sp>
        <p:nvSpPr>
          <p:cNvPr id="3" name="Title 15">
            <a:extLst>
              <a:ext uri="{FF2B5EF4-FFF2-40B4-BE49-F238E27FC236}">
                <a16:creationId xmlns:a16="http://schemas.microsoft.com/office/drawing/2014/main" id="{A8F05440-AAA8-A734-35A4-42B912A0E410}"/>
              </a:ext>
            </a:extLst>
          </p:cNvPr>
          <p:cNvSpPr>
            <a:spLocks noGrp="1"/>
          </p:cNvSpPr>
          <p:nvPr>
            <p:ph type="title"/>
          </p:nvPr>
        </p:nvSpPr>
        <p:spPr>
          <a:xfrm>
            <a:off x="457200" y="205979"/>
            <a:ext cx="8229600" cy="857250"/>
          </a:xfrm>
        </p:spPr>
        <p:txBody>
          <a:bodyPr/>
          <a:lstStyle/>
          <a:p>
            <a:r>
              <a:rPr lang="en-US" dirty="0">
                <a:solidFill>
                  <a:schemeClr val="bg2"/>
                </a:solidFill>
                <a:latin typeface="Calibri"/>
                <a:cs typeface="Calibri"/>
              </a:rPr>
              <a:t>Integrating screening and vaccination </a:t>
            </a:r>
            <a:endParaRPr lang="en-US" dirty="0">
              <a:solidFill>
                <a:schemeClr val="bg2"/>
              </a:solidFill>
            </a:endParaRPr>
          </a:p>
        </p:txBody>
      </p:sp>
      <p:graphicFrame>
        <p:nvGraphicFramePr>
          <p:cNvPr id="4" name="Table 4">
            <a:extLst>
              <a:ext uri="{FF2B5EF4-FFF2-40B4-BE49-F238E27FC236}">
                <a16:creationId xmlns:a16="http://schemas.microsoft.com/office/drawing/2014/main" id="{7B0CCA83-06BE-21A4-53B4-4B1A4F969CC6}"/>
              </a:ext>
            </a:extLst>
          </p:cNvPr>
          <p:cNvGraphicFramePr>
            <a:graphicFrameLocks noGrp="1"/>
          </p:cNvGraphicFramePr>
          <p:nvPr/>
        </p:nvGraphicFramePr>
        <p:xfrm>
          <a:off x="129745" y="1272931"/>
          <a:ext cx="8884509" cy="3032287"/>
        </p:xfrm>
        <a:graphic>
          <a:graphicData uri="http://schemas.openxmlformats.org/drawingml/2006/table">
            <a:tbl>
              <a:tblPr firstRow="1" bandRow="1">
                <a:tableStyleId>{5C22544A-7EE6-4342-B048-85BDC9FD1C3A}</a:tableStyleId>
              </a:tblPr>
              <a:tblGrid>
                <a:gridCol w="4600833">
                  <a:extLst>
                    <a:ext uri="{9D8B030D-6E8A-4147-A177-3AD203B41FA5}">
                      <a16:colId xmlns:a16="http://schemas.microsoft.com/office/drawing/2014/main" val="4131112290"/>
                    </a:ext>
                  </a:extLst>
                </a:gridCol>
                <a:gridCol w="2362200">
                  <a:extLst>
                    <a:ext uri="{9D8B030D-6E8A-4147-A177-3AD203B41FA5}">
                      <a16:colId xmlns:a16="http://schemas.microsoft.com/office/drawing/2014/main" val="782891914"/>
                    </a:ext>
                  </a:extLst>
                </a:gridCol>
                <a:gridCol w="1921476">
                  <a:extLst>
                    <a:ext uri="{9D8B030D-6E8A-4147-A177-3AD203B41FA5}">
                      <a16:colId xmlns:a16="http://schemas.microsoft.com/office/drawing/2014/main" val="3866897360"/>
                    </a:ext>
                  </a:extLst>
                </a:gridCol>
              </a:tblGrid>
              <a:tr h="304327">
                <a:tc>
                  <a:txBody>
                    <a:bodyPr/>
                    <a:lstStyle/>
                    <a:p>
                      <a:pPr marL="0" marR="0" lvl="0" indent="0">
                        <a:spcBef>
                          <a:spcPts val="0"/>
                        </a:spcBef>
                        <a:spcAft>
                          <a:spcPts val="0"/>
                        </a:spcAft>
                        <a:buFont typeface="Calibri" panose="020F0502020204030204" pitchFamily="34" charset="0"/>
                        <a:buNone/>
                      </a:pPr>
                      <a:r>
                        <a:rPr lang="en-US" sz="1050" b="1" dirty="0">
                          <a:solidFill>
                            <a:schemeClr val="bg2"/>
                          </a:solidFill>
                          <a:effectLst/>
                          <a:latin typeface="Franklin Gothic Book" panose="020B0503020102020204" pitchFamily="34" charset="0"/>
                          <a:ea typeface="Calibri" panose="020F0502020204030204" pitchFamily="34" charset="0"/>
                        </a:rPr>
                        <a:t>Population</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9B4E9E"/>
                    </a:solidFill>
                  </a:tcPr>
                </a:tc>
                <a:tc>
                  <a:txBody>
                    <a:bodyPr/>
                    <a:lstStyle/>
                    <a:p>
                      <a:pPr marL="0" marR="0" lvl="0" indent="0">
                        <a:lnSpc>
                          <a:spcPct val="107000"/>
                        </a:lnSpc>
                        <a:spcBef>
                          <a:spcPts val="0"/>
                        </a:spcBef>
                        <a:spcAft>
                          <a:spcPts val="0"/>
                        </a:spcAft>
                        <a:buFont typeface="Calibri" panose="020F0502020204030204" pitchFamily="34" charset="0"/>
                        <a:buNone/>
                        <a:tabLst>
                          <a:tab pos="228600" algn="l"/>
                        </a:tabLst>
                      </a:pPr>
                      <a:r>
                        <a:rPr lang="en-US" sz="1050" b="1">
                          <a:solidFill>
                            <a:schemeClr val="bg2"/>
                          </a:solidFill>
                          <a:effectLst/>
                          <a:latin typeface="Franklin Gothic Book" panose="020B0503020102020204" pitchFamily="34" charset="0"/>
                          <a:cs typeface="Calibri" panose="020F0502020204030204" pitchFamily="34" charset="0"/>
                        </a:rPr>
                        <a:t>Screening and Testing</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9B4E9E"/>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Calibri" panose="020F0502020204030204" pitchFamily="34" charset="0"/>
                        <a:buNone/>
                        <a:tabLst/>
                        <a:defRPr/>
                      </a:pPr>
                      <a:r>
                        <a:rPr lang="en-US" sz="1050" b="1">
                          <a:solidFill>
                            <a:schemeClr val="bg2"/>
                          </a:solidFill>
                          <a:effectLst/>
                          <a:latin typeface="Franklin Gothic Book" panose="020B0503020102020204" pitchFamily="34" charset="0"/>
                          <a:ea typeface="Calibri" panose="020F0502020204030204" pitchFamily="34" charset="0"/>
                          <a:cs typeface="Calibri" panose="020F0502020204030204" pitchFamily="34" charset="0"/>
                        </a:rPr>
                        <a:t>Vaccination</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9B4E9E"/>
                    </a:solidFill>
                  </a:tcPr>
                </a:tc>
                <a:extLst>
                  <a:ext uri="{0D108BD9-81ED-4DB2-BD59-A6C34878D82A}">
                    <a16:rowId xmlns:a16="http://schemas.microsoft.com/office/drawing/2014/main" val="1469697065"/>
                  </a:ext>
                </a:extLst>
              </a:tr>
              <a:tr h="366489">
                <a:tc>
                  <a:txBody>
                    <a:bodyPr/>
                    <a:lstStyle/>
                    <a:p>
                      <a:pPr marL="171450" marR="0" lvl="0" indent="-171450">
                        <a:spcBef>
                          <a:spcPts val="0"/>
                        </a:spcBef>
                        <a:spcAft>
                          <a:spcPts val="0"/>
                        </a:spcAft>
                        <a:buFont typeface="Arial" panose="020B0604020202020204" pitchFamily="34" charset="0"/>
                        <a:buChar char="•"/>
                      </a:pPr>
                      <a:r>
                        <a:rPr lang="en-US" sz="1400" b="0" dirty="0">
                          <a:solidFill>
                            <a:srgbClr val="007889"/>
                          </a:solidFill>
                          <a:effectLst/>
                          <a:latin typeface="Franklin Gothic Book" panose="020B0503020102020204" pitchFamily="34" charset="0"/>
                          <a:ea typeface="Calibri" panose="020F0502020204030204" pitchFamily="34" charset="0"/>
                        </a:rPr>
                        <a:t>Infants born to hepatitis B surface antigen (HBsAg)-positive pregnant people</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7000"/>
                        </a:lnSpc>
                        <a:spcBef>
                          <a:spcPts val="0"/>
                        </a:spcBef>
                        <a:spcAft>
                          <a:spcPts val="0"/>
                        </a:spcAft>
                        <a:buClrTx/>
                        <a:buSzTx/>
                        <a:buFont typeface="Arial" panose="020B0604020202020204" pitchFamily="34" charset="0"/>
                        <a:buNone/>
                        <a:tabLst>
                          <a:tab pos="228600" algn="l"/>
                        </a:tabLst>
                        <a:defRPr/>
                      </a:pPr>
                      <a:r>
                        <a:rPr lang="en-US" sz="1400" b="0" dirty="0">
                          <a:solidFill>
                            <a:srgbClr val="007889"/>
                          </a:solidFill>
                          <a:effectLst/>
                          <a:latin typeface="Franklin Gothic Book" panose="020B0503020102020204" pitchFamily="34" charset="0"/>
                          <a:cs typeface="Calibri" panose="020F0502020204030204" pitchFamily="34" charset="0"/>
                        </a:rPr>
                        <a:t>Anti-HBs and HBsAg</a:t>
                      </a:r>
                    </a:p>
                    <a:p>
                      <a:pPr marL="285750" marR="0" lvl="0" indent="-285750" algn="l" defTabSz="914400" rtl="0" eaLnBrk="1" fontAlgn="auto" latinLnBrk="0" hangingPunct="1">
                        <a:lnSpc>
                          <a:spcPct val="107000"/>
                        </a:lnSpc>
                        <a:spcBef>
                          <a:spcPts val="0"/>
                        </a:spcBef>
                        <a:spcAft>
                          <a:spcPts val="0"/>
                        </a:spcAft>
                        <a:buClrTx/>
                        <a:buSzTx/>
                        <a:buFont typeface="Arial" panose="020B0604020202020204" pitchFamily="34" charset="0"/>
                        <a:buChar char="•"/>
                        <a:tabLst>
                          <a:tab pos="228600" algn="l"/>
                        </a:tabLst>
                        <a:defRPr/>
                      </a:pPr>
                      <a:endParaRPr lang="en-US" sz="1400" b="0" dirty="0">
                        <a:solidFill>
                          <a:srgbClr val="007889"/>
                        </a:solidFill>
                        <a:effectLst/>
                        <a:latin typeface="Franklin Gothic Book" panose="020B0503020102020204" pitchFamily="34" charset="0"/>
                        <a:cs typeface="Calibri" panose="020F0502020204030204" pitchFamily="34" charset="0"/>
                      </a:endParaRPr>
                    </a:p>
                    <a:p>
                      <a:pPr marL="0" marR="0" lvl="0" indent="0" algn="l" defTabSz="914400" rtl="0" eaLnBrk="1" fontAlgn="auto" latinLnBrk="0" hangingPunct="1">
                        <a:lnSpc>
                          <a:spcPct val="107000"/>
                        </a:lnSpc>
                        <a:spcBef>
                          <a:spcPts val="0"/>
                        </a:spcBef>
                        <a:spcAft>
                          <a:spcPts val="0"/>
                        </a:spcAft>
                        <a:buClrTx/>
                        <a:buSzTx/>
                        <a:buFont typeface="Arial" panose="020B0604020202020204" pitchFamily="34" charset="0"/>
                        <a:buNone/>
                        <a:tabLst>
                          <a:tab pos="228600" algn="l"/>
                        </a:tabLst>
                        <a:defRPr/>
                      </a:pPr>
                      <a:r>
                        <a:rPr lang="en-US" sz="1400" b="0" dirty="0">
                          <a:solidFill>
                            <a:srgbClr val="007889"/>
                          </a:solidFill>
                          <a:effectLst/>
                          <a:latin typeface="Franklin Gothic Book" panose="020B0503020102020204" pitchFamily="34" charset="0"/>
                          <a:cs typeface="Calibri" panose="020F0502020204030204" pitchFamily="34" charset="0"/>
                        </a:rPr>
                        <a:t>Do not test for total anti-HBc</a:t>
                      </a:r>
                    </a:p>
                    <a:p>
                      <a:pPr marL="0" marR="0" lvl="0" indent="0" algn="l" defTabSz="914400" rtl="0" eaLnBrk="1" fontAlgn="auto" latinLnBrk="0" hangingPunct="1">
                        <a:lnSpc>
                          <a:spcPct val="107000"/>
                        </a:lnSpc>
                        <a:spcBef>
                          <a:spcPts val="0"/>
                        </a:spcBef>
                        <a:spcAft>
                          <a:spcPts val="0"/>
                        </a:spcAft>
                        <a:buClrTx/>
                        <a:buSzTx/>
                        <a:buFont typeface="Arial" panose="020B0604020202020204" pitchFamily="34" charset="0"/>
                        <a:buNone/>
                        <a:tabLst>
                          <a:tab pos="228600" algn="l"/>
                        </a:tabLst>
                        <a:defRPr/>
                      </a:pPr>
                      <a:endParaRPr lang="en-US" sz="1400" b="0" dirty="0">
                        <a:solidFill>
                          <a:srgbClr val="007889"/>
                        </a:solidFill>
                        <a:effectLst/>
                        <a:latin typeface="Franklin Gothic Book" panose="020B0503020102020204" pitchFamily="34" charset="0"/>
                        <a:cs typeface="Calibri" panose="020F0502020204030204" pitchFamily="34" charset="0"/>
                      </a:endParaRPr>
                    </a:p>
                    <a:p>
                      <a:pPr marL="0" marR="0" lvl="0" indent="0" algn="l" defTabSz="914400" rtl="0" eaLnBrk="1" fontAlgn="auto" latinLnBrk="0" hangingPunct="1">
                        <a:lnSpc>
                          <a:spcPct val="107000"/>
                        </a:lnSpc>
                        <a:spcBef>
                          <a:spcPts val="0"/>
                        </a:spcBef>
                        <a:spcAft>
                          <a:spcPts val="0"/>
                        </a:spcAft>
                        <a:buClrTx/>
                        <a:buSzTx/>
                        <a:buFont typeface="Arial" panose="020B0604020202020204" pitchFamily="34" charset="0"/>
                        <a:buNone/>
                        <a:tabLst>
                          <a:tab pos="228600" algn="l"/>
                        </a:tabLst>
                        <a:defRPr/>
                      </a:pPr>
                      <a:r>
                        <a:rPr lang="en-US" sz="1400" b="0" dirty="0">
                          <a:solidFill>
                            <a:srgbClr val="007889"/>
                          </a:solidFill>
                          <a:effectLst/>
                          <a:latin typeface="Franklin Gothic Book" panose="020B0503020102020204" pitchFamily="34" charset="0"/>
                          <a:cs typeface="Calibri" panose="020F0502020204030204" pitchFamily="34" charset="0"/>
                        </a:rPr>
                        <a:t>See </a:t>
                      </a:r>
                      <a:r>
                        <a:rPr lang="en-US" sz="1400" i="0" dirty="0">
                          <a:latin typeface="Franklin Gothic Book" panose="020B0503020102020204" pitchFamily="34" charset="0"/>
                          <a:hlinkClick r:id="rId3"/>
                        </a:rPr>
                        <a:t>Perinatal Transmission of Hepatitis B virus | CDC</a:t>
                      </a:r>
                      <a:endParaRPr lang="en-US" sz="1400" b="0" i="0" dirty="0">
                        <a:solidFill>
                          <a:srgbClr val="007889"/>
                        </a:solidFill>
                        <a:effectLst/>
                        <a:latin typeface="Franklin Gothic Book" panose="020B0503020102020204" pitchFamily="34" charset="0"/>
                        <a:cs typeface="Calibri" panose="020F0502020204030204" pitchFamily="34" charset="0"/>
                      </a:endParaRPr>
                    </a:p>
                    <a:p>
                      <a:pPr marL="285750" marR="0" lvl="0" indent="-285750">
                        <a:lnSpc>
                          <a:spcPct val="107000"/>
                        </a:lnSpc>
                        <a:spcBef>
                          <a:spcPts val="0"/>
                        </a:spcBef>
                        <a:spcAft>
                          <a:spcPts val="0"/>
                        </a:spcAft>
                        <a:buFont typeface="Arial" panose="020B0604020202020204" pitchFamily="34" charset="0"/>
                        <a:buChar char="•"/>
                        <a:tabLst>
                          <a:tab pos="228600" algn="l"/>
                        </a:tabLst>
                      </a:pPr>
                      <a:endParaRPr lang="en-US" sz="1400" b="0" dirty="0">
                        <a:solidFill>
                          <a:srgbClr val="007889"/>
                        </a:solidFill>
                        <a:effectLst/>
                        <a:latin typeface="Franklin Gothic Book" panose="020B0503020102020204" pitchFamily="34" charset="0"/>
                        <a:cs typeface="Calibri" panose="020F050202020403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 typeface="Calibri" panose="020F0502020204030204" pitchFamily="34" charset="0"/>
                        <a:buNone/>
                        <a:tabLst/>
                        <a:defRPr/>
                      </a:pPr>
                      <a:r>
                        <a:rPr lang="en-US" sz="1400" b="0" i="0" kern="1200" dirty="0">
                          <a:solidFill>
                            <a:srgbClr val="00788A"/>
                          </a:solidFill>
                          <a:effectLst/>
                          <a:latin typeface="Franklin Gothic Book" panose="020B0503020102020204" pitchFamily="34" charset="0"/>
                          <a:ea typeface="+mn-ea"/>
                          <a:cs typeface="+mn-cs"/>
                        </a:rPr>
                        <a:t>Provide hepatitis B immune globulin (HBIG) and first dose of hepatitis B vaccine within 12 hours of birth, followed by completion of the vaccine series and postvaccination serologic testing</a:t>
                      </a:r>
                    </a:p>
                    <a:p>
                      <a:pPr marL="0" marR="0" lvl="0" indent="0" algn="l" defTabSz="914400" rtl="0" eaLnBrk="1" fontAlgn="auto" latinLnBrk="0" hangingPunct="1">
                        <a:lnSpc>
                          <a:spcPct val="100000"/>
                        </a:lnSpc>
                        <a:spcBef>
                          <a:spcPts val="0"/>
                        </a:spcBef>
                        <a:spcAft>
                          <a:spcPts val="0"/>
                        </a:spcAft>
                        <a:buClrTx/>
                        <a:buSzTx/>
                        <a:buFont typeface="Calibri" panose="020F0502020204030204" pitchFamily="34" charset="0"/>
                        <a:buNone/>
                        <a:tabLst/>
                        <a:defRPr/>
                      </a:pPr>
                      <a:endParaRPr lang="en-US" sz="1100" b="0" dirty="0">
                        <a:solidFill>
                          <a:srgbClr val="007889"/>
                        </a:solidFill>
                        <a:effectLst/>
                        <a:latin typeface="Franklin Gothic Book" panose="020B050302010202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 typeface="Calibri" panose="020F0502020204030204" pitchFamily="34" charset="0"/>
                        <a:buNone/>
                        <a:tabLst/>
                        <a:defRPr/>
                      </a:pPr>
                      <a:r>
                        <a:rPr lang="en-US" sz="1100" b="0" dirty="0">
                          <a:solidFill>
                            <a:srgbClr val="007889"/>
                          </a:solidFill>
                          <a:effectLst/>
                          <a:latin typeface="Franklin Gothic Book" panose="020B0503020102020204" pitchFamily="34" charset="0"/>
                          <a:cs typeface="Calibri" panose="020F0502020204030204" pitchFamily="34" charset="0"/>
                        </a:rPr>
                        <a:t>See </a:t>
                      </a:r>
                      <a:r>
                        <a:rPr lang="en-US" sz="1100" i="0" dirty="0">
                          <a:latin typeface="Franklin Gothic Book" panose="020B0503020102020204" pitchFamily="34" charset="0"/>
                          <a:hlinkClick r:id="rId3"/>
                        </a:rPr>
                        <a:t>Perinatal Transmission of Hepatitis B virus | CDC</a:t>
                      </a:r>
                      <a:endParaRPr lang="en-US" sz="1100" b="0" i="0" dirty="0">
                        <a:solidFill>
                          <a:srgbClr val="007889"/>
                        </a:solidFill>
                        <a:effectLst/>
                        <a:latin typeface="Franklin Gothic Book" panose="020B0503020102020204" pitchFamily="34" charset="0"/>
                        <a:cs typeface="Calibri" panose="020F050202020403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52790582"/>
                  </a:ext>
                </a:extLst>
              </a:tr>
            </a:tbl>
          </a:graphicData>
        </a:graphic>
      </p:graphicFrame>
      <p:sp>
        <p:nvSpPr>
          <p:cNvPr id="5" name="TextBox 4">
            <a:extLst>
              <a:ext uri="{FF2B5EF4-FFF2-40B4-BE49-F238E27FC236}">
                <a16:creationId xmlns:a16="http://schemas.microsoft.com/office/drawing/2014/main" id="{CD86CE28-09DB-ACDC-D3AD-0733558E23FA}"/>
              </a:ext>
            </a:extLst>
          </p:cNvPr>
          <p:cNvSpPr txBox="1"/>
          <p:nvPr/>
        </p:nvSpPr>
        <p:spPr>
          <a:xfrm>
            <a:off x="7042271" y="4799021"/>
            <a:ext cx="2101729" cy="276999"/>
          </a:xfrm>
          <a:prstGeom prst="rect">
            <a:avLst/>
          </a:prstGeom>
          <a:noFill/>
        </p:spPr>
        <p:txBody>
          <a:bodyPr wrap="none" rtlCol="0">
            <a:spAutoFit/>
          </a:bodyPr>
          <a:lstStyle/>
          <a:p>
            <a:r>
              <a:rPr lang="en-US" sz="1200" dirty="0">
                <a:solidFill>
                  <a:srgbClr val="000000"/>
                </a:solidFill>
                <a:latin typeface="Calibri" panose="020F0502020204030204" pitchFamily="34" charset="0"/>
              </a:rPr>
              <a:t>https://www.cdc.gov/hepatitis</a:t>
            </a:r>
          </a:p>
        </p:txBody>
      </p:sp>
    </p:spTree>
    <p:extLst>
      <p:ext uri="{BB962C8B-B14F-4D97-AF65-F5344CB8AC3E}">
        <p14:creationId xmlns:p14="http://schemas.microsoft.com/office/powerpoint/2010/main" val="35137099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5DAE0AF-C8EF-3EBF-811A-56AA4C014B0F}"/>
              </a:ext>
              <a:ext uri="{C183D7F6-B498-43B3-948B-1728B52AA6E4}">
                <adec:decorative xmlns:adec="http://schemas.microsoft.com/office/drawing/2017/decorative" val="1"/>
              </a:ext>
            </a:extLst>
          </p:cNvPr>
          <p:cNvSpPr/>
          <p:nvPr/>
        </p:nvSpPr>
        <p:spPr>
          <a:xfrm>
            <a:off x="0" y="1"/>
            <a:ext cx="9144000" cy="1063229"/>
          </a:xfrm>
          <a:prstGeom prst="rect">
            <a:avLst/>
          </a:prstGeom>
          <a:solidFill>
            <a:srgbClr val="0078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C000"/>
              </a:solidFill>
              <a:effectLst/>
              <a:uLnTx/>
              <a:uFillTx/>
              <a:latin typeface="Myriad Web Pro"/>
              <a:ea typeface="+mn-ea"/>
              <a:cs typeface="+mn-cs"/>
            </a:endParaRPr>
          </a:p>
        </p:txBody>
      </p:sp>
      <p:sp>
        <p:nvSpPr>
          <p:cNvPr id="3" name="Title 15">
            <a:extLst>
              <a:ext uri="{FF2B5EF4-FFF2-40B4-BE49-F238E27FC236}">
                <a16:creationId xmlns:a16="http://schemas.microsoft.com/office/drawing/2014/main" id="{8F793563-62ED-BBA0-FF88-274F433AF802}"/>
              </a:ext>
            </a:extLst>
          </p:cNvPr>
          <p:cNvSpPr>
            <a:spLocks noGrp="1"/>
          </p:cNvSpPr>
          <p:nvPr>
            <p:ph type="title"/>
          </p:nvPr>
        </p:nvSpPr>
        <p:spPr>
          <a:xfrm>
            <a:off x="457200" y="205979"/>
            <a:ext cx="8229600" cy="857250"/>
          </a:xfrm>
        </p:spPr>
        <p:txBody>
          <a:bodyPr/>
          <a:lstStyle/>
          <a:p>
            <a:r>
              <a:rPr lang="en-US" dirty="0">
                <a:solidFill>
                  <a:schemeClr val="bg2"/>
                </a:solidFill>
                <a:latin typeface="Calibri"/>
                <a:cs typeface="Calibri"/>
              </a:rPr>
              <a:t>Integrating screening and vaccination  </a:t>
            </a:r>
            <a:endParaRPr lang="en-US" dirty="0">
              <a:solidFill>
                <a:schemeClr val="bg2"/>
              </a:solidFill>
            </a:endParaRPr>
          </a:p>
        </p:txBody>
      </p:sp>
      <p:graphicFrame>
        <p:nvGraphicFramePr>
          <p:cNvPr id="4" name="Table 4">
            <a:extLst>
              <a:ext uri="{FF2B5EF4-FFF2-40B4-BE49-F238E27FC236}">
                <a16:creationId xmlns:a16="http://schemas.microsoft.com/office/drawing/2014/main" id="{7B0CCA83-06BE-21A4-53B4-4B1A4F969CC6}"/>
              </a:ext>
            </a:extLst>
          </p:cNvPr>
          <p:cNvGraphicFramePr>
            <a:graphicFrameLocks noGrp="1"/>
          </p:cNvGraphicFramePr>
          <p:nvPr/>
        </p:nvGraphicFramePr>
        <p:xfrm>
          <a:off x="129745" y="1172952"/>
          <a:ext cx="8884509" cy="3764569"/>
        </p:xfrm>
        <a:graphic>
          <a:graphicData uri="http://schemas.openxmlformats.org/drawingml/2006/table">
            <a:tbl>
              <a:tblPr firstRow="1" bandRow="1">
                <a:tableStyleId>{5C22544A-7EE6-4342-B048-85BDC9FD1C3A}</a:tableStyleId>
              </a:tblPr>
              <a:tblGrid>
                <a:gridCol w="5070469">
                  <a:extLst>
                    <a:ext uri="{9D8B030D-6E8A-4147-A177-3AD203B41FA5}">
                      <a16:colId xmlns:a16="http://schemas.microsoft.com/office/drawing/2014/main" val="4131112290"/>
                    </a:ext>
                  </a:extLst>
                </a:gridCol>
                <a:gridCol w="2003304">
                  <a:extLst>
                    <a:ext uri="{9D8B030D-6E8A-4147-A177-3AD203B41FA5}">
                      <a16:colId xmlns:a16="http://schemas.microsoft.com/office/drawing/2014/main" val="782891914"/>
                    </a:ext>
                  </a:extLst>
                </a:gridCol>
                <a:gridCol w="1810736">
                  <a:extLst>
                    <a:ext uri="{9D8B030D-6E8A-4147-A177-3AD203B41FA5}">
                      <a16:colId xmlns:a16="http://schemas.microsoft.com/office/drawing/2014/main" val="3866897360"/>
                    </a:ext>
                  </a:extLst>
                </a:gridCol>
              </a:tblGrid>
              <a:tr h="304327">
                <a:tc>
                  <a:txBody>
                    <a:bodyPr/>
                    <a:lstStyle/>
                    <a:p>
                      <a:pPr marL="0" marR="0" lvl="0" indent="0">
                        <a:spcBef>
                          <a:spcPts val="0"/>
                        </a:spcBef>
                        <a:spcAft>
                          <a:spcPts val="0"/>
                        </a:spcAft>
                        <a:buFont typeface="Calibri" panose="020F0502020204030204" pitchFamily="34" charset="0"/>
                        <a:buNone/>
                      </a:pPr>
                      <a:r>
                        <a:rPr lang="en-US" sz="1050" b="1">
                          <a:solidFill>
                            <a:schemeClr val="bg2"/>
                          </a:solidFill>
                          <a:effectLst/>
                          <a:latin typeface="Franklin Gothic Book" panose="020B0503020102020204" pitchFamily="34" charset="0"/>
                          <a:ea typeface="Calibri" panose="020F0502020204030204" pitchFamily="34" charset="0"/>
                        </a:rPr>
                        <a:t>Population</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9B4E9E"/>
                    </a:solidFill>
                  </a:tcPr>
                </a:tc>
                <a:tc>
                  <a:txBody>
                    <a:bodyPr/>
                    <a:lstStyle/>
                    <a:p>
                      <a:pPr marL="0" marR="0" lvl="0" indent="0">
                        <a:lnSpc>
                          <a:spcPct val="107000"/>
                        </a:lnSpc>
                        <a:spcBef>
                          <a:spcPts val="0"/>
                        </a:spcBef>
                        <a:spcAft>
                          <a:spcPts val="0"/>
                        </a:spcAft>
                        <a:buFont typeface="Calibri" panose="020F0502020204030204" pitchFamily="34" charset="0"/>
                        <a:buNone/>
                        <a:tabLst>
                          <a:tab pos="228600" algn="l"/>
                        </a:tabLst>
                      </a:pPr>
                      <a:r>
                        <a:rPr lang="en-US" sz="1050" b="1">
                          <a:solidFill>
                            <a:schemeClr val="bg2"/>
                          </a:solidFill>
                          <a:effectLst/>
                          <a:latin typeface="Franklin Gothic Book" panose="020B0503020102020204" pitchFamily="34" charset="0"/>
                          <a:cs typeface="Calibri" panose="020F0502020204030204" pitchFamily="34" charset="0"/>
                        </a:rPr>
                        <a:t>Screening and Testing</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9B4E9E"/>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Calibri" panose="020F0502020204030204" pitchFamily="34" charset="0"/>
                        <a:buNone/>
                        <a:tabLst/>
                        <a:defRPr/>
                      </a:pPr>
                      <a:r>
                        <a:rPr lang="en-US" sz="1050" b="1">
                          <a:solidFill>
                            <a:schemeClr val="bg2"/>
                          </a:solidFill>
                          <a:effectLst/>
                          <a:latin typeface="Franklin Gothic Book" panose="020B0503020102020204" pitchFamily="34" charset="0"/>
                          <a:ea typeface="Calibri" panose="020F0502020204030204" pitchFamily="34" charset="0"/>
                          <a:cs typeface="Calibri" panose="020F0502020204030204" pitchFamily="34" charset="0"/>
                        </a:rPr>
                        <a:t>Vaccination</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9B4E9E"/>
                    </a:solidFill>
                  </a:tcPr>
                </a:tc>
                <a:extLst>
                  <a:ext uri="{0D108BD9-81ED-4DB2-BD59-A6C34878D82A}">
                    <a16:rowId xmlns:a16="http://schemas.microsoft.com/office/drawing/2014/main" val="1469697065"/>
                  </a:ext>
                </a:extLst>
              </a:tr>
              <a:tr h="2832166">
                <a:tc>
                  <a:txBody>
                    <a:bodyPr/>
                    <a:lstStyle/>
                    <a:p>
                      <a:pPr marL="171450" marR="0" lvl="0" indent="-171450">
                        <a:spcBef>
                          <a:spcPts val="0"/>
                        </a:spcBef>
                        <a:spcAft>
                          <a:spcPts val="0"/>
                        </a:spcAft>
                        <a:buFont typeface="Arial" panose="020B0604020202020204" pitchFamily="34" charset="0"/>
                        <a:buChar char="•"/>
                      </a:pPr>
                      <a:r>
                        <a:rPr lang="en-US" sz="1200" b="0" dirty="0">
                          <a:solidFill>
                            <a:srgbClr val="007889"/>
                          </a:solidFill>
                          <a:effectLst/>
                          <a:latin typeface="Franklin Gothic Book" panose="020B0503020102020204" pitchFamily="34" charset="0"/>
                          <a:ea typeface="Calibri" panose="020F0502020204030204" pitchFamily="34" charset="0"/>
                        </a:rPr>
                        <a:t>People born in regions with hepatitis B prevalence &gt;2%</a:t>
                      </a:r>
                    </a:p>
                    <a:p>
                      <a:pPr marL="171450" marR="0" lvl="0" indent="-171450">
                        <a:spcBef>
                          <a:spcPts val="0"/>
                        </a:spcBef>
                        <a:spcAft>
                          <a:spcPts val="0"/>
                        </a:spcAft>
                        <a:buFont typeface="Arial" panose="020B0604020202020204" pitchFamily="34" charset="0"/>
                        <a:buChar char="•"/>
                      </a:pPr>
                      <a:r>
                        <a:rPr lang="en-US" sz="1200" b="0" dirty="0">
                          <a:solidFill>
                            <a:srgbClr val="007889"/>
                          </a:solidFill>
                          <a:effectLst/>
                          <a:latin typeface="Franklin Gothic Book" panose="020B0503020102020204" pitchFamily="34" charset="0"/>
                          <a:ea typeface="Calibri" panose="020F0502020204030204" pitchFamily="34" charset="0"/>
                        </a:rPr>
                        <a:t>U.S.-born people not vaccinated as infants whose parents were born in regions with hepatitis B prevalence &gt;8%</a:t>
                      </a:r>
                    </a:p>
                    <a:p>
                      <a:pPr marL="171450" marR="0" lvl="0" indent="-171450">
                        <a:spcBef>
                          <a:spcPts val="0"/>
                        </a:spcBef>
                        <a:spcAft>
                          <a:spcPts val="0"/>
                        </a:spcAft>
                        <a:buFont typeface="Arial" panose="020B0604020202020204" pitchFamily="34" charset="0"/>
                        <a:buChar char="•"/>
                      </a:pPr>
                      <a:r>
                        <a:rPr lang="en-US" sz="1200" b="0" dirty="0">
                          <a:solidFill>
                            <a:srgbClr val="007889"/>
                          </a:solidFill>
                          <a:effectLst/>
                          <a:latin typeface="Franklin Gothic Book" panose="020B0503020102020204" pitchFamily="34" charset="0"/>
                          <a:ea typeface="Calibri" panose="020F0502020204030204" pitchFamily="34" charset="0"/>
                        </a:rPr>
                        <a:t>People with current or past injection drug use </a:t>
                      </a:r>
                    </a:p>
                    <a:p>
                      <a:pPr marL="171450" marR="0" lvl="0" indent="-171450">
                        <a:lnSpc>
                          <a:spcPct val="107000"/>
                        </a:lnSpc>
                        <a:spcBef>
                          <a:spcPts val="0"/>
                        </a:spcBef>
                        <a:spcAft>
                          <a:spcPts val="0"/>
                        </a:spcAft>
                        <a:buFont typeface="Arial" panose="020B0604020202020204" pitchFamily="34" charset="0"/>
                        <a:buChar char="•"/>
                      </a:pPr>
                      <a:r>
                        <a:rPr lang="en-US" sz="1200" b="0" dirty="0">
                          <a:solidFill>
                            <a:srgbClr val="007889"/>
                          </a:solidFill>
                          <a:effectLst/>
                          <a:latin typeface="Franklin Gothic Book" panose="020B0503020102020204" pitchFamily="34" charset="0"/>
                          <a:ea typeface="Calibri" panose="020F0502020204030204" pitchFamily="34" charset="0"/>
                        </a:rPr>
                        <a:t>People currently or formerly incarcerated in a jail, prison, or other detention setting (</a:t>
                      </a:r>
                      <a:r>
                        <a:rPr lang="en-US" sz="1200" b="1" i="1" dirty="0">
                          <a:solidFill>
                            <a:srgbClr val="007889"/>
                          </a:solidFill>
                          <a:effectLst/>
                          <a:latin typeface="Franklin Gothic Book" panose="020B0503020102020204" pitchFamily="34" charset="0"/>
                          <a:ea typeface="Calibri" panose="020F0502020204030204" pitchFamily="34" charset="0"/>
                        </a:rPr>
                        <a:t>new</a:t>
                      </a:r>
                      <a:r>
                        <a:rPr lang="en-US" sz="1200" b="0" dirty="0">
                          <a:solidFill>
                            <a:srgbClr val="007889"/>
                          </a:solidFill>
                          <a:effectLst/>
                          <a:latin typeface="Franklin Gothic Book" panose="020B0503020102020204" pitchFamily="34" charset="0"/>
                          <a:ea typeface="Calibri" panose="020F0502020204030204" pitchFamily="34" charset="0"/>
                        </a:rPr>
                        <a:t>)</a:t>
                      </a:r>
                      <a:endParaRPr lang="en-US" sz="1200" b="0" dirty="0">
                        <a:solidFill>
                          <a:srgbClr val="007889"/>
                        </a:solidFill>
                        <a:effectLst/>
                        <a:latin typeface="Franklin Gothic Book" panose="020B0503020102020204" pitchFamily="34" charset="0"/>
                        <a:ea typeface="Calibri" panose="020F0502020204030204" pitchFamily="34" charset="0"/>
                        <a:cs typeface="Times New Roman" panose="02020603050405020304" pitchFamily="18" charset="0"/>
                      </a:endParaRPr>
                    </a:p>
                    <a:p>
                      <a:pPr marL="171450" marR="0" lvl="0" indent="-171450">
                        <a:spcBef>
                          <a:spcPts val="0"/>
                        </a:spcBef>
                        <a:spcAft>
                          <a:spcPts val="0"/>
                        </a:spcAft>
                        <a:buFont typeface="Arial" panose="020B0604020202020204" pitchFamily="34" charset="0"/>
                        <a:buChar char="•"/>
                      </a:pPr>
                      <a:r>
                        <a:rPr lang="en-US" sz="1200" b="0" dirty="0">
                          <a:solidFill>
                            <a:srgbClr val="007889"/>
                          </a:solidFill>
                          <a:effectLst/>
                          <a:latin typeface="Franklin Gothic Book" panose="020B0503020102020204" pitchFamily="34" charset="0"/>
                          <a:ea typeface="Calibri" panose="020F0502020204030204" pitchFamily="34" charset="0"/>
                        </a:rPr>
                        <a:t>People with HIV infection</a:t>
                      </a:r>
                    </a:p>
                    <a:p>
                      <a:pPr marL="171450" marR="0" lvl="0" indent="-171450">
                        <a:spcBef>
                          <a:spcPts val="0"/>
                        </a:spcBef>
                        <a:spcAft>
                          <a:spcPts val="0"/>
                        </a:spcAft>
                        <a:buFont typeface="Arial" panose="020B0604020202020204" pitchFamily="34" charset="0"/>
                        <a:buChar char="•"/>
                      </a:pPr>
                      <a:r>
                        <a:rPr lang="en-US" sz="1200" b="0" dirty="0">
                          <a:solidFill>
                            <a:srgbClr val="007889"/>
                          </a:solidFill>
                          <a:effectLst/>
                          <a:latin typeface="Franklin Gothic Book" panose="020B0503020102020204" pitchFamily="34" charset="0"/>
                          <a:ea typeface="Calibri" panose="020F0502020204030204" pitchFamily="34" charset="0"/>
                        </a:rPr>
                        <a:t>People with current or past hepatitis C virus infection</a:t>
                      </a:r>
                      <a:r>
                        <a:rPr lang="en-US" sz="1200" b="0" dirty="0">
                          <a:solidFill>
                            <a:srgbClr val="007889"/>
                          </a:solidFill>
                          <a:effectLst/>
                          <a:latin typeface="Franklin Gothic Book" panose="020B0503020102020204" pitchFamily="34" charset="0"/>
                          <a:ea typeface="Calibri" panose="020F0502020204030204" pitchFamily="34" charset="0"/>
                          <a:cs typeface="Times New Roman" panose="02020603050405020304" pitchFamily="18" charset="0"/>
                        </a:rPr>
                        <a:t> (</a:t>
                      </a:r>
                      <a:r>
                        <a:rPr lang="en-US" sz="1200" b="1" i="1" dirty="0">
                          <a:solidFill>
                            <a:srgbClr val="007889"/>
                          </a:solidFill>
                          <a:effectLst/>
                          <a:latin typeface="Franklin Gothic Book" panose="020B0503020102020204" pitchFamily="34" charset="0"/>
                          <a:ea typeface="Calibri" panose="020F0502020204030204" pitchFamily="34" charset="0"/>
                          <a:cs typeface="Times New Roman" panose="02020603050405020304" pitchFamily="18" charset="0"/>
                        </a:rPr>
                        <a:t>new</a:t>
                      </a:r>
                      <a:r>
                        <a:rPr lang="en-US" sz="1200" b="0" dirty="0">
                          <a:solidFill>
                            <a:srgbClr val="007889"/>
                          </a:solidFill>
                          <a:effectLst/>
                          <a:latin typeface="Franklin Gothic Book" panose="020B0503020102020204" pitchFamily="34" charset="0"/>
                          <a:ea typeface="Calibri" panose="020F0502020204030204" pitchFamily="34" charset="0"/>
                          <a:cs typeface="Times New Roman" panose="02020603050405020304" pitchFamily="18" charset="0"/>
                        </a:rPr>
                        <a:t>)</a:t>
                      </a:r>
                      <a:endParaRPr lang="en-US" sz="1200" b="0" dirty="0">
                        <a:solidFill>
                          <a:srgbClr val="007889"/>
                        </a:solidFill>
                        <a:effectLst/>
                        <a:latin typeface="Franklin Gothic Book" panose="020B0503020102020204" pitchFamily="34" charset="0"/>
                        <a:ea typeface="Calibri" panose="020F0502020204030204" pitchFamily="34" charset="0"/>
                      </a:endParaRPr>
                    </a:p>
                    <a:p>
                      <a:pPr marL="171450" marR="0" lvl="0" indent="-171450">
                        <a:spcBef>
                          <a:spcPts val="0"/>
                        </a:spcBef>
                        <a:spcAft>
                          <a:spcPts val="0"/>
                        </a:spcAft>
                        <a:buFont typeface="Arial" panose="020B0604020202020204" pitchFamily="34" charset="0"/>
                        <a:buChar char="•"/>
                      </a:pPr>
                      <a:r>
                        <a:rPr lang="en-US" sz="1200" b="0" dirty="0">
                          <a:solidFill>
                            <a:srgbClr val="007889"/>
                          </a:solidFill>
                          <a:effectLst/>
                          <a:latin typeface="Franklin Gothic Book" panose="020B0503020102020204" pitchFamily="34" charset="0"/>
                          <a:ea typeface="Calibri" panose="020F0502020204030204" pitchFamily="34" charset="0"/>
                        </a:rPr>
                        <a:t>Men who have sex with men</a:t>
                      </a:r>
                    </a:p>
                    <a:p>
                      <a:pPr marL="171450" marR="0" lvl="0" indent="-171450">
                        <a:lnSpc>
                          <a:spcPct val="107000"/>
                        </a:lnSpc>
                        <a:spcBef>
                          <a:spcPts val="0"/>
                        </a:spcBef>
                        <a:spcAft>
                          <a:spcPts val="0"/>
                        </a:spcAft>
                        <a:buFont typeface="Arial" panose="020B0604020202020204" pitchFamily="34" charset="0"/>
                        <a:buChar char="•"/>
                      </a:pPr>
                      <a:r>
                        <a:rPr lang="en-US" sz="1200" b="0" dirty="0">
                          <a:solidFill>
                            <a:srgbClr val="007889"/>
                          </a:solidFill>
                          <a:effectLst/>
                          <a:latin typeface="Franklin Gothic Book" panose="020B0503020102020204" pitchFamily="34" charset="0"/>
                          <a:ea typeface="Calibri" panose="020F0502020204030204" pitchFamily="34" charset="0"/>
                        </a:rPr>
                        <a:t>People with current or past sexually transmitted infections (STIs) or multiple sex partners (</a:t>
                      </a:r>
                      <a:r>
                        <a:rPr lang="en-US" sz="1200" b="1" i="1" dirty="0">
                          <a:solidFill>
                            <a:srgbClr val="007889"/>
                          </a:solidFill>
                          <a:effectLst/>
                          <a:latin typeface="Franklin Gothic Book" panose="020B0503020102020204" pitchFamily="34" charset="0"/>
                          <a:ea typeface="Calibri" panose="020F0502020204030204" pitchFamily="34" charset="0"/>
                        </a:rPr>
                        <a:t>new</a:t>
                      </a:r>
                      <a:r>
                        <a:rPr lang="en-US" sz="1200" b="0" dirty="0">
                          <a:solidFill>
                            <a:srgbClr val="007889"/>
                          </a:solidFill>
                          <a:effectLst/>
                          <a:latin typeface="Franklin Gothic Book" panose="020B0503020102020204" pitchFamily="34" charset="0"/>
                          <a:ea typeface="Calibri" panose="020F0502020204030204" pitchFamily="34" charset="0"/>
                        </a:rPr>
                        <a:t>)</a:t>
                      </a:r>
                    </a:p>
                    <a:p>
                      <a:pPr marL="171450" marR="0" lvl="0" indent="-171450">
                        <a:lnSpc>
                          <a:spcPct val="107000"/>
                        </a:lnSpc>
                        <a:spcBef>
                          <a:spcPts val="0"/>
                        </a:spcBef>
                        <a:spcAft>
                          <a:spcPts val="0"/>
                        </a:spcAft>
                        <a:buFont typeface="Arial" panose="020B0604020202020204" pitchFamily="34" charset="0"/>
                        <a:buChar char="•"/>
                      </a:pPr>
                      <a:r>
                        <a:rPr lang="en-US" sz="1200" b="0" dirty="0">
                          <a:solidFill>
                            <a:srgbClr val="007889"/>
                          </a:solidFill>
                          <a:effectLst/>
                          <a:latin typeface="Franklin Gothic Book" panose="020B0503020102020204" pitchFamily="34" charset="0"/>
                          <a:ea typeface="Calibri" panose="020F0502020204030204" pitchFamily="34" charset="0"/>
                        </a:rPr>
                        <a:t>Current or former household contacts of people with known HBV infection</a:t>
                      </a:r>
                    </a:p>
                    <a:p>
                      <a:pPr marL="171450" marR="0" lvl="0" indent="-171450">
                        <a:spcBef>
                          <a:spcPts val="0"/>
                        </a:spcBef>
                        <a:spcAft>
                          <a:spcPts val="0"/>
                        </a:spcAft>
                        <a:buFont typeface="Arial" panose="020B0604020202020204" pitchFamily="34" charset="0"/>
                        <a:buChar char="•"/>
                      </a:pPr>
                      <a:r>
                        <a:rPr lang="en-US" sz="1200" b="0" dirty="0">
                          <a:solidFill>
                            <a:srgbClr val="007889"/>
                          </a:solidFill>
                          <a:effectLst/>
                          <a:latin typeface="Franklin Gothic Book" panose="020B0503020102020204" pitchFamily="34" charset="0"/>
                          <a:ea typeface="Calibri" panose="020F0502020204030204" pitchFamily="34" charset="0"/>
                          <a:cs typeface="Calibri" panose="020F0502020204030204" pitchFamily="34" charset="0"/>
                        </a:rPr>
                        <a:t>Needle-sharing or sexual contacts of people with known HBV infection</a:t>
                      </a:r>
                    </a:p>
                    <a:p>
                      <a:pPr marL="171450" marR="0" lvl="0" indent="-171450">
                        <a:spcBef>
                          <a:spcPts val="0"/>
                        </a:spcBef>
                        <a:spcAft>
                          <a:spcPts val="0"/>
                        </a:spcAft>
                        <a:buFont typeface="Arial" panose="020B0604020202020204" pitchFamily="34" charset="0"/>
                        <a:buChar char="•"/>
                      </a:pPr>
                      <a:r>
                        <a:rPr lang="en-US" sz="1200" b="0" dirty="0">
                          <a:solidFill>
                            <a:srgbClr val="007889"/>
                          </a:solidFill>
                          <a:effectLst/>
                          <a:latin typeface="Franklin Gothic Book" panose="020B0503020102020204" pitchFamily="34" charset="0"/>
                          <a:ea typeface="Calibri" panose="020F0502020204030204" pitchFamily="34" charset="0"/>
                          <a:cs typeface="Calibri" panose="020F0502020204030204" pitchFamily="34" charset="0"/>
                        </a:rPr>
                        <a:t>People on maintenance dialysis, including in-center or home hemodialysis and peritoneal dialysis, or who are </a:t>
                      </a:r>
                      <a:r>
                        <a:rPr lang="en-US" sz="1200" b="0" dirty="0" err="1">
                          <a:solidFill>
                            <a:srgbClr val="007889"/>
                          </a:solidFill>
                          <a:effectLst/>
                          <a:latin typeface="Franklin Gothic Book" panose="020B0503020102020204" pitchFamily="34" charset="0"/>
                          <a:ea typeface="Calibri" panose="020F0502020204030204" pitchFamily="34" charset="0"/>
                          <a:cs typeface="Calibri" panose="020F0502020204030204" pitchFamily="34" charset="0"/>
                        </a:rPr>
                        <a:t>predialysis</a:t>
                      </a:r>
                      <a:endParaRPr lang="en-US" sz="1200" b="0" dirty="0">
                        <a:solidFill>
                          <a:srgbClr val="007889"/>
                        </a:solidFill>
                        <a:effectLst/>
                        <a:latin typeface="Franklin Gothic Book" panose="020B0503020102020204" pitchFamily="34" charset="0"/>
                        <a:ea typeface="Calibri" panose="020F0502020204030204" pitchFamily="34" charset="0"/>
                        <a:cs typeface="Calibri" panose="020F0502020204030204" pitchFamily="34" charset="0"/>
                      </a:endParaRPr>
                    </a:p>
                    <a:p>
                      <a:pPr marL="171450" marR="0" lvl="0" indent="-171450">
                        <a:spcBef>
                          <a:spcPts val="0"/>
                        </a:spcBef>
                        <a:spcAft>
                          <a:spcPts val="0"/>
                        </a:spcAft>
                        <a:buFont typeface="Arial" panose="020B0604020202020204" pitchFamily="34" charset="0"/>
                        <a:buChar char="•"/>
                      </a:pPr>
                      <a:r>
                        <a:rPr lang="en-US" sz="1200" b="0" dirty="0">
                          <a:solidFill>
                            <a:srgbClr val="007889"/>
                          </a:solidFill>
                          <a:effectLst/>
                          <a:latin typeface="Franklin Gothic Book" panose="020B0503020102020204" pitchFamily="34" charset="0"/>
                          <a:ea typeface="Calibri" panose="020F0502020204030204" pitchFamily="34" charset="0"/>
                          <a:cs typeface="Calibri" panose="020F0502020204030204" pitchFamily="34" charset="0"/>
                        </a:rPr>
                        <a:t>People with elevated alanine aminotransferase (ALT) or aspartate aminotransferase (AST) levels of unknown origin</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nSpc>
                          <a:spcPct val="107000"/>
                        </a:lnSpc>
                        <a:spcBef>
                          <a:spcPts val="0"/>
                        </a:spcBef>
                        <a:spcAft>
                          <a:spcPts val="0"/>
                        </a:spcAft>
                        <a:buFont typeface="Calibri" panose="020F0502020204030204" pitchFamily="34" charset="0"/>
                        <a:buNone/>
                        <a:tabLst>
                          <a:tab pos="228600" algn="l"/>
                        </a:tabLst>
                      </a:pPr>
                      <a:r>
                        <a:rPr lang="en-US" sz="1200" b="0" dirty="0">
                          <a:solidFill>
                            <a:srgbClr val="007889"/>
                          </a:solidFill>
                          <a:effectLst/>
                          <a:latin typeface="Franklin Gothic Book" panose="020B0503020102020204" pitchFamily="34" charset="0"/>
                          <a:cs typeface="Calibri" panose="020F0502020204030204" pitchFamily="34" charset="0"/>
                        </a:rPr>
                        <a:t>If never previously screened, test for HBsAg, anti-HBs, and total anti-HBc</a:t>
                      </a:r>
                    </a:p>
                    <a:p>
                      <a:pPr marL="171450" marR="0" lvl="0" indent="-171450" algn="l" defTabSz="914400" rtl="0" eaLnBrk="1" fontAlgn="auto" latinLnBrk="0" hangingPunct="1">
                        <a:lnSpc>
                          <a:spcPct val="107000"/>
                        </a:lnSpc>
                        <a:spcBef>
                          <a:spcPts val="0"/>
                        </a:spcBef>
                        <a:spcAft>
                          <a:spcPts val="0"/>
                        </a:spcAft>
                        <a:buClrTx/>
                        <a:buSzTx/>
                        <a:buFont typeface="Courier New" panose="02070309020205020404" pitchFamily="49" charset="0"/>
                        <a:buChar char="o"/>
                        <a:tabLst>
                          <a:tab pos="228600" algn="l"/>
                        </a:tabLst>
                        <a:defRPr/>
                      </a:pPr>
                      <a:r>
                        <a:rPr lang="en-US" sz="1200" i="1" kern="1200" dirty="0">
                          <a:solidFill>
                            <a:srgbClr val="007889"/>
                          </a:solidFill>
                          <a:effectLst/>
                          <a:latin typeface="Franklin Gothic Book" panose="020B0503020102020204" pitchFamily="34" charset="0"/>
                          <a:ea typeface="+mn-ea"/>
                          <a:cs typeface="Calibri" panose="020F0502020204030204" pitchFamily="34" charset="0"/>
                        </a:rPr>
                        <a:t>Unless</a:t>
                      </a:r>
                      <a:r>
                        <a:rPr lang="en-US" sz="1200" kern="1200" dirty="0">
                          <a:solidFill>
                            <a:srgbClr val="007889"/>
                          </a:solidFill>
                          <a:effectLst/>
                          <a:latin typeface="Franklin Gothic Book" panose="020B0503020102020204" pitchFamily="34" charset="0"/>
                          <a:ea typeface="+mn-ea"/>
                          <a:cs typeface="Calibri" panose="020F0502020204030204" pitchFamily="34" charset="0"/>
                        </a:rPr>
                        <a:t> &lt;18 years and completed a vaccine series as an infant </a:t>
                      </a:r>
                    </a:p>
                    <a:p>
                      <a:pPr marL="171450" marR="0" lvl="0" indent="-171450" algn="l" defTabSz="914400" rtl="0" eaLnBrk="1" fontAlgn="auto" latinLnBrk="0" hangingPunct="1">
                        <a:lnSpc>
                          <a:spcPct val="107000"/>
                        </a:lnSpc>
                        <a:spcBef>
                          <a:spcPts val="0"/>
                        </a:spcBef>
                        <a:spcAft>
                          <a:spcPts val="0"/>
                        </a:spcAft>
                        <a:buClrTx/>
                        <a:buSzTx/>
                        <a:buFont typeface="Courier New" panose="02070309020205020404" pitchFamily="49" charset="0"/>
                        <a:buChar char="o"/>
                        <a:tabLst>
                          <a:tab pos="228600" algn="l"/>
                        </a:tabLst>
                        <a:defRPr/>
                      </a:pPr>
                      <a:endParaRPr lang="en-US" sz="1200" kern="1200" dirty="0">
                        <a:solidFill>
                          <a:srgbClr val="007889"/>
                        </a:solidFill>
                        <a:effectLst/>
                        <a:latin typeface="Franklin Gothic Book" panose="020B0503020102020204" pitchFamily="34" charset="0"/>
                        <a:ea typeface="+mn-ea"/>
                        <a:cs typeface="Calibri" panose="020F0502020204030204" pitchFamily="34" charset="0"/>
                      </a:endParaRPr>
                    </a:p>
                    <a:p>
                      <a:pPr marL="0" marR="0" lvl="0" indent="0" algn="l" defTabSz="914400" rtl="0" eaLnBrk="1" fontAlgn="auto" latinLnBrk="0" hangingPunct="1">
                        <a:lnSpc>
                          <a:spcPct val="107000"/>
                        </a:lnSpc>
                        <a:spcBef>
                          <a:spcPts val="0"/>
                        </a:spcBef>
                        <a:spcAft>
                          <a:spcPts val="0"/>
                        </a:spcAft>
                        <a:buClrTx/>
                        <a:buSzTx/>
                        <a:buFont typeface="Calibri" panose="020F0502020204030204" pitchFamily="34" charset="0"/>
                        <a:buNone/>
                        <a:tabLst>
                          <a:tab pos="228600" algn="l"/>
                        </a:tabLst>
                        <a:defRPr/>
                      </a:pPr>
                      <a:r>
                        <a:rPr lang="en-US" sz="1200" kern="1200" dirty="0">
                          <a:solidFill>
                            <a:srgbClr val="007889"/>
                          </a:solidFill>
                          <a:effectLst/>
                          <a:latin typeface="Franklin Gothic Book" panose="020B0503020102020204" pitchFamily="34" charset="0"/>
                          <a:ea typeface="+mn-ea"/>
                          <a:cs typeface="Calibri" panose="020F0502020204030204" pitchFamily="34" charset="0"/>
                        </a:rPr>
                        <a:t>If previously screened, but still unvaccinated, offer testing to adults who have </a:t>
                      </a:r>
                      <a:r>
                        <a:rPr lang="en-US" sz="1200" i="1" kern="1200" dirty="0">
                          <a:solidFill>
                            <a:srgbClr val="007889"/>
                          </a:solidFill>
                          <a:effectLst/>
                          <a:latin typeface="Franklin Gothic Book" panose="020B0503020102020204" pitchFamily="34" charset="0"/>
                          <a:ea typeface="+mn-ea"/>
                          <a:cs typeface="Calibri" panose="020F0502020204030204" pitchFamily="34" charset="0"/>
                        </a:rPr>
                        <a:t>ongoing</a:t>
                      </a:r>
                      <a:r>
                        <a:rPr lang="en-US" sz="1200" kern="1200" dirty="0">
                          <a:solidFill>
                            <a:srgbClr val="007889"/>
                          </a:solidFill>
                          <a:effectLst/>
                          <a:latin typeface="Franklin Gothic Book" panose="020B0503020102020204" pitchFamily="34" charset="0"/>
                          <a:ea typeface="+mn-ea"/>
                          <a:cs typeface="Calibri" panose="020F0502020204030204" pitchFamily="34" charset="0"/>
                        </a:rPr>
                        <a:t> risk for exposure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r>
                        <a:rPr lang="en-US" sz="1200" kern="1200" dirty="0">
                          <a:solidFill>
                            <a:srgbClr val="007889"/>
                          </a:solidFill>
                          <a:effectLst/>
                          <a:latin typeface="Franklin Gothic Book" panose="020B0503020102020204" pitchFamily="34" charset="0"/>
                          <a:ea typeface="+mn-ea"/>
                          <a:cs typeface="Calibri" panose="020F0502020204030204" pitchFamily="34" charset="0"/>
                        </a:rPr>
                        <a:t>Vaccinate </a:t>
                      </a:r>
                    </a:p>
                    <a:p>
                      <a:pPr lvl="0"/>
                      <a:endParaRPr lang="en-US" sz="1200" kern="1200" dirty="0">
                        <a:solidFill>
                          <a:srgbClr val="007889"/>
                        </a:solidFill>
                        <a:effectLst/>
                        <a:latin typeface="Franklin Gothic Book" panose="020B0503020102020204" pitchFamily="34" charset="0"/>
                        <a:ea typeface="+mn-ea"/>
                        <a:cs typeface="Calibri" panose="020F0502020204030204" pitchFamily="34" charset="0"/>
                      </a:endParaRPr>
                    </a:p>
                    <a:p>
                      <a:pPr lvl="0"/>
                      <a:r>
                        <a:rPr lang="en-US" sz="1200" kern="1200" dirty="0">
                          <a:solidFill>
                            <a:srgbClr val="00788A"/>
                          </a:solidFill>
                          <a:effectLst/>
                          <a:latin typeface="Franklin Gothic Book" panose="020B0503020102020204" pitchFamily="34" charset="0"/>
                          <a:ea typeface="+mn-ea"/>
                          <a:cs typeface="+mn-cs"/>
                        </a:rPr>
                        <a:t>See</a:t>
                      </a:r>
                      <a:r>
                        <a:rPr lang="en-US" sz="1200" kern="1200" dirty="0">
                          <a:solidFill>
                            <a:schemeClr val="dk1"/>
                          </a:solidFill>
                          <a:effectLst/>
                          <a:latin typeface="Franklin Gothic Book" panose="020B0503020102020204" pitchFamily="34" charset="0"/>
                          <a:ea typeface="+mn-ea"/>
                          <a:cs typeface="+mn-cs"/>
                        </a:rPr>
                        <a:t> </a:t>
                      </a:r>
                      <a:r>
                        <a:rPr lang="en-US" sz="1200" u="sng" kern="1200" dirty="0">
                          <a:solidFill>
                            <a:schemeClr val="dk1"/>
                          </a:solidFill>
                          <a:effectLst/>
                          <a:latin typeface="Franklin Gothic Book" panose="020B0503020102020204" pitchFamily="34" charset="0"/>
                          <a:ea typeface="+mn-ea"/>
                          <a:cs typeface="+mn-cs"/>
                          <a:hlinkClick r:id="rId3"/>
                        </a:rPr>
                        <a:t>Recommendations for Preventing Transmission of Infections Among Chronic Hemodialysis Patients (cdc.gov)</a:t>
                      </a:r>
                      <a:r>
                        <a:rPr lang="en-US" sz="1200" u="sng" kern="1200" dirty="0">
                          <a:solidFill>
                            <a:schemeClr val="dk1"/>
                          </a:solidFill>
                          <a:effectLst/>
                          <a:latin typeface="Franklin Gothic Book" panose="020B0503020102020204" pitchFamily="34" charset="0"/>
                          <a:ea typeface="+mn-ea"/>
                          <a:cs typeface="+mn-cs"/>
                        </a:rPr>
                        <a:t> </a:t>
                      </a:r>
                      <a:r>
                        <a:rPr lang="en-US" sz="1200" kern="1200" dirty="0">
                          <a:solidFill>
                            <a:srgbClr val="00788A"/>
                          </a:solidFill>
                          <a:effectLst/>
                          <a:latin typeface="Franklin Gothic Book" panose="020B0503020102020204" pitchFamily="34" charset="0"/>
                          <a:ea typeface="+mn-ea"/>
                          <a:cs typeface="+mn-cs"/>
                        </a:rPr>
                        <a:t>for additional considerations for patients on dialysis</a:t>
                      </a:r>
                      <a:r>
                        <a:rPr lang="en-US" sz="1200" kern="1200" dirty="0">
                          <a:solidFill>
                            <a:srgbClr val="00788A"/>
                          </a:solidFill>
                          <a:effectLst/>
                          <a:latin typeface="Franklin Gothic Book" panose="020B0503020102020204" pitchFamily="34" charset="0"/>
                          <a:ea typeface="+mn-ea"/>
                          <a:cs typeface="Calibri" panose="020F0502020204030204" pitchFamily="34" charset="0"/>
                        </a:rPr>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68903645"/>
                  </a:ext>
                </a:extLst>
              </a:tr>
            </a:tbl>
          </a:graphicData>
        </a:graphic>
      </p:graphicFrame>
    </p:spTree>
    <p:extLst>
      <p:ext uri="{BB962C8B-B14F-4D97-AF65-F5344CB8AC3E}">
        <p14:creationId xmlns:p14="http://schemas.microsoft.com/office/powerpoint/2010/main" val="37026035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FB8BE87-BD91-F83F-389A-688989219589}"/>
              </a:ext>
              <a:ext uri="{C183D7F6-B498-43B3-948B-1728B52AA6E4}">
                <adec:decorative xmlns:adec="http://schemas.microsoft.com/office/drawing/2017/decorative" val="1"/>
              </a:ext>
            </a:extLst>
          </p:cNvPr>
          <p:cNvSpPr/>
          <p:nvPr/>
        </p:nvSpPr>
        <p:spPr>
          <a:xfrm>
            <a:off x="0" y="1"/>
            <a:ext cx="9144000" cy="1063229"/>
          </a:xfrm>
          <a:prstGeom prst="rect">
            <a:avLst/>
          </a:prstGeom>
          <a:solidFill>
            <a:srgbClr val="0078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C000"/>
              </a:solidFill>
              <a:effectLst/>
              <a:uLnTx/>
              <a:uFillTx/>
              <a:latin typeface="Myriad Web Pro"/>
              <a:ea typeface="+mn-ea"/>
              <a:cs typeface="+mn-cs"/>
            </a:endParaRPr>
          </a:p>
        </p:txBody>
      </p:sp>
      <p:sp>
        <p:nvSpPr>
          <p:cNvPr id="5" name="Title 15">
            <a:extLst>
              <a:ext uri="{FF2B5EF4-FFF2-40B4-BE49-F238E27FC236}">
                <a16:creationId xmlns:a16="http://schemas.microsoft.com/office/drawing/2014/main" id="{5716212C-29E2-EF9E-F41E-886423683BB8}"/>
              </a:ext>
            </a:extLst>
          </p:cNvPr>
          <p:cNvSpPr>
            <a:spLocks noGrp="1"/>
          </p:cNvSpPr>
          <p:nvPr>
            <p:ph type="title"/>
          </p:nvPr>
        </p:nvSpPr>
        <p:spPr>
          <a:xfrm>
            <a:off x="457200" y="205979"/>
            <a:ext cx="8229600" cy="857250"/>
          </a:xfrm>
        </p:spPr>
        <p:txBody>
          <a:bodyPr/>
          <a:lstStyle/>
          <a:p>
            <a:r>
              <a:rPr lang="en-US" dirty="0">
                <a:solidFill>
                  <a:schemeClr val="bg2"/>
                </a:solidFill>
                <a:latin typeface="Calibri"/>
                <a:cs typeface="Calibri"/>
              </a:rPr>
              <a:t>Integrating screening and vaccination   </a:t>
            </a:r>
            <a:endParaRPr lang="en-US" dirty="0">
              <a:solidFill>
                <a:schemeClr val="bg2"/>
              </a:solidFill>
            </a:endParaRPr>
          </a:p>
        </p:txBody>
      </p:sp>
      <p:graphicFrame>
        <p:nvGraphicFramePr>
          <p:cNvPr id="4" name="Table 4">
            <a:extLst>
              <a:ext uri="{FF2B5EF4-FFF2-40B4-BE49-F238E27FC236}">
                <a16:creationId xmlns:a16="http://schemas.microsoft.com/office/drawing/2014/main" id="{7B0CCA83-06BE-21A4-53B4-4B1A4F969CC6}"/>
              </a:ext>
            </a:extLst>
          </p:cNvPr>
          <p:cNvGraphicFramePr>
            <a:graphicFrameLocks noGrp="1"/>
          </p:cNvGraphicFramePr>
          <p:nvPr/>
        </p:nvGraphicFramePr>
        <p:xfrm>
          <a:off x="129745" y="1190830"/>
          <a:ext cx="8884509" cy="3809527"/>
        </p:xfrm>
        <a:graphic>
          <a:graphicData uri="http://schemas.openxmlformats.org/drawingml/2006/table">
            <a:tbl>
              <a:tblPr firstRow="1" bandRow="1">
                <a:tableStyleId>{5C22544A-7EE6-4342-B048-85BDC9FD1C3A}</a:tableStyleId>
              </a:tblPr>
              <a:tblGrid>
                <a:gridCol w="4600833">
                  <a:extLst>
                    <a:ext uri="{9D8B030D-6E8A-4147-A177-3AD203B41FA5}">
                      <a16:colId xmlns:a16="http://schemas.microsoft.com/office/drawing/2014/main" val="4131112290"/>
                    </a:ext>
                  </a:extLst>
                </a:gridCol>
                <a:gridCol w="2362200">
                  <a:extLst>
                    <a:ext uri="{9D8B030D-6E8A-4147-A177-3AD203B41FA5}">
                      <a16:colId xmlns:a16="http://schemas.microsoft.com/office/drawing/2014/main" val="782891914"/>
                    </a:ext>
                  </a:extLst>
                </a:gridCol>
                <a:gridCol w="1921476">
                  <a:extLst>
                    <a:ext uri="{9D8B030D-6E8A-4147-A177-3AD203B41FA5}">
                      <a16:colId xmlns:a16="http://schemas.microsoft.com/office/drawing/2014/main" val="3866897360"/>
                    </a:ext>
                  </a:extLst>
                </a:gridCol>
              </a:tblGrid>
              <a:tr h="304327">
                <a:tc>
                  <a:txBody>
                    <a:bodyPr/>
                    <a:lstStyle/>
                    <a:p>
                      <a:pPr marL="0" marR="0" lvl="0" indent="0">
                        <a:spcBef>
                          <a:spcPts val="0"/>
                        </a:spcBef>
                        <a:spcAft>
                          <a:spcPts val="0"/>
                        </a:spcAft>
                        <a:buFont typeface="Calibri" panose="020F0502020204030204" pitchFamily="34" charset="0"/>
                        <a:buNone/>
                      </a:pPr>
                      <a:r>
                        <a:rPr lang="en-US" sz="1050" b="1" dirty="0">
                          <a:solidFill>
                            <a:schemeClr val="bg2"/>
                          </a:solidFill>
                          <a:effectLst/>
                          <a:latin typeface="Franklin Gothic Book" panose="020B0503020102020204" pitchFamily="34" charset="0"/>
                          <a:ea typeface="Calibri" panose="020F0502020204030204" pitchFamily="34" charset="0"/>
                        </a:rPr>
                        <a:t>Population</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9B4E9E"/>
                    </a:solidFill>
                  </a:tcPr>
                </a:tc>
                <a:tc>
                  <a:txBody>
                    <a:bodyPr/>
                    <a:lstStyle/>
                    <a:p>
                      <a:pPr marL="0" marR="0" lvl="0" indent="0">
                        <a:lnSpc>
                          <a:spcPct val="107000"/>
                        </a:lnSpc>
                        <a:spcBef>
                          <a:spcPts val="0"/>
                        </a:spcBef>
                        <a:spcAft>
                          <a:spcPts val="0"/>
                        </a:spcAft>
                        <a:buFont typeface="Calibri" panose="020F0502020204030204" pitchFamily="34" charset="0"/>
                        <a:buNone/>
                        <a:tabLst>
                          <a:tab pos="228600" algn="l"/>
                        </a:tabLst>
                      </a:pPr>
                      <a:r>
                        <a:rPr lang="en-US" sz="1050" b="1">
                          <a:solidFill>
                            <a:schemeClr val="bg2"/>
                          </a:solidFill>
                          <a:effectLst/>
                          <a:latin typeface="Franklin Gothic Book" panose="020B0503020102020204" pitchFamily="34" charset="0"/>
                          <a:cs typeface="Calibri" panose="020F0502020204030204" pitchFamily="34" charset="0"/>
                        </a:rPr>
                        <a:t>Screening and Testing</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9B4E9E"/>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Calibri" panose="020F0502020204030204" pitchFamily="34" charset="0"/>
                        <a:buNone/>
                        <a:tabLst/>
                        <a:defRPr/>
                      </a:pPr>
                      <a:r>
                        <a:rPr lang="en-US" sz="1050" b="1">
                          <a:solidFill>
                            <a:schemeClr val="bg2"/>
                          </a:solidFill>
                          <a:effectLst/>
                          <a:latin typeface="Franklin Gothic Book" panose="020B0503020102020204" pitchFamily="34" charset="0"/>
                          <a:ea typeface="Calibri" panose="020F0502020204030204" pitchFamily="34" charset="0"/>
                          <a:cs typeface="Calibri" panose="020F0502020204030204" pitchFamily="34" charset="0"/>
                        </a:rPr>
                        <a:t>Vaccination</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9B4E9E"/>
                    </a:solidFill>
                  </a:tcPr>
                </a:tc>
                <a:extLst>
                  <a:ext uri="{0D108BD9-81ED-4DB2-BD59-A6C34878D82A}">
                    <a16:rowId xmlns:a16="http://schemas.microsoft.com/office/drawing/2014/main" val="1469697065"/>
                  </a:ext>
                </a:extLst>
              </a:tr>
              <a:tr h="1193342">
                <a:tc>
                  <a:txBody>
                    <a:bodyPr/>
                    <a:lstStyle/>
                    <a:p>
                      <a:pPr marL="285750" indent="-285750">
                        <a:buFont typeface="Arial" panose="020B0604020202020204" pitchFamily="34" charset="0"/>
                        <a:buChar char="•"/>
                      </a:pPr>
                      <a:r>
                        <a:rPr lang="en-US" sz="1400" b="0" i="0" u="none" strike="noStrike" baseline="0" dirty="0">
                          <a:solidFill>
                            <a:srgbClr val="007889"/>
                          </a:solidFill>
                          <a:latin typeface="Franklin Gothic Book" panose="020B0503020102020204" pitchFamily="34" charset="0"/>
                          <a:cs typeface="Calibri" panose="020F0502020204030204" pitchFamily="34" charset="0"/>
                        </a:rPr>
                        <a:t>Residents and staff members of facilities for persons with developmental disabilities</a:t>
                      </a:r>
                    </a:p>
                    <a:p>
                      <a:pPr marL="285750" indent="-285750">
                        <a:buFont typeface="Arial" panose="020B0604020202020204" pitchFamily="34" charset="0"/>
                        <a:buChar char="•"/>
                      </a:pPr>
                      <a:r>
                        <a:rPr lang="en-US" sz="1400" b="0" i="0" u="none" strike="noStrike" baseline="0" dirty="0">
                          <a:solidFill>
                            <a:srgbClr val="007889"/>
                          </a:solidFill>
                          <a:latin typeface="Franklin Gothic Book" panose="020B0503020102020204" pitchFamily="34" charset="0"/>
                          <a:cs typeface="Calibri" panose="020F0502020204030204" pitchFamily="34" charset="0"/>
                        </a:rPr>
                        <a:t>Health care and public safety personnel with reasonably anticipated risk for exposure to blood or blood-contaminated body fluids 	</a:t>
                      </a:r>
                    </a:p>
                    <a:p>
                      <a:pPr marL="285750" indent="-285750">
                        <a:buFont typeface="Arial" panose="020B0604020202020204" pitchFamily="34" charset="0"/>
                        <a:buChar char="•"/>
                      </a:pPr>
                      <a:r>
                        <a:rPr lang="en-US" sz="1400" b="0" i="0" u="none" strike="noStrike" baseline="0" dirty="0">
                          <a:solidFill>
                            <a:srgbClr val="007889"/>
                          </a:solidFill>
                          <a:latin typeface="Franklin Gothic Book" panose="020B0503020102020204" pitchFamily="34" charset="0"/>
                          <a:cs typeface="Calibri" panose="020F0502020204030204" pitchFamily="34" charset="0"/>
                        </a:rPr>
                        <a:t>Persons with diabetes 	</a:t>
                      </a:r>
                    </a:p>
                    <a:p>
                      <a:pPr marL="285750" indent="-285750">
                        <a:buFont typeface="Arial" panose="020B0604020202020204" pitchFamily="34" charset="0"/>
                        <a:buChar char="•"/>
                      </a:pPr>
                      <a:r>
                        <a:rPr lang="en-US" sz="1400" b="0" i="0" u="none" strike="noStrike" baseline="0" dirty="0">
                          <a:solidFill>
                            <a:srgbClr val="007889"/>
                          </a:solidFill>
                          <a:latin typeface="Franklin Gothic Book" panose="020B0503020102020204" pitchFamily="34" charset="0"/>
                          <a:cs typeface="Calibri" panose="020F0502020204030204" pitchFamily="34" charset="0"/>
                        </a:rPr>
                        <a:t>International travelers to countries with high or intermediate levels of endemic hepatitis B virus infection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nSpc>
                          <a:spcPct val="107000"/>
                        </a:lnSpc>
                        <a:spcBef>
                          <a:spcPts val="0"/>
                        </a:spcBef>
                        <a:spcAft>
                          <a:spcPts val="0"/>
                        </a:spcAft>
                        <a:buFont typeface="Calibri" panose="020F0502020204030204" pitchFamily="34" charset="0"/>
                        <a:buNone/>
                        <a:tabLst>
                          <a:tab pos="228600" algn="l"/>
                        </a:tabLst>
                      </a:pPr>
                      <a:r>
                        <a:rPr lang="en-US" sz="1400" b="0" dirty="0">
                          <a:solidFill>
                            <a:srgbClr val="007889"/>
                          </a:solidFill>
                          <a:effectLst/>
                          <a:latin typeface="Franklin Gothic Book" panose="020B0503020102020204" pitchFamily="34" charset="0"/>
                          <a:cs typeface="Calibri" panose="020F0502020204030204" pitchFamily="34" charset="0"/>
                        </a:rPr>
                        <a:t>If never previously screened, test for HBsAg, anti-HBs, and total anti-HBc</a:t>
                      </a:r>
                    </a:p>
                    <a:p>
                      <a:pPr marL="171450" marR="0" lvl="0" indent="-171450" algn="l" defTabSz="914400" rtl="0" eaLnBrk="1" fontAlgn="auto" latinLnBrk="0" hangingPunct="1">
                        <a:lnSpc>
                          <a:spcPct val="107000"/>
                        </a:lnSpc>
                        <a:spcBef>
                          <a:spcPts val="0"/>
                        </a:spcBef>
                        <a:spcAft>
                          <a:spcPts val="0"/>
                        </a:spcAft>
                        <a:buClrTx/>
                        <a:buSzTx/>
                        <a:buFont typeface="Courier New" panose="02070309020205020404" pitchFamily="49" charset="0"/>
                        <a:buChar char="o"/>
                        <a:tabLst>
                          <a:tab pos="228600" algn="l"/>
                        </a:tabLst>
                        <a:defRPr/>
                      </a:pPr>
                      <a:r>
                        <a:rPr lang="en-US" sz="1400" i="1" kern="1200" dirty="0">
                          <a:solidFill>
                            <a:srgbClr val="007889"/>
                          </a:solidFill>
                          <a:effectLst/>
                          <a:latin typeface="Franklin Gothic Book" panose="020B0503020102020204" pitchFamily="34" charset="0"/>
                          <a:ea typeface="+mn-ea"/>
                          <a:cs typeface="Calibri" panose="020F0502020204030204" pitchFamily="34" charset="0"/>
                        </a:rPr>
                        <a:t>Unless</a:t>
                      </a:r>
                      <a:r>
                        <a:rPr lang="en-US" sz="1400" kern="1200" dirty="0">
                          <a:solidFill>
                            <a:srgbClr val="007889"/>
                          </a:solidFill>
                          <a:effectLst/>
                          <a:latin typeface="Franklin Gothic Book" panose="020B0503020102020204" pitchFamily="34" charset="0"/>
                          <a:ea typeface="+mn-ea"/>
                          <a:cs typeface="Calibri" panose="020F0502020204030204" pitchFamily="34" charset="0"/>
                        </a:rPr>
                        <a:t> &lt;18 years and completed a vaccine series as an infant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kern="1200" dirty="0">
                          <a:solidFill>
                            <a:srgbClr val="007889"/>
                          </a:solidFill>
                          <a:effectLst/>
                          <a:latin typeface="Franklin Gothic Book" panose="020B0503020102020204" pitchFamily="34" charset="0"/>
                          <a:ea typeface="+mn-ea"/>
                          <a:cs typeface="Calibri" panose="020F0502020204030204" pitchFamily="34" charset="0"/>
                        </a:rPr>
                        <a:t>Vaccinate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400" kern="1200" dirty="0">
                        <a:solidFill>
                          <a:srgbClr val="007889"/>
                        </a:solidFill>
                        <a:effectLst/>
                        <a:latin typeface="Franklin Gothic Book" panose="020B050302010202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kern="1200" dirty="0">
                          <a:solidFill>
                            <a:srgbClr val="00788A"/>
                          </a:solidFill>
                          <a:effectLst/>
                          <a:latin typeface="Franklin Gothic Book" panose="020B0503020102020204" pitchFamily="34" charset="0"/>
                          <a:ea typeface="+mn-ea"/>
                          <a:cs typeface="+mn-cs"/>
                        </a:rPr>
                        <a:t>See: </a:t>
                      </a:r>
                      <a:r>
                        <a:rPr lang="en-US" sz="1400" u="sng" kern="1200" dirty="0">
                          <a:solidFill>
                            <a:schemeClr val="dk1"/>
                          </a:solidFill>
                          <a:effectLst/>
                          <a:latin typeface="Franklin Gothic Book" panose="020B0503020102020204" pitchFamily="34" charset="0"/>
                          <a:ea typeface="+mn-ea"/>
                          <a:cs typeface="+mn-cs"/>
                          <a:hlinkClick r:id="rId3"/>
                        </a:rPr>
                        <a:t>Prevention of Hepatitis B Virus Infection in the United States: Recommendations of the Advisory Committee on Immunization Practices | MMWR (cdc.gov)</a:t>
                      </a:r>
                      <a:r>
                        <a:rPr lang="en-US" sz="1400" kern="1200" dirty="0">
                          <a:solidFill>
                            <a:schemeClr val="dk1"/>
                          </a:solidFill>
                          <a:effectLst/>
                          <a:latin typeface="Franklin Gothic Book" panose="020B0503020102020204" pitchFamily="34" charset="0"/>
                          <a:ea typeface="+mn-ea"/>
                          <a:cs typeface="+mn-cs"/>
                        </a:rPr>
                        <a:t> </a:t>
                      </a:r>
                      <a:r>
                        <a:rPr lang="en-US" sz="1400" kern="1200" dirty="0">
                          <a:solidFill>
                            <a:srgbClr val="00788A"/>
                          </a:solidFill>
                          <a:effectLst/>
                          <a:latin typeface="Franklin Gothic Book" panose="020B0503020102020204" pitchFamily="34" charset="0"/>
                          <a:ea typeface="+mn-ea"/>
                          <a:cs typeface="+mn-cs"/>
                        </a:rPr>
                        <a:t>for additional vaccination considerations for healthcare personnel</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400" kern="1200" dirty="0">
                        <a:solidFill>
                          <a:srgbClr val="007889"/>
                        </a:solidFill>
                        <a:effectLst/>
                        <a:latin typeface="Franklin Gothic Book" panose="020B0503020102020204" pitchFamily="34" charset="0"/>
                        <a:ea typeface="+mn-ea"/>
                        <a:cs typeface="Calibri" panose="020F050202020403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2015147"/>
                  </a:ext>
                </a:extLst>
              </a:tr>
            </a:tbl>
          </a:graphicData>
        </a:graphic>
      </p:graphicFrame>
    </p:spTree>
    <p:extLst>
      <p:ext uri="{BB962C8B-B14F-4D97-AF65-F5344CB8AC3E}">
        <p14:creationId xmlns:p14="http://schemas.microsoft.com/office/powerpoint/2010/main" val="22926781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CFC66CA-5002-7CFC-0E64-A5BFC016B6D8}"/>
              </a:ext>
              <a:ext uri="{C183D7F6-B498-43B3-948B-1728B52AA6E4}">
                <adec:decorative xmlns:adec="http://schemas.microsoft.com/office/drawing/2017/decorative" val="1"/>
              </a:ext>
            </a:extLst>
          </p:cNvPr>
          <p:cNvSpPr/>
          <p:nvPr/>
        </p:nvSpPr>
        <p:spPr>
          <a:xfrm>
            <a:off x="-1" y="0"/>
            <a:ext cx="2354783" cy="5058803"/>
          </a:xfrm>
          <a:prstGeom prst="rect">
            <a:avLst/>
          </a:prstGeom>
          <a:solidFill>
            <a:srgbClr val="86B2D7">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hidden="1">
            <a:extLst>
              <a:ext uri="{FF2B5EF4-FFF2-40B4-BE49-F238E27FC236}">
                <a16:creationId xmlns:a16="http://schemas.microsoft.com/office/drawing/2014/main" id="{6D581072-2B7E-7499-8EC5-482BB14682F3}"/>
              </a:ext>
            </a:extLst>
          </p:cNvPr>
          <p:cNvSpPr>
            <a:spLocks noGrp="1"/>
          </p:cNvSpPr>
          <p:nvPr>
            <p:ph type="title"/>
          </p:nvPr>
        </p:nvSpPr>
        <p:spPr>
          <a:xfrm>
            <a:off x="5389418" y="546391"/>
            <a:ext cx="2021723" cy="258419"/>
          </a:xfrm>
        </p:spPr>
        <p:txBody>
          <a:bodyPr/>
          <a:lstStyle/>
          <a:p>
            <a:r>
              <a:rPr lang="en-US" sz="1000" dirty="0">
                <a:solidFill>
                  <a:schemeClr val="bg2"/>
                </a:solidFill>
              </a:rPr>
              <a:t>Jamal Visit 1</a:t>
            </a:r>
          </a:p>
        </p:txBody>
      </p:sp>
      <p:sp>
        <p:nvSpPr>
          <p:cNvPr id="8" name="Title 6">
            <a:extLst>
              <a:ext uri="{FF2B5EF4-FFF2-40B4-BE49-F238E27FC236}">
                <a16:creationId xmlns:a16="http://schemas.microsoft.com/office/drawing/2014/main" id="{94A8D9FB-9FCE-6647-5F94-A8E4FB05040B}"/>
              </a:ext>
            </a:extLst>
          </p:cNvPr>
          <p:cNvSpPr txBox="1">
            <a:spLocks/>
          </p:cNvSpPr>
          <p:nvPr/>
        </p:nvSpPr>
        <p:spPr>
          <a:xfrm>
            <a:off x="2478927" y="5994"/>
            <a:ext cx="6665072" cy="857250"/>
          </a:xfrm>
          <a:prstGeom prst="rect">
            <a:avLst/>
          </a:prstGeom>
        </p:spPr>
        <p:txBody>
          <a:bodyPr anchor="b" anchorCtr="0"/>
          <a:lstStyle>
            <a:lvl1pPr algn="l" rtl="0" eaLnBrk="0" fontAlgn="base" hangingPunct="0">
              <a:lnSpc>
                <a:spcPts val="3000"/>
              </a:lnSpc>
              <a:spcBef>
                <a:spcPct val="0"/>
              </a:spcBef>
              <a:spcAft>
                <a:spcPct val="0"/>
              </a:spcAft>
              <a:defRPr sz="2800" b="1" kern="1200" baseline="0">
                <a:solidFill>
                  <a:srgbClr val="00788A"/>
                </a:solidFill>
                <a:effectLst/>
                <a:latin typeface="Calibri" pitchFamily="34" charset="0"/>
                <a:ea typeface="+mj-ea"/>
                <a:cs typeface="+mj-cs"/>
              </a:defRPr>
            </a:lvl1pPr>
            <a:lvl2pPr algn="ctr" rtl="0" eaLnBrk="0" fontAlgn="base" hangingPunct="0">
              <a:spcBef>
                <a:spcPct val="0"/>
              </a:spcBef>
              <a:spcAft>
                <a:spcPct val="0"/>
              </a:spcAft>
              <a:defRPr sz="4400">
                <a:solidFill>
                  <a:schemeClr val="tx1"/>
                </a:solidFill>
                <a:latin typeface="Myriad Web Pro" panose="020B0503030403020204" pitchFamily="34" charset="0"/>
              </a:defRPr>
            </a:lvl2pPr>
            <a:lvl3pPr algn="ctr" rtl="0" eaLnBrk="0" fontAlgn="base" hangingPunct="0">
              <a:spcBef>
                <a:spcPct val="0"/>
              </a:spcBef>
              <a:spcAft>
                <a:spcPct val="0"/>
              </a:spcAft>
              <a:defRPr sz="4400">
                <a:solidFill>
                  <a:schemeClr val="tx1"/>
                </a:solidFill>
                <a:latin typeface="Myriad Web Pro" panose="020B0503030403020204" pitchFamily="34" charset="0"/>
              </a:defRPr>
            </a:lvl3pPr>
            <a:lvl4pPr algn="ctr" rtl="0" eaLnBrk="0" fontAlgn="base" hangingPunct="0">
              <a:spcBef>
                <a:spcPct val="0"/>
              </a:spcBef>
              <a:spcAft>
                <a:spcPct val="0"/>
              </a:spcAft>
              <a:defRPr sz="4400">
                <a:solidFill>
                  <a:schemeClr val="tx1"/>
                </a:solidFill>
                <a:latin typeface="Myriad Web Pro" panose="020B0503030403020204" pitchFamily="34" charset="0"/>
              </a:defRPr>
            </a:lvl4pPr>
            <a:lvl5pPr algn="ctr" rtl="0" eaLnBrk="0" fontAlgn="base" hangingPunct="0">
              <a:spcBef>
                <a:spcPct val="0"/>
              </a:spcBef>
              <a:spcAft>
                <a:spcPct val="0"/>
              </a:spcAft>
              <a:defRPr sz="4400">
                <a:solidFill>
                  <a:schemeClr val="tx1"/>
                </a:solidFill>
                <a:latin typeface="Myriad Web Pro" panose="020B0503030403020204" pitchFamily="34" charset="0"/>
              </a:defRPr>
            </a:lvl5pPr>
            <a:lvl6pPr marL="457200" algn="ctr" rtl="0" fontAlgn="base">
              <a:spcBef>
                <a:spcPct val="0"/>
              </a:spcBef>
              <a:spcAft>
                <a:spcPct val="0"/>
              </a:spcAft>
              <a:defRPr sz="4400">
                <a:solidFill>
                  <a:schemeClr val="tx1"/>
                </a:solidFill>
                <a:latin typeface="Myriad Web Pro" panose="020B0503030403020204" pitchFamily="34" charset="0"/>
              </a:defRPr>
            </a:lvl6pPr>
            <a:lvl7pPr marL="914400" algn="ctr" rtl="0" fontAlgn="base">
              <a:spcBef>
                <a:spcPct val="0"/>
              </a:spcBef>
              <a:spcAft>
                <a:spcPct val="0"/>
              </a:spcAft>
              <a:defRPr sz="4400">
                <a:solidFill>
                  <a:schemeClr val="tx1"/>
                </a:solidFill>
                <a:latin typeface="Myriad Web Pro" panose="020B0503030403020204" pitchFamily="34" charset="0"/>
              </a:defRPr>
            </a:lvl7pPr>
            <a:lvl8pPr marL="1371600" algn="ctr" rtl="0" fontAlgn="base">
              <a:spcBef>
                <a:spcPct val="0"/>
              </a:spcBef>
              <a:spcAft>
                <a:spcPct val="0"/>
              </a:spcAft>
              <a:defRPr sz="4400">
                <a:solidFill>
                  <a:schemeClr val="tx1"/>
                </a:solidFill>
                <a:latin typeface="Myriad Web Pro" panose="020B0503030403020204" pitchFamily="34" charset="0"/>
              </a:defRPr>
            </a:lvl8pPr>
            <a:lvl9pPr marL="1828800" algn="ctr" rtl="0" fontAlgn="base">
              <a:spcBef>
                <a:spcPct val="0"/>
              </a:spcBef>
              <a:spcAft>
                <a:spcPct val="0"/>
              </a:spcAft>
              <a:defRPr sz="4400">
                <a:solidFill>
                  <a:schemeClr val="tx1"/>
                </a:solidFill>
                <a:latin typeface="Myriad Web Pro" panose="020B0503030403020204" pitchFamily="34" charset="0"/>
              </a:defRPr>
            </a:lvl9pPr>
          </a:lstStyle>
          <a:p>
            <a:r>
              <a:rPr lang="en-US"/>
              <a:t>Visit 1</a:t>
            </a:r>
          </a:p>
        </p:txBody>
      </p:sp>
      <p:cxnSp>
        <p:nvCxnSpPr>
          <p:cNvPr id="9" name="Straight Connector 8">
            <a:extLst>
              <a:ext uri="{FF2B5EF4-FFF2-40B4-BE49-F238E27FC236}">
                <a16:creationId xmlns:a16="http://schemas.microsoft.com/office/drawing/2014/main" id="{187C02E6-C725-FEAF-A48E-5F607581E94A}"/>
              </a:ext>
              <a:ext uri="{C183D7F6-B498-43B3-948B-1728B52AA6E4}">
                <adec:decorative xmlns:adec="http://schemas.microsoft.com/office/drawing/2017/decorative" val="1"/>
              </a:ext>
            </a:extLst>
          </p:cNvPr>
          <p:cNvCxnSpPr>
            <a:cxnSpLocks/>
          </p:cNvCxnSpPr>
          <p:nvPr/>
        </p:nvCxnSpPr>
        <p:spPr>
          <a:xfrm>
            <a:off x="425232" y="804810"/>
            <a:ext cx="0" cy="1858598"/>
          </a:xfrm>
          <a:prstGeom prst="line">
            <a:avLst/>
          </a:prstGeom>
          <a:ln w="38100" cap="rnd">
            <a:solidFill>
              <a:srgbClr val="007889"/>
            </a:solidFill>
            <a:headEnd type="oval"/>
          </a:ln>
        </p:spPr>
        <p:style>
          <a:lnRef idx="1">
            <a:schemeClr val="accent1"/>
          </a:lnRef>
          <a:fillRef idx="0">
            <a:schemeClr val="accent1"/>
          </a:fillRef>
          <a:effectRef idx="0">
            <a:schemeClr val="accent1"/>
          </a:effectRef>
          <a:fontRef idx="minor">
            <a:schemeClr val="tx1"/>
          </a:fontRef>
        </p:style>
      </p:cxnSp>
      <p:pic>
        <p:nvPicPr>
          <p:cNvPr id="4" name="Graphic 3">
            <a:extLst>
              <a:ext uri="{FF2B5EF4-FFF2-40B4-BE49-F238E27FC236}">
                <a16:creationId xmlns:a16="http://schemas.microsoft.com/office/drawing/2014/main" id="{66BA470A-0E29-C5A2-2555-A407701D3DB7}"/>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25232" y="2917880"/>
            <a:ext cx="1672928" cy="1672928"/>
          </a:xfrm>
          <a:prstGeom prst="rect">
            <a:avLst/>
          </a:prstGeom>
        </p:spPr>
      </p:pic>
      <p:sp>
        <p:nvSpPr>
          <p:cNvPr id="5" name="TextBox 4">
            <a:extLst>
              <a:ext uri="{FF2B5EF4-FFF2-40B4-BE49-F238E27FC236}">
                <a16:creationId xmlns:a16="http://schemas.microsoft.com/office/drawing/2014/main" id="{E76D7571-4560-E19B-0503-E8EF218848E1}"/>
              </a:ext>
            </a:extLst>
          </p:cNvPr>
          <p:cNvSpPr txBox="1"/>
          <p:nvPr/>
        </p:nvSpPr>
        <p:spPr>
          <a:xfrm>
            <a:off x="482633" y="804810"/>
            <a:ext cx="1934221" cy="1877437"/>
          </a:xfrm>
          <a:prstGeom prst="rect">
            <a:avLst/>
          </a:prstGeom>
          <a:noFill/>
        </p:spPr>
        <p:txBody>
          <a:bodyPr wrap="square" rtlCol="0">
            <a:spAutoFit/>
          </a:bodyPr>
          <a:lstStyle/>
          <a:p>
            <a:r>
              <a:rPr lang="en-US" b="1">
                <a:solidFill>
                  <a:srgbClr val="007889"/>
                </a:solidFill>
                <a:latin typeface="Calibri" panose="020F0502020204030204" pitchFamily="34" charset="0"/>
              </a:rPr>
              <a:t>Jamal, 45</a:t>
            </a:r>
          </a:p>
          <a:p>
            <a:pPr marL="285750" indent="-285750">
              <a:buFont typeface="Arial" panose="020B0604020202020204" pitchFamily="34" charset="0"/>
              <a:buChar char="•"/>
            </a:pPr>
            <a:r>
              <a:rPr lang="en-US" sz="1400">
                <a:solidFill>
                  <a:srgbClr val="000000"/>
                </a:solidFill>
                <a:latin typeface="Calibri" panose="020F0502020204030204" pitchFamily="34" charset="0"/>
              </a:rPr>
              <a:t>No HBV risk factors</a:t>
            </a:r>
          </a:p>
          <a:p>
            <a:pPr marL="285750" indent="-285750">
              <a:buFont typeface="Arial" panose="020B0604020202020204" pitchFamily="34" charset="0"/>
              <a:buChar char="•"/>
            </a:pPr>
            <a:r>
              <a:rPr lang="en-US" sz="1400">
                <a:solidFill>
                  <a:srgbClr val="000000"/>
                </a:solidFill>
                <a:latin typeface="Calibri" panose="020F0502020204030204" pitchFamily="34" charset="0"/>
              </a:rPr>
              <a:t>A year ago received 1</a:t>
            </a:r>
            <a:r>
              <a:rPr lang="en-US" sz="1400" baseline="30000">
                <a:solidFill>
                  <a:srgbClr val="000000"/>
                </a:solidFill>
                <a:latin typeface="Calibri" panose="020F0502020204030204" pitchFamily="34" charset="0"/>
              </a:rPr>
              <a:t>st</a:t>
            </a:r>
            <a:r>
              <a:rPr lang="en-US" sz="1400">
                <a:solidFill>
                  <a:srgbClr val="000000"/>
                </a:solidFill>
                <a:latin typeface="Calibri" panose="020F0502020204030204" pitchFamily="34" charset="0"/>
              </a:rPr>
              <a:t> </a:t>
            </a:r>
            <a:r>
              <a:rPr lang="en-US" sz="1400" err="1">
                <a:solidFill>
                  <a:srgbClr val="000000"/>
                </a:solidFill>
                <a:latin typeface="Calibri" panose="020F0502020204030204" pitchFamily="34" charset="0"/>
              </a:rPr>
              <a:t>hepB</a:t>
            </a:r>
            <a:r>
              <a:rPr lang="en-US" sz="1400">
                <a:solidFill>
                  <a:srgbClr val="000000"/>
                </a:solidFill>
                <a:latin typeface="Calibri" panose="020F0502020204030204" pitchFamily="34" charset="0"/>
              </a:rPr>
              <a:t> dose (of a 3-dose series</a:t>
            </a:r>
          </a:p>
          <a:p>
            <a:pPr marL="285750" indent="-285750">
              <a:buFont typeface="Arial" panose="020B0604020202020204" pitchFamily="34" charset="0"/>
              <a:buChar char="•"/>
            </a:pPr>
            <a:r>
              <a:rPr lang="en-US" sz="1400">
                <a:solidFill>
                  <a:srgbClr val="000000"/>
                </a:solidFill>
                <a:latin typeface="Calibri" panose="020F0502020204030204" pitchFamily="34" charset="0"/>
              </a:rPr>
              <a:t>Wants another dose</a:t>
            </a:r>
          </a:p>
          <a:p>
            <a:pPr marL="285750" indent="-285750">
              <a:buFont typeface="Arial" panose="020B0604020202020204" pitchFamily="34" charset="0"/>
              <a:buChar char="•"/>
            </a:pPr>
            <a:r>
              <a:rPr lang="en-US" sz="1400">
                <a:solidFill>
                  <a:srgbClr val="000000"/>
                </a:solidFill>
                <a:latin typeface="Calibri" panose="020F0502020204030204" pitchFamily="34" charset="0"/>
              </a:rPr>
              <a:t>No evidence of prior screening</a:t>
            </a:r>
          </a:p>
        </p:txBody>
      </p:sp>
      <p:sp>
        <p:nvSpPr>
          <p:cNvPr id="2" name="Text Placeholder 7">
            <a:extLst>
              <a:ext uri="{FF2B5EF4-FFF2-40B4-BE49-F238E27FC236}">
                <a16:creationId xmlns:a16="http://schemas.microsoft.com/office/drawing/2014/main" id="{CA2B3975-42F7-D9C7-0EDC-FCF026992236}"/>
              </a:ext>
            </a:extLst>
          </p:cNvPr>
          <p:cNvSpPr>
            <a:spLocks noGrp="1"/>
          </p:cNvSpPr>
          <p:nvPr>
            <p:ph type="body" sz="quarter" idx="10"/>
          </p:nvPr>
        </p:nvSpPr>
        <p:spPr>
          <a:xfrm>
            <a:off x="3006336" y="1158875"/>
            <a:ext cx="5680463" cy="3341688"/>
          </a:xfrm>
        </p:spPr>
        <p:txBody>
          <a:bodyPr/>
          <a:lstStyle/>
          <a:p>
            <a:r>
              <a:rPr lang="en-US" dirty="0"/>
              <a:t>Draw blood for triple panel prior to vaccination </a:t>
            </a:r>
          </a:p>
          <a:p>
            <a:r>
              <a:rPr lang="en-US" sz="2400" dirty="0"/>
              <a:t>When feasible, use vaccine from the same manufacturer to complete the series </a:t>
            </a:r>
          </a:p>
          <a:p>
            <a:pPr lvl="1"/>
            <a:r>
              <a:rPr lang="en-US" sz="1400" dirty="0">
                <a:solidFill>
                  <a:srgbClr val="000000"/>
                </a:solidFill>
                <a:cs typeface="Calibri" panose="020F0502020204030204" pitchFamily="34" charset="0"/>
              </a:rPr>
              <a:t>Vaccination should not be deferred when the manufacturer is unknown </a:t>
            </a:r>
          </a:p>
          <a:p>
            <a:pPr lvl="1"/>
            <a:r>
              <a:rPr lang="en-US" sz="1400" dirty="0">
                <a:solidFill>
                  <a:srgbClr val="000000"/>
                </a:solidFill>
                <a:cs typeface="Calibri" panose="020F0502020204030204" pitchFamily="34" charset="0"/>
              </a:rPr>
              <a:t>See </a:t>
            </a:r>
            <a:r>
              <a:rPr lang="en-US" sz="1400" b="0" i="0" dirty="0">
                <a:solidFill>
                  <a:srgbClr val="000000"/>
                </a:solidFill>
                <a:effectLst/>
                <a:cs typeface="Calibri" panose="020F0502020204030204" pitchFamily="34" charset="0"/>
              </a:rPr>
              <a:t>Schillie S et al. Recommendations of the Advisory Committee on Immunization Practices for Use of a Hepatitis B Vaccine with a Novel Adjuvant. MMWR </a:t>
            </a:r>
            <a:r>
              <a:rPr lang="en-US" sz="1400" b="0" i="0" dirty="0" err="1">
                <a:solidFill>
                  <a:srgbClr val="000000"/>
                </a:solidFill>
                <a:effectLst/>
                <a:cs typeface="Calibri" panose="020F0502020204030204" pitchFamily="34" charset="0"/>
              </a:rPr>
              <a:t>Morb</a:t>
            </a:r>
            <a:r>
              <a:rPr lang="en-US" sz="1400" b="0" i="0" dirty="0">
                <a:solidFill>
                  <a:srgbClr val="000000"/>
                </a:solidFill>
                <a:effectLst/>
                <a:cs typeface="Calibri" panose="020F0502020204030204" pitchFamily="34" charset="0"/>
              </a:rPr>
              <a:t> Mortal </a:t>
            </a:r>
            <a:r>
              <a:rPr lang="en-US" sz="1400" b="0" i="0" dirty="0" err="1">
                <a:solidFill>
                  <a:srgbClr val="000000"/>
                </a:solidFill>
                <a:effectLst/>
                <a:cs typeface="Calibri" panose="020F0502020204030204" pitchFamily="34" charset="0"/>
              </a:rPr>
              <a:t>Wkly</a:t>
            </a:r>
            <a:r>
              <a:rPr lang="en-US" sz="1400" b="0" i="0" dirty="0">
                <a:solidFill>
                  <a:srgbClr val="000000"/>
                </a:solidFill>
                <a:effectLst/>
                <a:cs typeface="Calibri" panose="020F0502020204030204" pitchFamily="34" charset="0"/>
              </a:rPr>
              <a:t> Rep 2018</a:t>
            </a:r>
          </a:p>
          <a:p>
            <a:pPr lvl="1"/>
            <a:r>
              <a:rPr lang="en-US" sz="1400" dirty="0">
                <a:solidFill>
                  <a:srgbClr val="000000"/>
                </a:solidFill>
                <a:cs typeface="Calibri" panose="020F0502020204030204" pitchFamily="34" charset="0"/>
              </a:rPr>
              <a:t>2 dose series only considered complete when both doses consist of </a:t>
            </a:r>
            <a:r>
              <a:rPr lang="en-US" sz="1400" dirty="0" err="1">
                <a:solidFill>
                  <a:srgbClr val="000000"/>
                </a:solidFill>
                <a:cs typeface="Calibri" panose="020F0502020204030204" pitchFamily="34" charset="0"/>
              </a:rPr>
              <a:t>HepB</a:t>
            </a:r>
            <a:r>
              <a:rPr lang="en-US" sz="1400" dirty="0">
                <a:solidFill>
                  <a:srgbClr val="000000"/>
                </a:solidFill>
                <a:cs typeface="Calibri" panose="020F0502020204030204" pitchFamily="34" charset="0"/>
              </a:rPr>
              <a:t>-CpG</a:t>
            </a:r>
          </a:p>
          <a:p>
            <a:pPr lvl="1"/>
            <a:endParaRPr lang="en-US" sz="1200" b="0" i="0" dirty="0">
              <a:solidFill>
                <a:srgbClr val="000000"/>
              </a:solidFill>
              <a:effectLst/>
              <a:latin typeface="Open Sans" panose="020B0606030504020204" pitchFamily="34" charset="0"/>
            </a:endParaRPr>
          </a:p>
          <a:p>
            <a:endParaRPr lang="en-US" dirty="0"/>
          </a:p>
        </p:txBody>
      </p:sp>
    </p:spTree>
    <p:extLst>
      <p:ext uri="{BB962C8B-B14F-4D97-AF65-F5344CB8AC3E}">
        <p14:creationId xmlns:p14="http://schemas.microsoft.com/office/powerpoint/2010/main" val="459296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156CC22-7BAD-0337-38DF-FF58C96D4213}"/>
              </a:ext>
              <a:ext uri="{C183D7F6-B498-43B3-948B-1728B52AA6E4}">
                <adec:decorative xmlns:adec="http://schemas.microsoft.com/office/drawing/2017/decorative" val="1"/>
              </a:ext>
            </a:extLst>
          </p:cNvPr>
          <p:cNvSpPr/>
          <p:nvPr/>
        </p:nvSpPr>
        <p:spPr>
          <a:xfrm>
            <a:off x="-1" y="0"/>
            <a:ext cx="2354783" cy="5058803"/>
          </a:xfrm>
          <a:prstGeom prst="rect">
            <a:avLst/>
          </a:prstGeom>
          <a:solidFill>
            <a:srgbClr val="86B2D7">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AA0A30B2-8446-DC04-441B-2ED4A96036EB}"/>
              </a:ext>
            </a:extLst>
          </p:cNvPr>
          <p:cNvSpPr>
            <a:spLocks noGrp="1"/>
          </p:cNvSpPr>
          <p:nvPr>
            <p:ph type="title"/>
          </p:nvPr>
        </p:nvSpPr>
        <p:spPr>
          <a:xfrm>
            <a:off x="6789220" y="4504825"/>
            <a:ext cx="1219196" cy="199985"/>
          </a:xfrm>
        </p:spPr>
        <p:txBody>
          <a:bodyPr/>
          <a:lstStyle/>
          <a:p>
            <a:r>
              <a:rPr lang="en-US" sz="1000" dirty="0">
                <a:solidFill>
                  <a:schemeClr val="bg2"/>
                </a:solidFill>
              </a:rPr>
              <a:t>Tran Prenatal Visit</a:t>
            </a:r>
          </a:p>
        </p:txBody>
      </p:sp>
      <p:sp>
        <p:nvSpPr>
          <p:cNvPr id="14" name="Title 6">
            <a:extLst>
              <a:ext uri="{FF2B5EF4-FFF2-40B4-BE49-F238E27FC236}">
                <a16:creationId xmlns:a16="http://schemas.microsoft.com/office/drawing/2014/main" id="{1048CE2D-FE47-1966-622F-07C55150272D}"/>
              </a:ext>
            </a:extLst>
          </p:cNvPr>
          <p:cNvSpPr txBox="1">
            <a:spLocks/>
          </p:cNvSpPr>
          <p:nvPr/>
        </p:nvSpPr>
        <p:spPr>
          <a:xfrm>
            <a:off x="2478927" y="5994"/>
            <a:ext cx="6665072" cy="857250"/>
          </a:xfrm>
          <a:prstGeom prst="rect">
            <a:avLst/>
          </a:prstGeom>
        </p:spPr>
        <p:txBody>
          <a:bodyPr anchor="b" anchorCtr="0"/>
          <a:lstStyle>
            <a:lvl1pPr algn="l" rtl="0" eaLnBrk="0" fontAlgn="base" hangingPunct="0">
              <a:lnSpc>
                <a:spcPts val="3000"/>
              </a:lnSpc>
              <a:spcBef>
                <a:spcPct val="0"/>
              </a:spcBef>
              <a:spcAft>
                <a:spcPct val="0"/>
              </a:spcAft>
              <a:defRPr sz="2800" b="1" kern="1200" baseline="0">
                <a:solidFill>
                  <a:srgbClr val="00788A"/>
                </a:solidFill>
                <a:effectLst/>
                <a:latin typeface="Calibri" pitchFamily="34" charset="0"/>
                <a:ea typeface="+mj-ea"/>
                <a:cs typeface="+mj-cs"/>
              </a:defRPr>
            </a:lvl1pPr>
            <a:lvl2pPr algn="ctr" rtl="0" eaLnBrk="0" fontAlgn="base" hangingPunct="0">
              <a:spcBef>
                <a:spcPct val="0"/>
              </a:spcBef>
              <a:spcAft>
                <a:spcPct val="0"/>
              </a:spcAft>
              <a:defRPr sz="4400">
                <a:solidFill>
                  <a:schemeClr val="tx1"/>
                </a:solidFill>
                <a:latin typeface="Myriad Web Pro" panose="020B0503030403020204" pitchFamily="34" charset="0"/>
              </a:defRPr>
            </a:lvl2pPr>
            <a:lvl3pPr algn="ctr" rtl="0" eaLnBrk="0" fontAlgn="base" hangingPunct="0">
              <a:spcBef>
                <a:spcPct val="0"/>
              </a:spcBef>
              <a:spcAft>
                <a:spcPct val="0"/>
              </a:spcAft>
              <a:defRPr sz="4400">
                <a:solidFill>
                  <a:schemeClr val="tx1"/>
                </a:solidFill>
                <a:latin typeface="Myriad Web Pro" panose="020B0503030403020204" pitchFamily="34" charset="0"/>
              </a:defRPr>
            </a:lvl3pPr>
            <a:lvl4pPr algn="ctr" rtl="0" eaLnBrk="0" fontAlgn="base" hangingPunct="0">
              <a:spcBef>
                <a:spcPct val="0"/>
              </a:spcBef>
              <a:spcAft>
                <a:spcPct val="0"/>
              </a:spcAft>
              <a:defRPr sz="4400">
                <a:solidFill>
                  <a:schemeClr val="tx1"/>
                </a:solidFill>
                <a:latin typeface="Myriad Web Pro" panose="020B0503030403020204" pitchFamily="34" charset="0"/>
              </a:defRPr>
            </a:lvl4pPr>
            <a:lvl5pPr algn="ctr" rtl="0" eaLnBrk="0" fontAlgn="base" hangingPunct="0">
              <a:spcBef>
                <a:spcPct val="0"/>
              </a:spcBef>
              <a:spcAft>
                <a:spcPct val="0"/>
              </a:spcAft>
              <a:defRPr sz="4400">
                <a:solidFill>
                  <a:schemeClr val="tx1"/>
                </a:solidFill>
                <a:latin typeface="Myriad Web Pro" panose="020B0503030403020204" pitchFamily="34" charset="0"/>
              </a:defRPr>
            </a:lvl5pPr>
            <a:lvl6pPr marL="457200" algn="ctr" rtl="0" fontAlgn="base">
              <a:spcBef>
                <a:spcPct val="0"/>
              </a:spcBef>
              <a:spcAft>
                <a:spcPct val="0"/>
              </a:spcAft>
              <a:defRPr sz="4400">
                <a:solidFill>
                  <a:schemeClr val="tx1"/>
                </a:solidFill>
                <a:latin typeface="Myriad Web Pro" panose="020B0503030403020204" pitchFamily="34" charset="0"/>
              </a:defRPr>
            </a:lvl6pPr>
            <a:lvl7pPr marL="914400" algn="ctr" rtl="0" fontAlgn="base">
              <a:spcBef>
                <a:spcPct val="0"/>
              </a:spcBef>
              <a:spcAft>
                <a:spcPct val="0"/>
              </a:spcAft>
              <a:defRPr sz="4400">
                <a:solidFill>
                  <a:schemeClr val="tx1"/>
                </a:solidFill>
                <a:latin typeface="Myriad Web Pro" panose="020B0503030403020204" pitchFamily="34" charset="0"/>
              </a:defRPr>
            </a:lvl7pPr>
            <a:lvl8pPr marL="1371600" algn="ctr" rtl="0" fontAlgn="base">
              <a:spcBef>
                <a:spcPct val="0"/>
              </a:spcBef>
              <a:spcAft>
                <a:spcPct val="0"/>
              </a:spcAft>
              <a:defRPr sz="4400">
                <a:solidFill>
                  <a:schemeClr val="tx1"/>
                </a:solidFill>
                <a:latin typeface="Myriad Web Pro" panose="020B0503030403020204" pitchFamily="34" charset="0"/>
              </a:defRPr>
            </a:lvl8pPr>
            <a:lvl9pPr marL="1828800" algn="ctr" rtl="0" fontAlgn="base">
              <a:spcBef>
                <a:spcPct val="0"/>
              </a:spcBef>
              <a:spcAft>
                <a:spcPct val="0"/>
              </a:spcAft>
              <a:defRPr sz="4400">
                <a:solidFill>
                  <a:schemeClr val="tx1"/>
                </a:solidFill>
                <a:latin typeface="Myriad Web Pro" panose="020B0503030403020204" pitchFamily="34" charset="0"/>
              </a:defRPr>
            </a:lvl9pPr>
          </a:lstStyle>
          <a:p>
            <a:r>
              <a:rPr lang="en-US"/>
              <a:t>Prenatal visit</a:t>
            </a:r>
          </a:p>
        </p:txBody>
      </p:sp>
      <p:pic>
        <p:nvPicPr>
          <p:cNvPr id="2" name="Graphic 1">
            <a:extLst>
              <a:ext uri="{FF2B5EF4-FFF2-40B4-BE49-F238E27FC236}">
                <a16:creationId xmlns:a16="http://schemas.microsoft.com/office/drawing/2014/main" id="{6E3A3B42-986B-417E-B586-3176872A73C4}"/>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0714" y="2875935"/>
            <a:ext cx="1673352" cy="1673352"/>
          </a:xfrm>
          <a:prstGeom prst="rect">
            <a:avLst/>
          </a:prstGeom>
        </p:spPr>
      </p:pic>
      <p:sp>
        <p:nvSpPr>
          <p:cNvPr id="5" name="TextBox 4">
            <a:extLst>
              <a:ext uri="{FF2B5EF4-FFF2-40B4-BE49-F238E27FC236}">
                <a16:creationId xmlns:a16="http://schemas.microsoft.com/office/drawing/2014/main" id="{EC84116C-C6D5-4A22-91EB-238EC42922B1}"/>
              </a:ext>
            </a:extLst>
          </p:cNvPr>
          <p:cNvSpPr txBox="1"/>
          <p:nvPr/>
        </p:nvSpPr>
        <p:spPr>
          <a:xfrm>
            <a:off x="457201" y="809865"/>
            <a:ext cx="1897581" cy="2092881"/>
          </a:xfrm>
          <a:prstGeom prst="rect">
            <a:avLst/>
          </a:prstGeom>
          <a:noFill/>
        </p:spPr>
        <p:txBody>
          <a:bodyPr wrap="square" lIns="91440" tIns="45720" rIns="91440" bIns="45720" rtlCol="0" anchor="t">
            <a:spAutoFit/>
          </a:bodyPr>
          <a:lstStyle/>
          <a:p>
            <a:r>
              <a:rPr lang="en-US" b="1">
                <a:solidFill>
                  <a:srgbClr val="007889"/>
                </a:solidFill>
                <a:latin typeface="Calibri"/>
                <a:cs typeface="Calibri"/>
              </a:rPr>
              <a:t>Tran, 28</a:t>
            </a:r>
          </a:p>
          <a:p>
            <a:pPr marL="285750" indent="-285750">
              <a:buFont typeface="Arial" panose="020B0604020202020204" pitchFamily="34" charset="0"/>
              <a:buChar char="•"/>
            </a:pPr>
            <a:r>
              <a:rPr lang="en-US" sz="1400">
                <a:solidFill>
                  <a:srgbClr val="000000"/>
                </a:solidFill>
                <a:latin typeface="Calibri"/>
                <a:cs typeface="Calibri"/>
              </a:rPr>
              <a:t>Immigrated from Vietnam</a:t>
            </a:r>
          </a:p>
          <a:p>
            <a:pPr marL="285750" indent="-285750">
              <a:buFont typeface="Arial" panose="020B0604020202020204" pitchFamily="34" charset="0"/>
              <a:buChar char="•"/>
            </a:pPr>
            <a:r>
              <a:rPr lang="en-US" sz="1400">
                <a:solidFill>
                  <a:srgbClr val="000000"/>
                </a:solidFill>
                <a:latin typeface="Calibri"/>
                <a:cs typeface="Calibri"/>
              </a:rPr>
              <a:t>Currently 9 weeks pregnant</a:t>
            </a:r>
            <a:endParaRPr lang="en-US" sz="1400">
              <a:solidFill>
                <a:srgbClr val="000000"/>
              </a:solidFill>
              <a:latin typeface="Calibri" panose="020F0502020204030204" pitchFamily="34" charset="0"/>
              <a:cs typeface="Calibri"/>
            </a:endParaRPr>
          </a:p>
          <a:p>
            <a:pPr marL="285750" indent="-285750">
              <a:buFont typeface="Arial" panose="020B0604020202020204" pitchFamily="34" charset="0"/>
              <a:buChar char="•"/>
            </a:pPr>
            <a:r>
              <a:rPr lang="en-US" sz="1400">
                <a:solidFill>
                  <a:srgbClr val="000000"/>
                </a:solidFill>
                <a:latin typeface="Calibri"/>
                <a:cs typeface="Calibri"/>
              </a:rPr>
              <a:t>No documentation of </a:t>
            </a:r>
            <a:r>
              <a:rPr lang="en-US" sz="1400" err="1">
                <a:solidFill>
                  <a:srgbClr val="000000"/>
                </a:solidFill>
                <a:latin typeface="Calibri"/>
                <a:cs typeface="Calibri"/>
              </a:rPr>
              <a:t>HepB</a:t>
            </a:r>
            <a:r>
              <a:rPr lang="en-US" sz="1400">
                <a:solidFill>
                  <a:srgbClr val="000000"/>
                </a:solidFill>
                <a:latin typeface="Calibri"/>
                <a:cs typeface="Calibri"/>
              </a:rPr>
              <a:t> series</a:t>
            </a:r>
          </a:p>
          <a:p>
            <a:pPr marL="285750" indent="-285750">
              <a:buFont typeface="Arial" panose="020B0604020202020204" pitchFamily="34" charset="0"/>
              <a:buChar char="•"/>
            </a:pPr>
            <a:r>
              <a:rPr lang="en-US" sz="1400">
                <a:solidFill>
                  <a:srgbClr val="000000"/>
                </a:solidFill>
                <a:latin typeface="Calibri"/>
                <a:cs typeface="Calibri"/>
              </a:rPr>
              <a:t>No documentation of HBV screening </a:t>
            </a:r>
            <a:endParaRPr lang="en-US" sz="1400">
              <a:solidFill>
                <a:srgbClr val="000000"/>
              </a:solidFill>
              <a:latin typeface="Calibri" panose="020F0502020204030204" pitchFamily="34" charset="0"/>
              <a:cs typeface="Calibri"/>
            </a:endParaRPr>
          </a:p>
        </p:txBody>
      </p:sp>
      <p:cxnSp>
        <p:nvCxnSpPr>
          <p:cNvPr id="6" name="Straight Connector 5">
            <a:extLst>
              <a:ext uri="{FF2B5EF4-FFF2-40B4-BE49-F238E27FC236}">
                <a16:creationId xmlns:a16="http://schemas.microsoft.com/office/drawing/2014/main" id="{C844881A-DF4A-5B90-1899-EA96FE08BD9B}"/>
              </a:ext>
              <a:ext uri="{C183D7F6-B498-43B3-948B-1728B52AA6E4}">
                <adec:decorative xmlns:adec="http://schemas.microsoft.com/office/drawing/2017/decorative" val="1"/>
              </a:ext>
            </a:extLst>
          </p:cNvPr>
          <p:cNvCxnSpPr>
            <a:cxnSpLocks/>
          </p:cNvCxnSpPr>
          <p:nvPr/>
        </p:nvCxnSpPr>
        <p:spPr>
          <a:xfrm>
            <a:off x="376129" y="805488"/>
            <a:ext cx="0" cy="1881814"/>
          </a:xfrm>
          <a:prstGeom prst="line">
            <a:avLst/>
          </a:prstGeom>
          <a:ln w="38100" cap="rnd">
            <a:solidFill>
              <a:srgbClr val="007889"/>
            </a:solidFill>
            <a:headEnd type="ova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3E678943-B665-7285-B25A-63344C05D912}"/>
              </a:ext>
            </a:extLst>
          </p:cNvPr>
          <p:cNvSpPr>
            <a:spLocks noGrp="1"/>
          </p:cNvSpPr>
          <p:nvPr>
            <p:ph type="body" sz="quarter" idx="10"/>
          </p:nvPr>
        </p:nvSpPr>
        <p:spPr>
          <a:xfrm>
            <a:off x="2905042" y="1158875"/>
            <a:ext cx="5781758" cy="3341688"/>
          </a:xfrm>
        </p:spPr>
        <p:txBody>
          <a:bodyPr/>
          <a:lstStyle/>
          <a:p>
            <a:r>
              <a:rPr lang="en-US"/>
              <a:t>Screen for HBV infection</a:t>
            </a:r>
          </a:p>
          <a:p>
            <a:pPr lvl="1"/>
            <a:r>
              <a:rPr lang="en-US"/>
              <a:t>Triple panel appropriate </a:t>
            </a:r>
          </a:p>
          <a:p>
            <a:pPr lvl="1"/>
            <a:r>
              <a:rPr lang="en-US"/>
              <a:t>HBsAg at minimum, required documentation </a:t>
            </a:r>
            <a:r>
              <a:rPr lang="en-US" i="1"/>
              <a:t>each</a:t>
            </a:r>
            <a:r>
              <a:rPr lang="en-US"/>
              <a:t> pregnancy </a:t>
            </a:r>
          </a:p>
          <a:p>
            <a:r>
              <a:rPr lang="en-US"/>
              <a:t>Offer </a:t>
            </a:r>
            <a:r>
              <a:rPr lang="en-US" err="1"/>
              <a:t>HepB</a:t>
            </a:r>
            <a:r>
              <a:rPr lang="en-US"/>
              <a:t> vaccine </a:t>
            </a:r>
          </a:p>
          <a:p>
            <a:pPr lvl="1"/>
            <a:r>
              <a:rPr lang="en-US"/>
              <a:t>Safe during pregnancy</a:t>
            </a:r>
          </a:p>
          <a:p>
            <a:pPr lvl="1"/>
            <a:r>
              <a:rPr lang="en-US"/>
              <a:t> </a:t>
            </a:r>
            <a:r>
              <a:rPr lang="en-US" err="1"/>
              <a:t>Engerix</a:t>
            </a:r>
            <a:r>
              <a:rPr lang="en-US"/>
              <a:t>-B, </a:t>
            </a:r>
            <a:r>
              <a:rPr lang="en-US" err="1"/>
              <a:t>Recombivax</a:t>
            </a:r>
            <a:r>
              <a:rPr lang="en-US"/>
              <a:t> HB, or </a:t>
            </a:r>
            <a:r>
              <a:rPr lang="en-US" err="1"/>
              <a:t>Twinrix</a:t>
            </a:r>
            <a:r>
              <a:rPr lang="en-US"/>
              <a:t>  </a:t>
            </a:r>
          </a:p>
        </p:txBody>
      </p:sp>
    </p:spTree>
    <p:extLst>
      <p:ext uri="{BB962C8B-B14F-4D97-AF65-F5344CB8AC3E}">
        <p14:creationId xmlns:p14="http://schemas.microsoft.com/office/powerpoint/2010/main" val="18524785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5C03B4D6-5E75-823B-FEFC-53818563A123}"/>
              </a:ext>
              <a:ext uri="{C183D7F6-B498-43B3-948B-1728B52AA6E4}">
                <adec:decorative xmlns:adec="http://schemas.microsoft.com/office/drawing/2017/decorative" val="1"/>
              </a:ext>
            </a:extLst>
          </p:cNvPr>
          <p:cNvSpPr/>
          <p:nvPr/>
        </p:nvSpPr>
        <p:spPr>
          <a:xfrm>
            <a:off x="-1" y="0"/>
            <a:ext cx="2350100" cy="5058803"/>
          </a:xfrm>
          <a:prstGeom prst="rect">
            <a:avLst/>
          </a:prstGeom>
          <a:solidFill>
            <a:srgbClr val="9B4E9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FB421A9-3E48-CE29-982B-C97A3D04CA5A}"/>
              </a:ext>
            </a:extLst>
          </p:cNvPr>
          <p:cNvSpPr>
            <a:spLocks noGrp="1"/>
          </p:cNvSpPr>
          <p:nvPr>
            <p:ph type="title"/>
          </p:nvPr>
        </p:nvSpPr>
        <p:spPr>
          <a:xfrm>
            <a:off x="2865120" y="205979"/>
            <a:ext cx="5821680" cy="857250"/>
          </a:xfrm>
        </p:spPr>
        <p:txBody>
          <a:bodyPr/>
          <a:lstStyle/>
          <a:p>
            <a:r>
              <a:rPr lang="en-US"/>
              <a:t>Yearly Screening per Dialysis Guidelines</a:t>
            </a:r>
          </a:p>
        </p:txBody>
      </p:sp>
      <p:cxnSp>
        <p:nvCxnSpPr>
          <p:cNvPr id="12" name="Straight Connector 11">
            <a:extLst>
              <a:ext uri="{FF2B5EF4-FFF2-40B4-BE49-F238E27FC236}">
                <a16:creationId xmlns:a16="http://schemas.microsoft.com/office/drawing/2014/main" id="{E302810E-7A54-2C8D-E805-5093EDFB10EB}"/>
              </a:ext>
              <a:ext uri="{C183D7F6-B498-43B3-948B-1728B52AA6E4}">
                <adec:decorative xmlns:adec="http://schemas.microsoft.com/office/drawing/2017/decorative" val="1"/>
              </a:ext>
            </a:extLst>
          </p:cNvPr>
          <p:cNvCxnSpPr>
            <a:cxnSpLocks/>
          </p:cNvCxnSpPr>
          <p:nvPr/>
        </p:nvCxnSpPr>
        <p:spPr>
          <a:xfrm>
            <a:off x="260553" y="860160"/>
            <a:ext cx="0" cy="1711590"/>
          </a:xfrm>
          <a:prstGeom prst="line">
            <a:avLst/>
          </a:prstGeom>
          <a:ln w="38100" cap="rnd">
            <a:solidFill>
              <a:srgbClr val="007889"/>
            </a:solidFill>
            <a:headEnd type="oval"/>
          </a:ln>
        </p:spPr>
        <p:style>
          <a:lnRef idx="1">
            <a:schemeClr val="accent1"/>
          </a:lnRef>
          <a:fillRef idx="0">
            <a:schemeClr val="accent1"/>
          </a:fillRef>
          <a:effectRef idx="0">
            <a:schemeClr val="accent1"/>
          </a:effectRef>
          <a:fontRef idx="minor">
            <a:schemeClr val="tx1"/>
          </a:fontRef>
        </p:style>
      </p:cxnSp>
      <p:pic>
        <p:nvPicPr>
          <p:cNvPr id="4" name="Graphic 3">
            <a:extLst>
              <a:ext uri="{FF2B5EF4-FFF2-40B4-BE49-F238E27FC236}">
                <a16:creationId xmlns:a16="http://schemas.microsoft.com/office/drawing/2014/main" id="{4C91A7B4-40A0-8DAC-112E-1746A280E34D}"/>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11688" y="3184071"/>
            <a:ext cx="1526721" cy="1526721"/>
          </a:xfrm>
          <a:prstGeom prst="rect">
            <a:avLst/>
          </a:prstGeom>
        </p:spPr>
      </p:pic>
      <p:sp>
        <p:nvSpPr>
          <p:cNvPr id="11" name="TextBox 10">
            <a:extLst>
              <a:ext uri="{FF2B5EF4-FFF2-40B4-BE49-F238E27FC236}">
                <a16:creationId xmlns:a16="http://schemas.microsoft.com/office/drawing/2014/main" id="{D11D43EB-218C-5824-5ED5-7C935907E578}"/>
              </a:ext>
            </a:extLst>
          </p:cNvPr>
          <p:cNvSpPr txBox="1"/>
          <p:nvPr/>
        </p:nvSpPr>
        <p:spPr>
          <a:xfrm>
            <a:off x="331968" y="860160"/>
            <a:ext cx="2018132" cy="2154436"/>
          </a:xfrm>
          <a:prstGeom prst="rect">
            <a:avLst/>
          </a:prstGeom>
          <a:noFill/>
        </p:spPr>
        <p:txBody>
          <a:bodyPr wrap="square" rtlCol="0">
            <a:spAutoFit/>
          </a:bodyPr>
          <a:lstStyle/>
          <a:p>
            <a:r>
              <a:rPr lang="en-US" b="1">
                <a:solidFill>
                  <a:srgbClr val="3393A1"/>
                </a:solidFill>
                <a:latin typeface="Calibri" panose="020F0502020204030204" pitchFamily="34" charset="0"/>
              </a:rPr>
              <a:t>Bridget, 67</a:t>
            </a:r>
          </a:p>
          <a:p>
            <a:pPr marL="285750" indent="-285750">
              <a:buFont typeface="Arial" panose="020B0604020202020204" pitchFamily="34" charset="0"/>
              <a:buChar char="•"/>
            </a:pPr>
            <a:r>
              <a:rPr lang="en-US" sz="1400">
                <a:solidFill>
                  <a:srgbClr val="000000"/>
                </a:solidFill>
                <a:latin typeface="Calibri" panose="020F0502020204030204" pitchFamily="34" charset="0"/>
              </a:rPr>
              <a:t>No documentation of </a:t>
            </a:r>
            <a:r>
              <a:rPr lang="en-US" sz="1400" err="1">
                <a:solidFill>
                  <a:srgbClr val="000000"/>
                </a:solidFill>
                <a:latin typeface="Calibri" panose="020F0502020204030204" pitchFamily="34" charset="0"/>
              </a:rPr>
              <a:t>HepB</a:t>
            </a:r>
            <a:r>
              <a:rPr lang="en-US" sz="1400">
                <a:solidFill>
                  <a:srgbClr val="000000"/>
                </a:solidFill>
                <a:latin typeface="Calibri" panose="020F0502020204030204" pitchFamily="34" charset="0"/>
              </a:rPr>
              <a:t> series</a:t>
            </a:r>
          </a:p>
          <a:p>
            <a:pPr marL="285750" indent="-285750">
              <a:buFont typeface="Arial" panose="020B0604020202020204" pitchFamily="34" charset="0"/>
              <a:buChar char="•"/>
            </a:pPr>
            <a:r>
              <a:rPr lang="en-US" sz="1400">
                <a:solidFill>
                  <a:srgbClr val="000000"/>
                </a:solidFill>
                <a:latin typeface="Calibri" panose="020F0502020204030204" pitchFamily="34" charset="0"/>
              </a:rPr>
              <a:t>No evidence of prior screening</a:t>
            </a:r>
          </a:p>
          <a:p>
            <a:pPr marL="285750" indent="-285750">
              <a:buFont typeface="Arial" panose="020B0604020202020204" pitchFamily="34" charset="0"/>
              <a:buChar char="•"/>
            </a:pPr>
            <a:r>
              <a:rPr lang="en-US" sz="1400">
                <a:solidFill>
                  <a:srgbClr val="000000"/>
                </a:solidFill>
                <a:latin typeface="Calibri" panose="020F0502020204030204" pitchFamily="34" charset="0"/>
              </a:rPr>
              <a:t>Chronic kidney disease, may need dialysis </a:t>
            </a:r>
          </a:p>
          <a:p>
            <a:pPr marL="285750" indent="-285750">
              <a:buFont typeface="Arial" panose="020B0604020202020204" pitchFamily="34" charset="0"/>
              <a:buChar char="•"/>
            </a:pPr>
            <a:endParaRPr lang="en-US">
              <a:solidFill>
                <a:srgbClr val="000000"/>
              </a:solidFill>
              <a:latin typeface="Calibri" panose="020F0502020204030204" pitchFamily="34" charset="0"/>
            </a:endParaRPr>
          </a:p>
        </p:txBody>
      </p:sp>
      <p:pic>
        <p:nvPicPr>
          <p:cNvPr id="9" name="Picture 8" descr="A chart depicting the Schedule for Routine Testing for Hepatitis B Virus (HBV) and Hepatitis C Virus (HCV) Infections. &#10;&#10;All patients should be tested on Admission.&#10;HBV-susceptible including non responders to vaccine should receive HBsAG monthly.&#10;Anti-HBs positive, anti-hoc negative should be tested for Anti-HBs annually. &#10;Anti-HBs and anti-hoc positive have no additional HBV testing needed.&#10;Anti-HCV negative should receive ALT test monthly and Anti-HCV test semiannually.">
            <a:extLst>
              <a:ext uri="{FF2B5EF4-FFF2-40B4-BE49-F238E27FC236}">
                <a16:creationId xmlns:a16="http://schemas.microsoft.com/office/drawing/2014/main" id="{47316B8A-982C-033E-12AC-0C0DD094F16D}"/>
              </a:ext>
            </a:extLst>
          </p:cNvPr>
          <p:cNvPicPr>
            <a:picLocks noChangeAspect="1"/>
          </p:cNvPicPr>
          <p:nvPr/>
        </p:nvPicPr>
        <p:blipFill>
          <a:blip r:embed="rId4"/>
          <a:stretch>
            <a:fillRect/>
          </a:stretch>
        </p:blipFill>
        <p:spPr>
          <a:xfrm>
            <a:off x="4013665" y="1152799"/>
            <a:ext cx="3181808" cy="3670422"/>
          </a:xfrm>
          <a:prstGeom prst="rect">
            <a:avLst/>
          </a:prstGeom>
        </p:spPr>
      </p:pic>
    </p:spTree>
    <p:extLst>
      <p:ext uri="{BB962C8B-B14F-4D97-AF65-F5344CB8AC3E}">
        <p14:creationId xmlns:p14="http://schemas.microsoft.com/office/powerpoint/2010/main" val="20263287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C750E-145F-401B-86B7-F47130DB3315}"/>
              </a:ext>
            </a:extLst>
          </p:cNvPr>
          <p:cNvSpPr>
            <a:spLocks noGrp="1"/>
          </p:cNvSpPr>
          <p:nvPr>
            <p:ph type="title"/>
          </p:nvPr>
        </p:nvSpPr>
        <p:spPr/>
        <p:txBody>
          <a:bodyPr/>
          <a:lstStyle/>
          <a:p>
            <a:r>
              <a:rPr lang="en-US" dirty="0"/>
              <a:t>Hepatitis B in the U.S. — a tale of two </a:t>
            </a:r>
            <a:r>
              <a:rPr lang="en-US" dirty="0" err="1"/>
              <a:t>epidemiologies</a:t>
            </a:r>
            <a:endParaRPr lang="en-US" dirty="0"/>
          </a:p>
        </p:txBody>
      </p:sp>
      <p:sp>
        <p:nvSpPr>
          <p:cNvPr id="3" name="Text Placeholder 2">
            <a:extLst>
              <a:ext uri="{FF2B5EF4-FFF2-40B4-BE49-F238E27FC236}">
                <a16:creationId xmlns:a16="http://schemas.microsoft.com/office/drawing/2014/main" id="{7E708EF4-2FA2-4A16-80DF-6B08FF247DA0}"/>
              </a:ext>
            </a:extLst>
          </p:cNvPr>
          <p:cNvSpPr>
            <a:spLocks noGrp="1"/>
          </p:cNvSpPr>
          <p:nvPr>
            <p:ph type="body" sz="quarter" idx="10"/>
          </p:nvPr>
        </p:nvSpPr>
        <p:spPr>
          <a:xfrm>
            <a:off x="457200" y="1158875"/>
            <a:ext cx="4304212" cy="3341688"/>
          </a:xfrm>
        </p:spPr>
        <p:txBody>
          <a:bodyPr/>
          <a:lstStyle/>
          <a:p>
            <a:r>
              <a:rPr lang="en-US" dirty="0"/>
              <a:t>People born outside the U.S.</a:t>
            </a:r>
          </a:p>
          <a:p>
            <a:pPr lvl="1"/>
            <a:r>
              <a:rPr lang="en-US" dirty="0"/>
              <a:t>Chronic infection since childhood</a:t>
            </a:r>
          </a:p>
          <a:p>
            <a:pPr lvl="1"/>
            <a:endParaRPr lang="en-US" dirty="0"/>
          </a:p>
        </p:txBody>
      </p:sp>
      <p:pic>
        <p:nvPicPr>
          <p:cNvPr id="7" name="Picture 6" descr="A young boy playing with blocks">
            <a:extLst>
              <a:ext uri="{FF2B5EF4-FFF2-40B4-BE49-F238E27FC236}">
                <a16:creationId xmlns:a16="http://schemas.microsoft.com/office/drawing/2014/main" id="{B0EB0D0C-BF5A-4CB1-2A96-EF7708D817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29258" y="1414164"/>
            <a:ext cx="3837643" cy="2924195"/>
          </a:xfrm>
          <a:prstGeom prst="rect">
            <a:avLst/>
          </a:prstGeom>
        </p:spPr>
      </p:pic>
      <p:sp>
        <p:nvSpPr>
          <p:cNvPr id="4" name="TextBox 3">
            <a:extLst>
              <a:ext uri="{FF2B5EF4-FFF2-40B4-BE49-F238E27FC236}">
                <a16:creationId xmlns:a16="http://schemas.microsoft.com/office/drawing/2014/main" id="{55B57731-6A91-42E5-9431-D46725046993}"/>
              </a:ext>
            </a:extLst>
          </p:cNvPr>
          <p:cNvSpPr txBox="1"/>
          <p:nvPr/>
        </p:nvSpPr>
        <p:spPr>
          <a:xfrm>
            <a:off x="6614140" y="4832189"/>
            <a:ext cx="2529860" cy="230832"/>
          </a:xfrm>
          <a:prstGeom prst="rect">
            <a:avLst/>
          </a:prstGeom>
          <a:noFill/>
        </p:spPr>
        <p:txBody>
          <a:bodyPr wrap="none" rtlCol="0">
            <a:spAutoFit/>
          </a:bodyPr>
          <a:lstStyle/>
          <a:p>
            <a:r>
              <a:rPr lang="en-US" sz="900">
                <a:solidFill>
                  <a:srgbClr val="000000"/>
                </a:solidFill>
                <a:latin typeface="Calibri" panose="020F0502020204030204" pitchFamily="34" charset="0"/>
              </a:rPr>
              <a:t>Roberts Hepatology 2021; Wong Hepatology 2021</a:t>
            </a:r>
          </a:p>
        </p:txBody>
      </p:sp>
    </p:spTree>
    <p:extLst>
      <p:ext uri="{BB962C8B-B14F-4D97-AF65-F5344CB8AC3E}">
        <p14:creationId xmlns:p14="http://schemas.microsoft.com/office/powerpoint/2010/main" val="33033585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13EA328-D628-F7B1-7181-4E2270A96D6E}"/>
              </a:ext>
              <a:ext uri="{C183D7F6-B498-43B3-948B-1728B52AA6E4}">
                <adec:decorative xmlns:adec="http://schemas.microsoft.com/office/drawing/2017/decorative" val="1"/>
              </a:ext>
            </a:extLst>
          </p:cNvPr>
          <p:cNvSpPr/>
          <p:nvPr/>
        </p:nvSpPr>
        <p:spPr>
          <a:xfrm>
            <a:off x="-1" y="0"/>
            <a:ext cx="2350100" cy="5058803"/>
          </a:xfrm>
          <a:prstGeom prst="rect">
            <a:avLst/>
          </a:prstGeom>
          <a:solidFill>
            <a:srgbClr val="BF311B">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6">
            <a:extLst>
              <a:ext uri="{FF2B5EF4-FFF2-40B4-BE49-F238E27FC236}">
                <a16:creationId xmlns:a16="http://schemas.microsoft.com/office/drawing/2014/main" id="{CF9C05A9-02BE-1E9F-3574-C880797F9045}"/>
              </a:ext>
            </a:extLst>
          </p:cNvPr>
          <p:cNvSpPr>
            <a:spLocks noGrp="1"/>
          </p:cNvSpPr>
          <p:nvPr>
            <p:ph type="title"/>
          </p:nvPr>
        </p:nvSpPr>
        <p:spPr>
          <a:xfrm>
            <a:off x="2478927" y="5994"/>
            <a:ext cx="6665072" cy="857250"/>
          </a:xfrm>
        </p:spPr>
        <p:txBody>
          <a:bodyPr/>
          <a:lstStyle/>
          <a:p>
            <a:r>
              <a:rPr lang="en-US" dirty="0"/>
              <a:t>Visit 1  </a:t>
            </a:r>
          </a:p>
        </p:txBody>
      </p:sp>
      <p:cxnSp>
        <p:nvCxnSpPr>
          <p:cNvPr id="7" name="Straight Connector 6">
            <a:extLst>
              <a:ext uri="{FF2B5EF4-FFF2-40B4-BE49-F238E27FC236}">
                <a16:creationId xmlns:a16="http://schemas.microsoft.com/office/drawing/2014/main" id="{D26DC775-EF6B-394D-A3F8-E84DBC3A0078}"/>
              </a:ext>
              <a:ext uri="{C183D7F6-B498-43B3-948B-1728B52AA6E4}">
                <adec:decorative xmlns:adec="http://schemas.microsoft.com/office/drawing/2017/decorative" val="1"/>
              </a:ext>
            </a:extLst>
          </p:cNvPr>
          <p:cNvCxnSpPr>
            <a:cxnSpLocks/>
          </p:cNvCxnSpPr>
          <p:nvPr/>
        </p:nvCxnSpPr>
        <p:spPr>
          <a:xfrm>
            <a:off x="260553" y="860160"/>
            <a:ext cx="0" cy="1711590"/>
          </a:xfrm>
          <a:prstGeom prst="line">
            <a:avLst/>
          </a:prstGeom>
          <a:ln w="38100" cap="rnd">
            <a:solidFill>
              <a:srgbClr val="007889"/>
            </a:solidFill>
            <a:headEnd type="oval"/>
          </a:ln>
        </p:spPr>
        <p:style>
          <a:lnRef idx="1">
            <a:schemeClr val="accent1"/>
          </a:lnRef>
          <a:fillRef idx="0">
            <a:schemeClr val="accent1"/>
          </a:fillRef>
          <a:effectRef idx="0">
            <a:schemeClr val="accent1"/>
          </a:effectRef>
          <a:fontRef idx="minor">
            <a:schemeClr val="tx1"/>
          </a:fontRef>
        </p:style>
      </p:cxnSp>
      <p:pic>
        <p:nvPicPr>
          <p:cNvPr id="2" name="Graphic 1">
            <a:extLst>
              <a:ext uri="{FF2B5EF4-FFF2-40B4-BE49-F238E27FC236}">
                <a16:creationId xmlns:a16="http://schemas.microsoft.com/office/drawing/2014/main" id="{CF74C15B-B48D-0022-6897-5701D26C8EDB}"/>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11688" y="3184071"/>
            <a:ext cx="1526721" cy="1526721"/>
          </a:xfrm>
          <a:prstGeom prst="rect">
            <a:avLst/>
          </a:prstGeom>
        </p:spPr>
      </p:pic>
      <p:sp>
        <p:nvSpPr>
          <p:cNvPr id="5" name="TextBox 4">
            <a:extLst>
              <a:ext uri="{FF2B5EF4-FFF2-40B4-BE49-F238E27FC236}">
                <a16:creationId xmlns:a16="http://schemas.microsoft.com/office/drawing/2014/main" id="{565A4422-AD07-E0D4-1E8D-A206B38A7265}"/>
              </a:ext>
            </a:extLst>
          </p:cNvPr>
          <p:cNvSpPr txBox="1"/>
          <p:nvPr/>
        </p:nvSpPr>
        <p:spPr>
          <a:xfrm>
            <a:off x="331968" y="860160"/>
            <a:ext cx="2018132" cy="1938992"/>
          </a:xfrm>
          <a:prstGeom prst="rect">
            <a:avLst/>
          </a:prstGeom>
          <a:noFill/>
        </p:spPr>
        <p:txBody>
          <a:bodyPr wrap="square" rtlCol="0">
            <a:spAutoFit/>
          </a:bodyPr>
          <a:lstStyle/>
          <a:p>
            <a:r>
              <a:rPr lang="en-US" b="1" dirty="0">
                <a:solidFill>
                  <a:srgbClr val="3393A1"/>
                </a:solidFill>
                <a:latin typeface="Calibri" panose="020F0502020204030204" pitchFamily="34" charset="0"/>
              </a:rPr>
              <a:t>Mei, 13</a:t>
            </a:r>
          </a:p>
          <a:p>
            <a:pPr marL="285750" indent="-285750">
              <a:buFont typeface="Arial" panose="020B0604020202020204" pitchFamily="34" charset="0"/>
              <a:buChar char="•"/>
            </a:pPr>
            <a:r>
              <a:rPr lang="en-US" sz="1400" dirty="0">
                <a:solidFill>
                  <a:srgbClr val="000000"/>
                </a:solidFill>
                <a:latin typeface="Calibri" panose="020F0502020204030204" pitchFamily="34" charset="0"/>
              </a:rPr>
              <a:t>Immigrated from China 5 years ago</a:t>
            </a:r>
          </a:p>
          <a:p>
            <a:pPr marL="285750" indent="-285750">
              <a:buFont typeface="Arial" panose="020B0604020202020204" pitchFamily="34" charset="0"/>
              <a:buChar char="•"/>
            </a:pPr>
            <a:r>
              <a:rPr lang="en-US" sz="1400" dirty="0">
                <a:solidFill>
                  <a:srgbClr val="000000"/>
                </a:solidFill>
                <a:latin typeface="Calibri" panose="020F0502020204030204" pitchFamily="34" charset="0"/>
              </a:rPr>
              <a:t>No </a:t>
            </a:r>
            <a:r>
              <a:rPr lang="en-US" sz="1400" dirty="0" err="1">
                <a:solidFill>
                  <a:srgbClr val="000000"/>
                </a:solidFill>
                <a:latin typeface="Calibri" panose="020F0502020204030204" pitchFamily="34" charset="0"/>
              </a:rPr>
              <a:t>hepB</a:t>
            </a:r>
            <a:r>
              <a:rPr lang="en-US" sz="1400" dirty="0">
                <a:solidFill>
                  <a:srgbClr val="000000"/>
                </a:solidFill>
                <a:latin typeface="Calibri" panose="020F0502020204030204" pitchFamily="34" charset="0"/>
              </a:rPr>
              <a:t> vaccine as infant</a:t>
            </a:r>
          </a:p>
          <a:p>
            <a:pPr marL="285750" indent="-285750">
              <a:buFont typeface="Arial" panose="020B0604020202020204" pitchFamily="34" charset="0"/>
              <a:buChar char="•"/>
            </a:pPr>
            <a:r>
              <a:rPr lang="en-US" sz="1400" dirty="0">
                <a:solidFill>
                  <a:srgbClr val="000000"/>
                </a:solidFill>
                <a:latin typeface="Calibri" panose="020F0502020204030204" pitchFamily="34" charset="0"/>
              </a:rPr>
              <a:t>Completed </a:t>
            </a:r>
            <a:r>
              <a:rPr lang="en-US" sz="1400" dirty="0" err="1">
                <a:solidFill>
                  <a:srgbClr val="000000"/>
                </a:solidFill>
                <a:latin typeface="Calibri" panose="020F0502020204030204" pitchFamily="34" charset="0"/>
              </a:rPr>
              <a:t>hepB</a:t>
            </a:r>
            <a:r>
              <a:rPr lang="en-US" sz="1400" dirty="0">
                <a:solidFill>
                  <a:srgbClr val="000000"/>
                </a:solidFill>
                <a:latin typeface="Calibri" panose="020F0502020204030204" pitchFamily="34" charset="0"/>
              </a:rPr>
              <a:t> series at 8 years old</a:t>
            </a:r>
          </a:p>
          <a:p>
            <a:pPr marL="285750" indent="-285750">
              <a:buFont typeface="Arial" panose="020B0604020202020204" pitchFamily="34" charset="0"/>
              <a:buChar char="•"/>
            </a:pPr>
            <a:endParaRPr lang="en-US" dirty="0">
              <a:solidFill>
                <a:srgbClr val="000000"/>
              </a:solidFill>
              <a:latin typeface="Calibri" panose="020F0502020204030204" pitchFamily="34" charset="0"/>
            </a:endParaRPr>
          </a:p>
        </p:txBody>
      </p:sp>
      <p:sp>
        <p:nvSpPr>
          <p:cNvPr id="3" name="Flowchart: Process 2">
            <a:extLst>
              <a:ext uri="{FF2B5EF4-FFF2-40B4-BE49-F238E27FC236}">
                <a16:creationId xmlns:a16="http://schemas.microsoft.com/office/drawing/2014/main" id="{B3DC89F5-F37F-2C5C-343D-80656A1E246D}"/>
              </a:ext>
            </a:extLst>
          </p:cNvPr>
          <p:cNvSpPr/>
          <p:nvPr/>
        </p:nvSpPr>
        <p:spPr>
          <a:xfrm>
            <a:off x="2985429" y="2102526"/>
            <a:ext cx="881293" cy="972461"/>
          </a:xfrm>
          <a:prstGeom prst="flowChartProcess">
            <a:avLst/>
          </a:prstGeom>
          <a:solidFill>
            <a:srgbClr val="005DAA"/>
          </a:solidFill>
          <a:ln>
            <a:extLst>
              <a:ext uri="{C807C97D-BFC1-408E-A445-0C87EB9F89A2}">
                <ask:lineSketchStyleProps xmlns:ask="http://schemas.microsoft.com/office/drawing/2018/sketchyshapes" sd="3698488026">
                  <a:custGeom>
                    <a:avLst/>
                    <a:gdLst>
                      <a:gd name="connsiteX0" fmla="*/ 0 w 1325880"/>
                      <a:gd name="connsiteY0" fmla="*/ 0 h 457200"/>
                      <a:gd name="connsiteX1" fmla="*/ 636422 w 1325880"/>
                      <a:gd name="connsiteY1" fmla="*/ 0 h 457200"/>
                      <a:gd name="connsiteX2" fmla="*/ 1325880 w 1325880"/>
                      <a:gd name="connsiteY2" fmla="*/ 0 h 457200"/>
                      <a:gd name="connsiteX3" fmla="*/ 1325880 w 1325880"/>
                      <a:gd name="connsiteY3" fmla="*/ 457200 h 457200"/>
                      <a:gd name="connsiteX4" fmla="*/ 649681 w 1325880"/>
                      <a:gd name="connsiteY4" fmla="*/ 457200 h 457200"/>
                      <a:gd name="connsiteX5" fmla="*/ 0 w 1325880"/>
                      <a:gd name="connsiteY5" fmla="*/ 457200 h 457200"/>
                      <a:gd name="connsiteX6" fmla="*/ 0 w 1325880"/>
                      <a:gd name="connsiteY6"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5880" h="457200" fill="none" extrusionOk="0">
                        <a:moveTo>
                          <a:pt x="0" y="0"/>
                        </a:moveTo>
                        <a:cubicBezTo>
                          <a:pt x="181503" y="-3289"/>
                          <a:pt x="433487" y="12215"/>
                          <a:pt x="636422" y="0"/>
                        </a:cubicBezTo>
                        <a:cubicBezTo>
                          <a:pt x="839357" y="-12215"/>
                          <a:pt x="1125927" y="19663"/>
                          <a:pt x="1325880" y="0"/>
                        </a:cubicBezTo>
                        <a:cubicBezTo>
                          <a:pt x="1340450" y="147393"/>
                          <a:pt x="1317385" y="346988"/>
                          <a:pt x="1325880" y="457200"/>
                        </a:cubicBezTo>
                        <a:cubicBezTo>
                          <a:pt x="1126826" y="458206"/>
                          <a:pt x="870486" y="484222"/>
                          <a:pt x="649681" y="457200"/>
                        </a:cubicBezTo>
                        <a:cubicBezTo>
                          <a:pt x="428876" y="430178"/>
                          <a:pt x="272741" y="460582"/>
                          <a:pt x="0" y="457200"/>
                        </a:cubicBezTo>
                        <a:cubicBezTo>
                          <a:pt x="-8096" y="271467"/>
                          <a:pt x="21123" y="159434"/>
                          <a:pt x="0" y="0"/>
                        </a:cubicBezTo>
                        <a:close/>
                      </a:path>
                      <a:path w="1325880" h="457200" stroke="0" extrusionOk="0">
                        <a:moveTo>
                          <a:pt x="0" y="0"/>
                        </a:moveTo>
                        <a:cubicBezTo>
                          <a:pt x="211995" y="15282"/>
                          <a:pt x="334130" y="9210"/>
                          <a:pt x="636422" y="0"/>
                        </a:cubicBezTo>
                        <a:cubicBezTo>
                          <a:pt x="938714" y="-9210"/>
                          <a:pt x="1124390" y="34408"/>
                          <a:pt x="1325880" y="0"/>
                        </a:cubicBezTo>
                        <a:cubicBezTo>
                          <a:pt x="1319176" y="117895"/>
                          <a:pt x="1340920" y="269025"/>
                          <a:pt x="1325880" y="457200"/>
                        </a:cubicBezTo>
                        <a:cubicBezTo>
                          <a:pt x="998949" y="490563"/>
                          <a:pt x="867473" y="480874"/>
                          <a:pt x="636422" y="457200"/>
                        </a:cubicBezTo>
                        <a:cubicBezTo>
                          <a:pt x="405371" y="433526"/>
                          <a:pt x="158350" y="456692"/>
                          <a:pt x="0" y="457200"/>
                        </a:cubicBezTo>
                        <a:cubicBezTo>
                          <a:pt x="-10807" y="280659"/>
                          <a:pt x="17353" y="220700"/>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73478" tIns="36739" rIns="73478" bIns="36739" rtlCol="0" anchor="ctr"/>
          <a:lstStyle/>
          <a:p>
            <a:pPr algn="ctr"/>
            <a:r>
              <a:rPr lang="en-US" sz="990" dirty="0">
                <a:solidFill>
                  <a:schemeClr val="bg2"/>
                </a:solidFill>
                <a:latin typeface="Franklin Gothic Book" panose="020B0503020102020204" pitchFamily="34" charset="0"/>
                <a:cs typeface="Calibri"/>
              </a:rPr>
              <a:t>Completed hepatitis B vaccine series as an infant?</a:t>
            </a:r>
          </a:p>
        </p:txBody>
      </p:sp>
      <p:sp>
        <p:nvSpPr>
          <p:cNvPr id="14" name="Arrow: Right 13">
            <a:extLst>
              <a:ext uri="{FF2B5EF4-FFF2-40B4-BE49-F238E27FC236}">
                <a16:creationId xmlns:a16="http://schemas.microsoft.com/office/drawing/2014/main" id="{AAA3F44E-2EB4-09C1-2765-3D612180A2DE}"/>
              </a:ext>
            </a:extLst>
          </p:cNvPr>
          <p:cNvSpPr/>
          <p:nvPr/>
        </p:nvSpPr>
        <p:spPr>
          <a:xfrm>
            <a:off x="3996908" y="2012094"/>
            <a:ext cx="825198" cy="396972"/>
          </a:xfrm>
          <a:prstGeom prst="rightArrow">
            <a:avLst>
              <a:gd name="adj1" fmla="val 50000"/>
              <a:gd name="adj2" fmla="val 33052"/>
            </a:avLst>
          </a:prstGeom>
          <a:solidFill>
            <a:srgbClr val="005DA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90">
                <a:solidFill>
                  <a:schemeClr val="bg2"/>
                </a:solidFill>
                <a:latin typeface="Franklin Gothic Book" panose="020B0503020102020204" pitchFamily="34" charset="0"/>
                <a:cs typeface="Calibri" panose="020F0502020204030204" pitchFamily="34" charset="0"/>
              </a:rPr>
              <a:t>No/</a:t>
            </a:r>
            <a:r>
              <a:rPr lang="en-US" sz="990" err="1">
                <a:solidFill>
                  <a:schemeClr val="bg2"/>
                </a:solidFill>
                <a:latin typeface="Franklin Gothic Book" panose="020B0503020102020204" pitchFamily="34" charset="0"/>
                <a:cs typeface="Calibri" panose="020F0502020204030204" pitchFamily="34" charset="0"/>
              </a:rPr>
              <a:t>Unk</a:t>
            </a:r>
            <a:endParaRPr lang="en-US" sz="990">
              <a:solidFill>
                <a:schemeClr val="bg2"/>
              </a:solidFill>
              <a:latin typeface="Franklin Gothic Book" panose="020B0503020102020204" pitchFamily="34" charset="0"/>
              <a:cs typeface="Calibri" panose="020F0502020204030204" pitchFamily="34" charset="0"/>
            </a:endParaRPr>
          </a:p>
        </p:txBody>
      </p:sp>
      <p:sp>
        <p:nvSpPr>
          <p:cNvPr id="15" name="Flowchart: Process 14">
            <a:extLst>
              <a:ext uri="{FF2B5EF4-FFF2-40B4-BE49-F238E27FC236}">
                <a16:creationId xmlns:a16="http://schemas.microsoft.com/office/drawing/2014/main" id="{0D18D28D-C835-1361-8A86-31B9EA50BDAB}"/>
              </a:ext>
            </a:extLst>
          </p:cNvPr>
          <p:cNvSpPr/>
          <p:nvPr/>
        </p:nvSpPr>
        <p:spPr>
          <a:xfrm>
            <a:off x="4958612" y="1376316"/>
            <a:ext cx="967126" cy="1187693"/>
          </a:xfrm>
          <a:prstGeom prst="flowChartProcess">
            <a:avLst/>
          </a:prstGeom>
          <a:solidFill>
            <a:srgbClr val="005DAA"/>
          </a:solidFill>
          <a:ln>
            <a:extLst>
              <a:ext uri="{C807C97D-BFC1-408E-A445-0C87EB9F89A2}">
                <ask:lineSketchStyleProps xmlns:ask="http://schemas.microsoft.com/office/drawing/2018/sketchyshapes" sd="3698488026">
                  <a:custGeom>
                    <a:avLst/>
                    <a:gdLst>
                      <a:gd name="connsiteX0" fmla="*/ 0 w 1325880"/>
                      <a:gd name="connsiteY0" fmla="*/ 0 h 457200"/>
                      <a:gd name="connsiteX1" fmla="*/ 636422 w 1325880"/>
                      <a:gd name="connsiteY1" fmla="*/ 0 h 457200"/>
                      <a:gd name="connsiteX2" fmla="*/ 1325880 w 1325880"/>
                      <a:gd name="connsiteY2" fmla="*/ 0 h 457200"/>
                      <a:gd name="connsiteX3" fmla="*/ 1325880 w 1325880"/>
                      <a:gd name="connsiteY3" fmla="*/ 457200 h 457200"/>
                      <a:gd name="connsiteX4" fmla="*/ 649681 w 1325880"/>
                      <a:gd name="connsiteY4" fmla="*/ 457200 h 457200"/>
                      <a:gd name="connsiteX5" fmla="*/ 0 w 1325880"/>
                      <a:gd name="connsiteY5" fmla="*/ 457200 h 457200"/>
                      <a:gd name="connsiteX6" fmla="*/ 0 w 1325880"/>
                      <a:gd name="connsiteY6"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5880" h="457200" fill="none" extrusionOk="0">
                        <a:moveTo>
                          <a:pt x="0" y="0"/>
                        </a:moveTo>
                        <a:cubicBezTo>
                          <a:pt x="181503" y="-3289"/>
                          <a:pt x="433487" y="12215"/>
                          <a:pt x="636422" y="0"/>
                        </a:cubicBezTo>
                        <a:cubicBezTo>
                          <a:pt x="839357" y="-12215"/>
                          <a:pt x="1125927" y="19663"/>
                          <a:pt x="1325880" y="0"/>
                        </a:cubicBezTo>
                        <a:cubicBezTo>
                          <a:pt x="1340450" y="147393"/>
                          <a:pt x="1317385" y="346988"/>
                          <a:pt x="1325880" y="457200"/>
                        </a:cubicBezTo>
                        <a:cubicBezTo>
                          <a:pt x="1126826" y="458206"/>
                          <a:pt x="870486" y="484222"/>
                          <a:pt x="649681" y="457200"/>
                        </a:cubicBezTo>
                        <a:cubicBezTo>
                          <a:pt x="428876" y="430178"/>
                          <a:pt x="272741" y="460582"/>
                          <a:pt x="0" y="457200"/>
                        </a:cubicBezTo>
                        <a:cubicBezTo>
                          <a:pt x="-8096" y="271467"/>
                          <a:pt x="21123" y="159434"/>
                          <a:pt x="0" y="0"/>
                        </a:cubicBezTo>
                        <a:close/>
                      </a:path>
                      <a:path w="1325880" h="457200" stroke="0" extrusionOk="0">
                        <a:moveTo>
                          <a:pt x="0" y="0"/>
                        </a:moveTo>
                        <a:cubicBezTo>
                          <a:pt x="211995" y="15282"/>
                          <a:pt x="334130" y="9210"/>
                          <a:pt x="636422" y="0"/>
                        </a:cubicBezTo>
                        <a:cubicBezTo>
                          <a:pt x="938714" y="-9210"/>
                          <a:pt x="1124390" y="34408"/>
                          <a:pt x="1325880" y="0"/>
                        </a:cubicBezTo>
                        <a:cubicBezTo>
                          <a:pt x="1319176" y="117895"/>
                          <a:pt x="1340920" y="269025"/>
                          <a:pt x="1325880" y="457200"/>
                        </a:cubicBezTo>
                        <a:cubicBezTo>
                          <a:pt x="998949" y="490563"/>
                          <a:pt x="867473" y="480874"/>
                          <a:pt x="636422" y="457200"/>
                        </a:cubicBezTo>
                        <a:cubicBezTo>
                          <a:pt x="405371" y="433526"/>
                          <a:pt x="158350" y="456692"/>
                          <a:pt x="0" y="457200"/>
                        </a:cubicBezTo>
                        <a:cubicBezTo>
                          <a:pt x="-10807" y="280659"/>
                          <a:pt x="17353" y="220700"/>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90" dirty="0">
                <a:solidFill>
                  <a:schemeClr val="bg2"/>
                </a:solidFill>
                <a:latin typeface="Franklin Gothic Book" panose="020B0503020102020204" pitchFamily="34" charset="0"/>
                <a:cs typeface="Calibri" panose="020F0502020204030204" pitchFamily="34" charset="0"/>
              </a:rPr>
              <a:t>Has/had an activity, exposure, or condition associated with increased risk?</a:t>
            </a:r>
            <a:r>
              <a:rPr lang="en-US" sz="990" baseline="30000" dirty="0">
                <a:solidFill>
                  <a:schemeClr val="bg2"/>
                </a:solidFill>
                <a:latin typeface="Franklin Gothic Book" panose="020B0503020102020204" pitchFamily="34" charset="0"/>
                <a:ea typeface="Calibri" panose="020F0502020204030204" pitchFamily="34" charset="0"/>
              </a:rPr>
              <a:t> </a:t>
            </a:r>
            <a:endParaRPr lang="en-US" sz="990" dirty="0">
              <a:solidFill>
                <a:schemeClr val="bg2"/>
              </a:solidFill>
              <a:latin typeface="Franklin Gothic Book" panose="020B0503020102020204" pitchFamily="34" charset="0"/>
              <a:ea typeface="Calibri" panose="020F0502020204030204" pitchFamily="34" charset="0"/>
            </a:endParaRPr>
          </a:p>
        </p:txBody>
      </p:sp>
      <p:sp>
        <p:nvSpPr>
          <p:cNvPr id="13" name="Arrow: Right 12">
            <a:extLst>
              <a:ext uri="{FF2B5EF4-FFF2-40B4-BE49-F238E27FC236}">
                <a16:creationId xmlns:a16="http://schemas.microsoft.com/office/drawing/2014/main" id="{6F8A4580-37B0-B4CD-DF53-7EA6CE14582C}"/>
              </a:ext>
            </a:extLst>
          </p:cNvPr>
          <p:cNvSpPr/>
          <p:nvPr/>
        </p:nvSpPr>
        <p:spPr>
          <a:xfrm>
            <a:off x="3996908" y="2750295"/>
            <a:ext cx="825198" cy="395062"/>
          </a:xfrm>
          <a:prstGeom prst="rightArrow">
            <a:avLst>
              <a:gd name="adj1" fmla="val 50000"/>
              <a:gd name="adj2" fmla="val 33052"/>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90">
                <a:solidFill>
                  <a:srgbClr val="5F5F5F"/>
                </a:solidFill>
                <a:latin typeface="Franklin Gothic Book" panose="020B0503020102020204" pitchFamily="34" charset="0"/>
                <a:cs typeface="Calibri" panose="020F0502020204030204" pitchFamily="34" charset="0"/>
              </a:rPr>
              <a:t>Yes</a:t>
            </a:r>
          </a:p>
        </p:txBody>
      </p:sp>
      <p:sp>
        <p:nvSpPr>
          <p:cNvPr id="12" name="Flowchart: Process 11">
            <a:extLst>
              <a:ext uri="{FF2B5EF4-FFF2-40B4-BE49-F238E27FC236}">
                <a16:creationId xmlns:a16="http://schemas.microsoft.com/office/drawing/2014/main" id="{FBD5BC19-0AAE-E692-F0BE-C7A51ABDEF81}"/>
              </a:ext>
            </a:extLst>
          </p:cNvPr>
          <p:cNvSpPr/>
          <p:nvPr/>
        </p:nvSpPr>
        <p:spPr>
          <a:xfrm>
            <a:off x="4958612" y="2795879"/>
            <a:ext cx="967126" cy="303894"/>
          </a:xfrm>
          <a:prstGeom prst="flowChartProcess">
            <a:avLst/>
          </a:prstGeom>
          <a:noFill/>
          <a:ln>
            <a:solidFill>
              <a:schemeClr val="accent4"/>
            </a:solidFill>
            <a:extLst>
              <a:ext uri="{C807C97D-BFC1-408E-A445-0C87EB9F89A2}">
                <ask:lineSketchStyleProps xmlns:ask="http://schemas.microsoft.com/office/drawing/2018/sketchyshapes" sd="698404503">
                  <a:custGeom>
                    <a:avLst/>
                    <a:gdLst>
                      <a:gd name="connsiteX0" fmla="*/ 0 w 1325880"/>
                      <a:gd name="connsiteY0" fmla="*/ 0 h 457200"/>
                      <a:gd name="connsiteX1" fmla="*/ 623164 w 1325880"/>
                      <a:gd name="connsiteY1" fmla="*/ 0 h 457200"/>
                      <a:gd name="connsiteX2" fmla="*/ 1325880 w 1325880"/>
                      <a:gd name="connsiteY2" fmla="*/ 0 h 457200"/>
                      <a:gd name="connsiteX3" fmla="*/ 1325880 w 1325880"/>
                      <a:gd name="connsiteY3" fmla="*/ 457200 h 457200"/>
                      <a:gd name="connsiteX4" fmla="*/ 702716 w 1325880"/>
                      <a:gd name="connsiteY4" fmla="*/ 457200 h 457200"/>
                      <a:gd name="connsiteX5" fmla="*/ 0 w 1325880"/>
                      <a:gd name="connsiteY5" fmla="*/ 457200 h 457200"/>
                      <a:gd name="connsiteX6" fmla="*/ 0 w 1325880"/>
                      <a:gd name="connsiteY6"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5880" h="457200" fill="none" extrusionOk="0">
                        <a:moveTo>
                          <a:pt x="0" y="0"/>
                        </a:moveTo>
                        <a:cubicBezTo>
                          <a:pt x="194395" y="-6116"/>
                          <a:pt x="416845" y="-8050"/>
                          <a:pt x="623164" y="0"/>
                        </a:cubicBezTo>
                        <a:cubicBezTo>
                          <a:pt x="829483" y="8050"/>
                          <a:pt x="1008077" y="-19875"/>
                          <a:pt x="1325880" y="0"/>
                        </a:cubicBezTo>
                        <a:cubicBezTo>
                          <a:pt x="1317558" y="109832"/>
                          <a:pt x="1317915" y="359219"/>
                          <a:pt x="1325880" y="457200"/>
                        </a:cubicBezTo>
                        <a:cubicBezTo>
                          <a:pt x="1172741" y="461460"/>
                          <a:pt x="878740" y="464437"/>
                          <a:pt x="702716" y="457200"/>
                        </a:cubicBezTo>
                        <a:cubicBezTo>
                          <a:pt x="526692" y="449963"/>
                          <a:pt x="205441" y="446342"/>
                          <a:pt x="0" y="457200"/>
                        </a:cubicBezTo>
                        <a:cubicBezTo>
                          <a:pt x="20963" y="356712"/>
                          <a:pt x="-15339" y="127309"/>
                          <a:pt x="0" y="0"/>
                        </a:cubicBezTo>
                        <a:close/>
                      </a:path>
                      <a:path w="1325880" h="457200" stroke="0" extrusionOk="0">
                        <a:moveTo>
                          <a:pt x="0" y="0"/>
                        </a:moveTo>
                        <a:cubicBezTo>
                          <a:pt x="288424" y="10609"/>
                          <a:pt x="427049" y="-6729"/>
                          <a:pt x="623164" y="0"/>
                        </a:cubicBezTo>
                        <a:cubicBezTo>
                          <a:pt x="819279" y="6729"/>
                          <a:pt x="1022173" y="-266"/>
                          <a:pt x="1325880" y="0"/>
                        </a:cubicBezTo>
                        <a:cubicBezTo>
                          <a:pt x="1314704" y="217760"/>
                          <a:pt x="1303671" y="296629"/>
                          <a:pt x="1325880" y="457200"/>
                        </a:cubicBezTo>
                        <a:cubicBezTo>
                          <a:pt x="1182631" y="454936"/>
                          <a:pt x="972625" y="487903"/>
                          <a:pt x="662940" y="457200"/>
                        </a:cubicBezTo>
                        <a:cubicBezTo>
                          <a:pt x="353255" y="426497"/>
                          <a:pt x="325138" y="464242"/>
                          <a:pt x="0" y="457200"/>
                        </a:cubicBezTo>
                        <a:cubicBezTo>
                          <a:pt x="2610" y="358243"/>
                          <a:pt x="-6347" y="160816"/>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90" dirty="0">
                <a:solidFill>
                  <a:srgbClr val="5F5F5F"/>
                </a:solidFill>
                <a:latin typeface="Franklin Gothic Book" panose="020B0503020102020204" pitchFamily="34" charset="0"/>
                <a:cs typeface="Calibri" panose="020F0502020204030204" pitchFamily="34" charset="0"/>
              </a:rPr>
              <a:t>No action</a:t>
            </a:r>
          </a:p>
        </p:txBody>
      </p:sp>
      <p:sp>
        <p:nvSpPr>
          <p:cNvPr id="9" name="Arrow: Right 8">
            <a:extLst>
              <a:ext uri="{FF2B5EF4-FFF2-40B4-BE49-F238E27FC236}">
                <a16:creationId xmlns:a16="http://schemas.microsoft.com/office/drawing/2014/main" id="{8B9FA4A0-4C3F-9571-B02C-FDDDAAE13C9F}"/>
              </a:ext>
            </a:extLst>
          </p:cNvPr>
          <p:cNvSpPr/>
          <p:nvPr/>
        </p:nvSpPr>
        <p:spPr>
          <a:xfrm>
            <a:off x="6055923" y="1436470"/>
            <a:ext cx="607788" cy="396972"/>
          </a:xfrm>
          <a:prstGeom prst="rightArrow">
            <a:avLst>
              <a:gd name="adj1" fmla="val 50000"/>
              <a:gd name="adj2" fmla="val 33052"/>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90">
                <a:solidFill>
                  <a:srgbClr val="5F5F5F"/>
                </a:solidFill>
                <a:latin typeface="Franklin Gothic Book" panose="020B0503020102020204" pitchFamily="34" charset="0"/>
                <a:cs typeface="Calibri" panose="020F0502020204030204" pitchFamily="34" charset="0"/>
              </a:rPr>
              <a:t>No</a:t>
            </a:r>
          </a:p>
        </p:txBody>
      </p:sp>
      <p:sp>
        <p:nvSpPr>
          <p:cNvPr id="4" name="Flowchart: Process 3">
            <a:extLst>
              <a:ext uri="{FF2B5EF4-FFF2-40B4-BE49-F238E27FC236}">
                <a16:creationId xmlns:a16="http://schemas.microsoft.com/office/drawing/2014/main" id="{BF543916-AF1D-04B6-3127-0B5F166A1B17}"/>
              </a:ext>
            </a:extLst>
          </p:cNvPr>
          <p:cNvSpPr/>
          <p:nvPr/>
        </p:nvSpPr>
        <p:spPr>
          <a:xfrm>
            <a:off x="6793903" y="1436470"/>
            <a:ext cx="1235213" cy="345926"/>
          </a:xfrm>
          <a:prstGeom prst="flowChartProcess">
            <a:avLst/>
          </a:prstGeom>
          <a:noFill/>
          <a:ln>
            <a:solidFill>
              <a:schemeClr val="accent4"/>
            </a:solidFill>
            <a:extLst>
              <a:ext uri="{C807C97D-BFC1-408E-A445-0C87EB9F89A2}">
                <ask:lineSketchStyleProps xmlns:ask="http://schemas.microsoft.com/office/drawing/2018/sketchyshapes" sd="698404503">
                  <a:custGeom>
                    <a:avLst/>
                    <a:gdLst>
                      <a:gd name="connsiteX0" fmla="*/ 0 w 1325880"/>
                      <a:gd name="connsiteY0" fmla="*/ 0 h 457200"/>
                      <a:gd name="connsiteX1" fmla="*/ 623164 w 1325880"/>
                      <a:gd name="connsiteY1" fmla="*/ 0 h 457200"/>
                      <a:gd name="connsiteX2" fmla="*/ 1325880 w 1325880"/>
                      <a:gd name="connsiteY2" fmla="*/ 0 h 457200"/>
                      <a:gd name="connsiteX3" fmla="*/ 1325880 w 1325880"/>
                      <a:gd name="connsiteY3" fmla="*/ 457200 h 457200"/>
                      <a:gd name="connsiteX4" fmla="*/ 702716 w 1325880"/>
                      <a:gd name="connsiteY4" fmla="*/ 457200 h 457200"/>
                      <a:gd name="connsiteX5" fmla="*/ 0 w 1325880"/>
                      <a:gd name="connsiteY5" fmla="*/ 457200 h 457200"/>
                      <a:gd name="connsiteX6" fmla="*/ 0 w 1325880"/>
                      <a:gd name="connsiteY6"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5880" h="457200" fill="none" extrusionOk="0">
                        <a:moveTo>
                          <a:pt x="0" y="0"/>
                        </a:moveTo>
                        <a:cubicBezTo>
                          <a:pt x="194395" y="-6116"/>
                          <a:pt x="416845" y="-8050"/>
                          <a:pt x="623164" y="0"/>
                        </a:cubicBezTo>
                        <a:cubicBezTo>
                          <a:pt x="829483" y="8050"/>
                          <a:pt x="1008077" y="-19875"/>
                          <a:pt x="1325880" y="0"/>
                        </a:cubicBezTo>
                        <a:cubicBezTo>
                          <a:pt x="1317558" y="109832"/>
                          <a:pt x="1317915" y="359219"/>
                          <a:pt x="1325880" y="457200"/>
                        </a:cubicBezTo>
                        <a:cubicBezTo>
                          <a:pt x="1172741" y="461460"/>
                          <a:pt x="878740" y="464437"/>
                          <a:pt x="702716" y="457200"/>
                        </a:cubicBezTo>
                        <a:cubicBezTo>
                          <a:pt x="526692" y="449963"/>
                          <a:pt x="205441" y="446342"/>
                          <a:pt x="0" y="457200"/>
                        </a:cubicBezTo>
                        <a:cubicBezTo>
                          <a:pt x="20963" y="356712"/>
                          <a:pt x="-15339" y="127309"/>
                          <a:pt x="0" y="0"/>
                        </a:cubicBezTo>
                        <a:close/>
                      </a:path>
                      <a:path w="1325880" h="457200" stroke="0" extrusionOk="0">
                        <a:moveTo>
                          <a:pt x="0" y="0"/>
                        </a:moveTo>
                        <a:cubicBezTo>
                          <a:pt x="288424" y="10609"/>
                          <a:pt x="427049" y="-6729"/>
                          <a:pt x="623164" y="0"/>
                        </a:cubicBezTo>
                        <a:cubicBezTo>
                          <a:pt x="819279" y="6729"/>
                          <a:pt x="1022173" y="-266"/>
                          <a:pt x="1325880" y="0"/>
                        </a:cubicBezTo>
                        <a:cubicBezTo>
                          <a:pt x="1314704" y="217760"/>
                          <a:pt x="1303671" y="296629"/>
                          <a:pt x="1325880" y="457200"/>
                        </a:cubicBezTo>
                        <a:cubicBezTo>
                          <a:pt x="1182631" y="454936"/>
                          <a:pt x="972625" y="487903"/>
                          <a:pt x="662940" y="457200"/>
                        </a:cubicBezTo>
                        <a:cubicBezTo>
                          <a:pt x="353255" y="426497"/>
                          <a:pt x="325138" y="464242"/>
                          <a:pt x="0" y="457200"/>
                        </a:cubicBezTo>
                        <a:cubicBezTo>
                          <a:pt x="2610" y="358243"/>
                          <a:pt x="-6347" y="160816"/>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90">
                <a:solidFill>
                  <a:srgbClr val="5F5F5F"/>
                </a:solidFill>
                <a:latin typeface="Franklin Gothic Book" panose="020B0503020102020204" pitchFamily="34" charset="0"/>
                <a:cs typeface="Calibri" panose="020F0502020204030204" pitchFamily="34" charset="0"/>
              </a:rPr>
              <a:t>Offer vaccine, if susceptible</a:t>
            </a:r>
            <a:r>
              <a:rPr lang="en-US" sz="990" baseline="30000">
                <a:solidFill>
                  <a:srgbClr val="5F5F5F"/>
                </a:solidFill>
                <a:latin typeface="Franklin Gothic Book" panose="020B0503020102020204" pitchFamily="34" charset="0"/>
                <a:ea typeface="Calibri" panose="020F0502020204030204" pitchFamily="34" charset="0"/>
              </a:rPr>
              <a:t> </a:t>
            </a:r>
            <a:endParaRPr lang="en-US" sz="990" baseline="30000">
              <a:solidFill>
                <a:srgbClr val="5F5F5F"/>
              </a:solidFill>
              <a:latin typeface="Franklin Gothic Book" panose="020B0503020102020204" pitchFamily="34" charset="0"/>
              <a:cs typeface="Calibri" panose="020F0502020204030204" pitchFamily="34" charset="0"/>
            </a:endParaRPr>
          </a:p>
        </p:txBody>
      </p:sp>
      <p:sp>
        <p:nvSpPr>
          <p:cNvPr id="8" name="Arrow: Right 7">
            <a:extLst>
              <a:ext uri="{FF2B5EF4-FFF2-40B4-BE49-F238E27FC236}">
                <a16:creationId xmlns:a16="http://schemas.microsoft.com/office/drawing/2014/main" id="{E78DAC1B-1B4D-2EDA-9332-037145EB9179}"/>
              </a:ext>
            </a:extLst>
          </p:cNvPr>
          <p:cNvSpPr/>
          <p:nvPr/>
        </p:nvSpPr>
        <p:spPr>
          <a:xfrm>
            <a:off x="6055923" y="2117509"/>
            <a:ext cx="607788" cy="395062"/>
          </a:xfrm>
          <a:prstGeom prst="rightArrow">
            <a:avLst>
              <a:gd name="adj1" fmla="val 50000"/>
              <a:gd name="adj2" fmla="val 33052"/>
            </a:avLst>
          </a:prstGeom>
          <a:solidFill>
            <a:srgbClr val="005DA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90">
                <a:solidFill>
                  <a:schemeClr val="bg2"/>
                </a:solidFill>
                <a:latin typeface="Franklin Gothic Book" panose="020B0503020102020204" pitchFamily="34" charset="0"/>
                <a:cs typeface="Calibri" panose="020F0502020204030204" pitchFamily="34" charset="0"/>
              </a:rPr>
              <a:t>Yes</a:t>
            </a:r>
          </a:p>
        </p:txBody>
      </p:sp>
      <p:sp>
        <p:nvSpPr>
          <p:cNvPr id="11" name="Flowchart: Process 10">
            <a:extLst>
              <a:ext uri="{FF2B5EF4-FFF2-40B4-BE49-F238E27FC236}">
                <a16:creationId xmlns:a16="http://schemas.microsoft.com/office/drawing/2014/main" id="{82A5E047-F6C8-24E9-A500-66D3693663CA}"/>
              </a:ext>
            </a:extLst>
          </p:cNvPr>
          <p:cNvSpPr/>
          <p:nvPr/>
        </p:nvSpPr>
        <p:spPr>
          <a:xfrm>
            <a:off x="6793902" y="1965241"/>
            <a:ext cx="1235214" cy="988300"/>
          </a:xfrm>
          <a:prstGeom prst="flowChartProcess">
            <a:avLst/>
          </a:prstGeom>
          <a:solidFill>
            <a:srgbClr val="005DAA"/>
          </a:solidFill>
          <a:ln>
            <a:extLst>
              <a:ext uri="{C807C97D-BFC1-408E-A445-0C87EB9F89A2}">
                <ask:lineSketchStyleProps xmlns:ask="http://schemas.microsoft.com/office/drawing/2018/sketchyshapes" sd="698404503">
                  <a:custGeom>
                    <a:avLst/>
                    <a:gdLst>
                      <a:gd name="connsiteX0" fmla="*/ 0 w 1325880"/>
                      <a:gd name="connsiteY0" fmla="*/ 0 h 457200"/>
                      <a:gd name="connsiteX1" fmla="*/ 623164 w 1325880"/>
                      <a:gd name="connsiteY1" fmla="*/ 0 h 457200"/>
                      <a:gd name="connsiteX2" fmla="*/ 1325880 w 1325880"/>
                      <a:gd name="connsiteY2" fmla="*/ 0 h 457200"/>
                      <a:gd name="connsiteX3" fmla="*/ 1325880 w 1325880"/>
                      <a:gd name="connsiteY3" fmla="*/ 457200 h 457200"/>
                      <a:gd name="connsiteX4" fmla="*/ 702716 w 1325880"/>
                      <a:gd name="connsiteY4" fmla="*/ 457200 h 457200"/>
                      <a:gd name="connsiteX5" fmla="*/ 0 w 1325880"/>
                      <a:gd name="connsiteY5" fmla="*/ 457200 h 457200"/>
                      <a:gd name="connsiteX6" fmla="*/ 0 w 1325880"/>
                      <a:gd name="connsiteY6"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5880" h="457200" fill="none" extrusionOk="0">
                        <a:moveTo>
                          <a:pt x="0" y="0"/>
                        </a:moveTo>
                        <a:cubicBezTo>
                          <a:pt x="194395" y="-6116"/>
                          <a:pt x="416845" y="-8050"/>
                          <a:pt x="623164" y="0"/>
                        </a:cubicBezTo>
                        <a:cubicBezTo>
                          <a:pt x="829483" y="8050"/>
                          <a:pt x="1008077" y="-19875"/>
                          <a:pt x="1325880" y="0"/>
                        </a:cubicBezTo>
                        <a:cubicBezTo>
                          <a:pt x="1317558" y="109832"/>
                          <a:pt x="1317915" y="359219"/>
                          <a:pt x="1325880" y="457200"/>
                        </a:cubicBezTo>
                        <a:cubicBezTo>
                          <a:pt x="1172741" y="461460"/>
                          <a:pt x="878740" y="464437"/>
                          <a:pt x="702716" y="457200"/>
                        </a:cubicBezTo>
                        <a:cubicBezTo>
                          <a:pt x="526692" y="449963"/>
                          <a:pt x="205441" y="446342"/>
                          <a:pt x="0" y="457200"/>
                        </a:cubicBezTo>
                        <a:cubicBezTo>
                          <a:pt x="20963" y="356712"/>
                          <a:pt x="-15339" y="127309"/>
                          <a:pt x="0" y="0"/>
                        </a:cubicBezTo>
                        <a:close/>
                      </a:path>
                      <a:path w="1325880" h="457200" stroke="0" extrusionOk="0">
                        <a:moveTo>
                          <a:pt x="0" y="0"/>
                        </a:moveTo>
                        <a:cubicBezTo>
                          <a:pt x="288424" y="10609"/>
                          <a:pt x="427049" y="-6729"/>
                          <a:pt x="623164" y="0"/>
                        </a:cubicBezTo>
                        <a:cubicBezTo>
                          <a:pt x="819279" y="6729"/>
                          <a:pt x="1022173" y="-266"/>
                          <a:pt x="1325880" y="0"/>
                        </a:cubicBezTo>
                        <a:cubicBezTo>
                          <a:pt x="1314704" y="217760"/>
                          <a:pt x="1303671" y="296629"/>
                          <a:pt x="1325880" y="457200"/>
                        </a:cubicBezTo>
                        <a:cubicBezTo>
                          <a:pt x="1182631" y="454936"/>
                          <a:pt x="972625" y="487903"/>
                          <a:pt x="662940" y="457200"/>
                        </a:cubicBezTo>
                        <a:cubicBezTo>
                          <a:pt x="353255" y="426497"/>
                          <a:pt x="325138" y="464242"/>
                          <a:pt x="0" y="457200"/>
                        </a:cubicBezTo>
                        <a:cubicBezTo>
                          <a:pt x="2610" y="358243"/>
                          <a:pt x="-6347" y="160816"/>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3964" indent="-113964">
              <a:buFont typeface="Arial" panose="020B0604020202020204" pitchFamily="34" charset="0"/>
              <a:buChar char="•"/>
            </a:pPr>
            <a:r>
              <a:rPr lang="en-US" sz="990" b="1">
                <a:solidFill>
                  <a:schemeClr val="bg2"/>
                </a:solidFill>
                <a:latin typeface="Franklin Gothic Book" panose="020B0503020102020204" pitchFamily="34" charset="0"/>
                <a:cs typeface="Calibri" panose="020F0502020204030204" pitchFamily="34" charset="0"/>
              </a:rPr>
              <a:t>Offer testing</a:t>
            </a:r>
            <a:r>
              <a:rPr lang="en-US" sz="990" baseline="30000">
                <a:solidFill>
                  <a:schemeClr val="bg2"/>
                </a:solidFill>
                <a:latin typeface="Franklin Gothic Book" panose="020B0503020102020204" pitchFamily="34" charset="0"/>
              </a:rPr>
              <a:t> </a:t>
            </a:r>
            <a:r>
              <a:rPr lang="en-US" sz="990" b="1">
                <a:solidFill>
                  <a:schemeClr val="bg2"/>
                </a:solidFill>
                <a:latin typeface="Franklin Gothic Book" panose="020B0503020102020204" pitchFamily="34" charset="0"/>
                <a:cs typeface="Calibri" panose="020F0502020204030204" pitchFamily="34" charset="0"/>
              </a:rPr>
              <a:t> </a:t>
            </a:r>
            <a:r>
              <a:rPr lang="en-US" sz="990">
                <a:solidFill>
                  <a:schemeClr val="bg2"/>
                </a:solidFill>
                <a:latin typeface="Franklin Gothic Book" panose="020B0503020102020204" pitchFamily="34" charset="0"/>
                <a:cs typeface="Calibri" panose="020F0502020204030204" pitchFamily="34" charset="0"/>
              </a:rPr>
              <a:t>if: the exposure occurred while susceptible </a:t>
            </a:r>
          </a:p>
          <a:p>
            <a:pPr marL="113964" indent="-113964">
              <a:buFont typeface="Arial" panose="020B0604020202020204" pitchFamily="34" charset="0"/>
              <a:buChar char="•"/>
            </a:pPr>
            <a:r>
              <a:rPr lang="en-US" sz="990" b="1">
                <a:solidFill>
                  <a:schemeClr val="bg2"/>
                </a:solidFill>
                <a:latin typeface="Franklin Gothic Book" panose="020B0503020102020204" pitchFamily="34" charset="0"/>
                <a:cs typeface="Calibri" panose="020F0502020204030204" pitchFamily="34" charset="0"/>
              </a:rPr>
              <a:t>Offer vaccine</a:t>
            </a:r>
            <a:r>
              <a:rPr lang="en-US" sz="990">
                <a:solidFill>
                  <a:schemeClr val="bg2"/>
                </a:solidFill>
                <a:latin typeface="Franklin Gothic Book" panose="020B0503020102020204" pitchFamily="34" charset="0"/>
                <a:cs typeface="Calibri" panose="020F0502020204030204" pitchFamily="34" charset="0"/>
              </a:rPr>
              <a:t>, if susceptible</a:t>
            </a:r>
            <a:r>
              <a:rPr lang="en-US" sz="990" baseline="30000">
                <a:solidFill>
                  <a:schemeClr val="bg2"/>
                </a:solidFill>
                <a:latin typeface="Franklin Gothic Book" panose="020B0503020102020204" pitchFamily="34" charset="0"/>
                <a:cs typeface="Calibri" panose="020F0502020204030204" pitchFamily="34" charset="0"/>
              </a:rPr>
              <a:t> </a:t>
            </a:r>
          </a:p>
        </p:txBody>
      </p:sp>
    </p:spTree>
    <p:extLst>
      <p:ext uri="{BB962C8B-B14F-4D97-AF65-F5344CB8AC3E}">
        <p14:creationId xmlns:p14="http://schemas.microsoft.com/office/powerpoint/2010/main" val="16204679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FACA36-5B78-4311-9F02-4C7AA9886DB6}"/>
              </a:ext>
            </a:extLst>
          </p:cNvPr>
          <p:cNvSpPr>
            <a:spLocks noGrp="1"/>
          </p:cNvSpPr>
          <p:nvPr>
            <p:ph type="title"/>
          </p:nvPr>
        </p:nvSpPr>
        <p:spPr/>
        <p:txBody>
          <a:bodyPr/>
          <a:lstStyle/>
          <a:p>
            <a:r>
              <a:rPr lang="en-US"/>
              <a:t>Methods</a:t>
            </a:r>
          </a:p>
        </p:txBody>
      </p:sp>
    </p:spTree>
    <p:extLst>
      <p:ext uri="{BB962C8B-B14F-4D97-AF65-F5344CB8AC3E}">
        <p14:creationId xmlns:p14="http://schemas.microsoft.com/office/powerpoint/2010/main" val="5465083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3EB8B7-89BA-45E3-B15C-60FF09B89A3C}"/>
              </a:ext>
            </a:extLst>
          </p:cNvPr>
          <p:cNvSpPr>
            <a:spLocks noGrp="1"/>
          </p:cNvSpPr>
          <p:nvPr>
            <p:ph type="title"/>
          </p:nvPr>
        </p:nvSpPr>
        <p:spPr/>
        <p:txBody>
          <a:bodyPr/>
          <a:lstStyle/>
          <a:p>
            <a:r>
              <a:rPr lang="en-US"/>
              <a:t>Activities of the CDC Guidelines Work Group</a:t>
            </a:r>
          </a:p>
        </p:txBody>
      </p:sp>
      <p:sp>
        <p:nvSpPr>
          <p:cNvPr id="3" name="Text Placeholder 2">
            <a:extLst>
              <a:ext uri="{FF2B5EF4-FFF2-40B4-BE49-F238E27FC236}">
                <a16:creationId xmlns:a16="http://schemas.microsoft.com/office/drawing/2014/main" id="{327EDE39-3A33-43DE-829E-CD65A79ADAAC}"/>
              </a:ext>
            </a:extLst>
          </p:cNvPr>
          <p:cNvSpPr>
            <a:spLocks noGrp="1"/>
          </p:cNvSpPr>
          <p:nvPr>
            <p:ph type="body" sz="quarter" idx="10"/>
          </p:nvPr>
        </p:nvSpPr>
        <p:spPr/>
        <p:txBody>
          <a:bodyPr/>
          <a:lstStyle/>
          <a:p>
            <a:pPr>
              <a:lnSpc>
                <a:spcPct val="150000"/>
              </a:lnSpc>
            </a:pPr>
            <a:r>
              <a:rPr lang="en-US" sz="2000">
                <a:ea typeface="Calibri" panose="020F0502020204030204" pitchFamily="34" charset="0"/>
                <a:cs typeface="Calibri" panose="020F0502020204030204" pitchFamily="34" charset="0"/>
              </a:rPr>
              <a:t>D</a:t>
            </a:r>
            <a:r>
              <a:rPr lang="en-US" sz="2000">
                <a:effectLst/>
                <a:ea typeface="Calibri" panose="020F0502020204030204" pitchFamily="34" charset="0"/>
                <a:cs typeface="Calibri" panose="020F0502020204030204" pitchFamily="34" charset="0"/>
              </a:rPr>
              <a:t>eveloped research questions </a:t>
            </a:r>
          </a:p>
          <a:p>
            <a:pPr>
              <a:lnSpc>
                <a:spcPct val="150000"/>
              </a:lnSpc>
            </a:pPr>
            <a:r>
              <a:rPr lang="en-US" sz="2000">
                <a:effectLst/>
                <a:ea typeface="Calibri" panose="020F0502020204030204" pitchFamily="34" charset="0"/>
                <a:cs typeface="Calibri" panose="020F0502020204030204" pitchFamily="34" charset="0"/>
              </a:rPr>
              <a:t>Conducted systematic reviews for:</a:t>
            </a:r>
          </a:p>
          <a:p>
            <a:pPr marL="800100" lvl="1" indent="-342900">
              <a:buClr>
                <a:schemeClr val="accent4">
                  <a:lumMod val="50000"/>
                </a:schemeClr>
              </a:buClr>
              <a:buFont typeface="+mj-lt"/>
              <a:buAutoNum type="arabicParenR"/>
            </a:pPr>
            <a:r>
              <a:rPr lang="en-US" sz="1600">
                <a:effectLst/>
                <a:ea typeface="Calibri" panose="020F0502020204030204" pitchFamily="34" charset="0"/>
                <a:cs typeface="Calibri" panose="020F0502020204030204" pitchFamily="34" charset="0"/>
              </a:rPr>
              <a:t>expanding screening to all adults </a:t>
            </a:r>
          </a:p>
          <a:p>
            <a:pPr marL="800100" lvl="1" indent="-342900">
              <a:buClr>
                <a:schemeClr val="accent4">
                  <a:lumMod val="50000"/>
                </a:schemeClr>
              </a:buClr>
              <a:buFont typeface="+mj-lt"/>
              <a:buAutoNum type="arabicParenR"/>
            </a:pPr>
            <a:r>
              <a:rPr lang="en-US" sz="1600">
                <a:effectLst/>
                <a:ea typeface="Calibri" panose="020F0502020204030204" pitchFamily="34" charset="0"/>
                <a:cs typeface="Calibri" panose="020F0502020204030204" pitchFamily="34" charset="0"/>
              </a:rPr>
              <a:t>periodic testing for HBV infection among persons with: </a:t>
            </a:r>
          </a:p>
          <a:p>
            <a:pPr marL="1200150" lvl="2" indent="-342900"/>
            <a:r>
              <a:rPr lang="en-US" sz="1600">
                <a:effectLst/>
                <a:ea typeface="Calibri" panose="020F0502020204030204" pitchFamily="34" charset="0"/>
                <a:cs typeface="Calibri" panose="020F0502020204030204" pitchFamily="34" charset="0"/>
              </a:rPr>
              <a:t>HCV infection or </a:t>
            </a:r>
          </a:p>
          <a:p>
            <a:pPr marL="1200150" lvl="2" indent="-342900"/>
            <a:r>
              <a:rPr lang="en-US" sz="1600">
                <a:effectLst/>
                <a:ea typeface="Calibri" panose="020F0502020204030204" pitchFamily="34" charset="0"/>
                <a:cs typeface="Calibri" panose="020F0502020204030204" pitchFamily="34" charset="0"/>
              </a:rPr>
              <a:t>a history of incarceration.</a:t>
            </a:r>
          </a:p>
          <a:p>
            <a:pPr>
              <a:lnSpc>
                <a:spcPct val="150000"/>
              </a:lnSpc>
            </a:pPr>
            <a:r>
              <a:rPr lang="en-US" sz="2000">
                <a:ea typeface="Calibri" panose="020F0502020204030204" pitchFamily="34" charset="0"/>
                <a:cs typeface="Calibri" panose="020F0502020204030204" pitchFamily="34" charset="0"/>
              </a:rPr>
              <a:t>Assessed the quality of the evidence </a:t>
            </a:r>
          </a:p>
          <a:p>
            <a:r>
              <a:rPr lang="en-US" sz="2000">
                <a:ea typeface="Calibri" panose="020F0502020204030204" pitchFamily="34" charset="0"/>
                <a:cs typeface="Calibri" panose="020F0502020204030204" pitchFamily="34" charset="0"/>
              </a:rPr>
              <a:t>Considered existing guidelines, systematic reviews, cost-effectiveness analyses, epidemiology data, ease of implementation, and potential harms. </a:t>
            </a:r>
          </a:p>
        </p:txBody>
      </p:sp>
      <p:pic>
        <p:nvPicPr>
          <p:cNvPr id="4" name="Content Placeholder 5">
            <a:extLst>
              <a:ext uri="{FF2B5EF4-FFF2-40B4-BE49-F238E27FC236}">
                <a16:creationId xmlns:a16="http://schemas.microsoft.com/office/drawing/2014/main" id="{2192F1F0-C3F3-46C9-BC5D-B444DA10242E}"/>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14626" b="17237"/>
          <a:stretch/>
        </p:blipFill>
        <p:spPr bwMode="auto">
          <a:xfrm>
            <a:off x="5857769" y="1158875"/>
            <a:ext cx="3286231" cy="2239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40484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D3E31-9488-4339-9933-290011C65AC2}"/>
              </a:ext>
            </a:extLst>
          </p:cNvPr>
          <p:cNvSpPr>
            <a:spLocks noGrp="1"/>
          </p:cNvSpPr>
          <p:nvPr>
            <p:ph type="title"/>
          </p:nvPr>
        </p:nvSpPr>
        <p:spPr/>
        <p:txBody>
          <a:bodyPr/>
          <a:lstStyle/>
          <a:p>
            <a:r>
              <a:rPr lang="en-US"/>
              <a:t>Universal Screening Systematic Review </a:t>
            </a:r>
          </a:p>
        </p:txBody>
      </p:sp>
      <p:sp>
        <p:nvSpPr>
          <p:cNvPr id="3" name="Text Placeholder 2">
            <a:extLst>
              <a:ext uri="{FF2B5EF4-FFF2-40B4-BE49-F238E27FC236}">
                <a16:creationId xmlns:a16="http://schemas.microsoft.com/office/drawing/2014/main" id="{CDC2B59A-287E-4E07-90EE-580C41062910}"/>
              </a:ext>
            </a:extLst>
          </p:cNvPr>
          <p:cNvSpPr>
            <a:spLocks noGrp="1"/>
          </p:cNvSpPr>
          <p:nvPr>
            <p:ph type="body" sz="quarter" idx="10"/>
          </p:nvPr>
        </p:nvSpPr>
        <p:spPr/>
        <p:txBody>
          <a:bodyPr/>
          <a:lstStyle/>
          <a:p>
            <a:r>
              <a:rPr lang="en-US" b="1">
                <a:effectLst/>
                <a:ea typeface="Calibri" panose="020F0502020204030204" pitchFamily="34" charset="0"/>
                <a:cs typeface="Calibri" panose="020F0502020204030204" pitchFamily="34" charset="0"/>
              </a:rPr>
              <a:t>How would adult universal screening for hepatitis B affect the number (and composition) of persons who screen positive for HBV infection? </a:t>
            </a:r>
          </a:p>
          <a:p>
            <a:pPr lvl="1"/>
            <a:r>
              <a:rPr lang="en-US" sz="1800">
                <a:solidFill>
                  <a:srgbClr val="000000"/>
                </a:solidFill>
                <a:effectLst/>
                <a:ea typeface="Calibri" panose="020F0502020204030204" pitchFamily="34" charset="0"/>
                <a:cs typeface="Calibri" panose="020F0502020204030204" pitchFamily="34" charset="0"/>
              </a:rPr>
              <a:t>Q1a. What is the prevalence of chronic HBV infection in the United States? In the general population, by age groups? </a:t>
            </a:r>
            <a:endParaRPr lang="en-US" sz="1800" b="1">
              <a:solidFill>
                <a:srgbClr val="000000"/>
              </a:solidFill>
              <a:ea typeface="Calibri" panose="020F0502020204030204" pitchFamily="34" charset="0"/>
              <a:cs typeface="Calibri" panose="020F0502020204030204" pitchFamily="34" charset="0"/>
            </a:endParaRPr>
          </a:p>
          <a:p>
            <a:pPr lvl="1"/>
            <a:r>
              <a:rPr lang="en-US" sz="1800">
                <a:solidFill>
                  <a:schemeClr val="tx2">
                    <a:lumMod val="65000"/>
                  </a:schemeClr>
                </a:solidFill>
                <a:effectLst/>
                <a:ea typeface="Calibri" panose="020F0502020204030204" pitchFamily="34" charset="0"/>
                <a:cs typeface="Calibri" panose="020F0502020204030204" pitchFamily="34" charset="0"/>
              </a:rPr>
              <a:t>Q1b. What is the yield (number of new diagnoses per tests performed) and sensitivity of alternative HBV screening strategies (e.g., universal versus targeted screening or screening strategies based on alternative risk factors)?</a:t>
            </a:r>
            <a:r>
              <a:rPr lang="en-US" sz="1800">
                <a:solidFill>
                  <a:schemeClr val="tx2">
                    <a:lumMod val="65000"/>
                  </a:schemeClr>
                </a:solidFill>
                <a:ea typeface="Calibri" panose="020F0502020204030204" pitchFamily="34" charset="0"/>
                <a:cs typeface="Calibri" panose="020F0502020204030204" pitchFamily="34" charset="0"/>
              </a:rPr>
              <a:t> </a:t>
            </a:r>
            <a:r>
              <a:rPr lang="en-US" sz="1800">
                <a:solidFill>
                  <a:srgbClr val="000000"/>
                </a:solidFill>
                <a:ea typeface="Calibri" panose="020F0502020204030204" pitchFamily="34" charset="0"/>
                <a:cs typeface="Calibri" panose="020F0502020204030204" pitchFamily="34" charset="0"/>
              </a:rPr>
              <a:t>[not assessed]</a:t>
            </a:r>
            <a:endParaRPr lang="en-US" sz="1800" b="1">
              <a:solidFill>
                <a:srgbClr val="000000"/>
              </a:solidFill>
              <a:effectLst/>
              <a:ea typeface="Calibri" panose="020F0502020204030204" pitchFamily="34" charset="0"/>
              <a:cs typeface="Calibri" panose="020F0502020204030204" pitchFamily="34" charset="0"/>
            </a:endParaRPr>
          </a:p>
          <a:p>
            <a:endParaRPr lang="en-US">
              <a:effectLst/>
              <a:ea typeface="Calibri" panose="020F0502020204030204" pitchFamily="34" charset="0"/>
              <a:cs typeface="Calibri" panose="020F0502020204030204" pitchFamily="34" charset="0"/>
            </a:endParaRPr>
          </a:p>
          <a:p>
            <a:endParaRPr lang="en-US"/>
          </a:p>
        </p:txBody>
      </p:sp>
    </p:spTree>
    <p:extLst>
      <p:ext uri="{BB962C8B-B14F-4D97-AF65-F5344CB8AC3E}">
        <p14:creationId xmlns:p14="http://schemas.microsoft.com/office/powerpoint/2010/main" val="10511411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E39488-095F-4DF4-A725-C1245BA34539}"/>
              </a:ext>
            </a:extLst>
          </p:cNvPr>
          <p:cNvSpPr>
            <a:spLocks noGrp="1"/>
          </p:cNvSpPr>
          <p:nvPr>
            <p:ph type="title"/>
          </p:nvPr>
        </p:nvSpPr>
        <p:spPr>
          <a:xfrm>
            <a:off x="457200" y="467236"/>
            <a:ext cx="8229600" cy="857250"/>
          </a:xfrm>
        </p:spPr>
        <p:txBody>
          <a:bodyPr/>
          <a:lstStyle/>
          <a:p>
            <a:r>
              <a:rPr lang="en-US" b="1">
                <a:effectLst/>
                <a:latin typeface="Calibri" panose="020F0502020204030204" pitchFamily="34" charset="0"/>
                <a:ea typeface="Calibri" panose="020F0502020204030204" pitchFamily="34" charset="0"/>
              </a:rPr>
              <a:t>Q1a. What is the prevalence of chronic HBV infection in the United States? In the general population, by age groups?</a:t>
            </a:r>
            <a:endParaRPr lang="en-US"/>
          </a:p>
        </p:txBody>
      </p:sp>
      <p:sp>
        <p:nvSpPr>
          <p:cNvPr id="3" name="Text Placeholder 2">
            <a:extLst>
              <a:ext uri="{FF2B5EF4-FFF2-40B4-BE49-F238E27FC236}">
                <a16:creationId xmlns:a16="http://schemas.microsoft.com/office/drawing/2014/main" id="{E260BC64-9FA9-4015-8EAE-62FFEA3A8540}"/>
              </a:ext>
            </a:extLst>
          </p:cNvPr>
          <p:cNvSpPr>
            <a:spLocks noGrp="1"/>
          </p:cNvSpPr>
          <p:nvPr>
            <p:ph type="body" sz="quarter" idx="10"/>
          </p:nvPr>
        </p:nvSpPr>
        <p:spPr>
          <a:xfrm>
            <a:off x="457200" y="1480417"/>
            <a:ext cx="8229600" cy="3341688"/>
          </a:xfrm>
        </p:spPr>
        <p:txBody>
          <a:bodyPr/>
          <a:lstStyle/>
          <a:p>
            <a:r>
              <a:rPr lang="en-US"/>
              <a:t>Restricted articles to the “general” population (N=17)</a:t>
            </a:r>
          </a:p>
          <a:p>
            <a:pPr lvl="1"/>
            <a:r>
              <a:rPr lang="en-US"/>
              <a:t>Screening among people not suspected or known to be at increased risk of infection</a:t>
            </a:r>
          </a:p>
          <a:p>
            <a:pPr lvl="1"/>
            <a:endParaRPr lang="en-US"/>
          </a:p>
          <a:p>
            <a:r>
              <a:rPr lang="en-US"/>
              <a:t> Included studies among: </a:t>
            </a:r>
          </a:p>
          <a:p>
            <a:pPr lvl="1"/>
            <a:r>
              <a:rPr lang="en-US"/>
              <a:t>First-time blood donors, organ donors, pregnant people, NHANES enrollees, and patients seeking care for a condition other than HBV infection</a:t>
            </a:r>
          </a:p>
        </p:txBody>
      </p:sp>
      <p:sp>
        <p:nvSpPr>
          <p:cNvPr id="4" name="TextBox 3">
            <a:extLst>
              <a:ext uri="{FF2B5EF4-FFF2-40B4-BE49-F238E27FC236}">
                <a16:creationId xmlns:a16="http://schemas.microsoft.com/office/drawing/2014/main" id="{8378FD09-176C-4A7B-B1AE-8521F386CFEF}"/>
              </a:ext>
            </a:extLst>
          </p:cNvPr>
          <p:cNvSpPr txBox="1"/>
          <p:nvPr/>
        </p:nvSpPr>
        <p:spPr>
          <a:xfrm>
            <a:off x="8116155" y="4822105"/>
            <a:ext cx="1027845" cy="230832"/>
          </a:xfrm>
          <a:prstGeom prst="rect">
            <a:avLst/>
          </a:prstGeom>
          <a:noFill/>
        </p:spPr>
        <p:txBody>
          <a:bodyPr wrap="none" rtlCol="0">
            <a:spAutoFit/>
          </a:bodyPr>
          <a:lstStyle/>
          <a:p>
            <a:r>
              <a:rPr lang="en-US" sz="900">
                <a:solidFill>
                  <a:srgbClr val="000000"/>
                </a:solidFill>
                <a:latin typeface="Calibri" panose="020F0502020204030204" pitchFamily="34" charset="0"/>
              </a:rPr>
              <a:t>CDC, Unpublished</a:t>
            </a:r>
          </a:p>
        </p:txBody>
      </p:sp>
    </p:spTree>
    <p:extLst>
      <p:ext uri="{BB962C8B-B14F-4D97-AF65-F5344CB8AC3E}">
        <p14:creationId xmlns:p14="http://schemas.microsoft.com/office/powerpoint/2010/main" val="2645245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93B4E5D-165F-4530-93C2-B4A75A3894FD}"/>
              </a:ext>
              <a:ext uri="{C183D7F6-B498-43B3-948B-1728B52AA6E4}">
                <adec:decorative xmlns:adec="http://schemas.microsoft.com/office/drawing/2017/decorative" val="1"/>
              </a:ext>
            </a:extLst>
          </p:cNvPr>
          <p:cNvSpPr/>
          <p:nvPr/>
        </p:nvSpPr>
        <p:spPr>
          <a:xfrm>
            <a:off x="0" y="0"/>
            <a:ext cx="9144000" cy="1063229"/>
          </a:xfrm>
          <a:prstGeom prst="rect">
            <a:avLst/>
          </a:prstGeom>
          <a:solidFill>
            <a:srgbClr val="0078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493CA91A-A415-4C10-B05D-0368B46D06A5}"/>
              </a:ext>
            </a:extLst>
          </p:cNvPr>
          <p:cNvSpPr txBox="1">
            <a:spLocks/>
          </p:cNvSpPr>
          <p:nvPr/>
        </p:nvSpPr>
        <p:spPr>
          <a:xfrm>
            <a:off x="457200" y="102989"/>
            <a:ext cx="8434251" cy="857250"/>
          </a:xfrm>
          <a:prstGeom prst="rect">
            <a:avLst/>
          </a:prstGeom>
        </p:spPr>
        <p:txBody>
          <a:bodyPr anchor="b" anchorCtr="0"/>
          <a:lstStyle>
            <a:lvl1pPr algn="l" rtl="0" eaLnBrk="0" fontAlgn="base" hangingPunct="0">
              <a:lnSpc>
                <a:spcPts val="3000"/>
              </a:lnSpc>
              <a:spcBef>
                <a:spcPct val="0"/>
              </a:spcBef>
              <a:spcAft>
                <a:spcPct val="0"/>
              </a:spcAft>
              <a:defRPr sz="2800" b="1" kern="1200" baseline="0">
                <a:solidFill>
                  <a:srgbClr val="00788A"/>
                </a:solidFill>
                <a:effectLst/>
                <a:latin typeface="Calibri" pitchFamily="34" charset="0"/>
                <a:ea typeface="+mj-ea"/>
                <a:cs typeface="+mj-cs"/>
              </a:defRPr>
            </a:lvl1pPr>
            <a:lvl2pPr algn="ctr" rtl="0" eaLnBrk="0" fontAlgn="base" hangingPunct="0">
              <a:spcBef>
                <a:spcPct val="0"/>
              </a:spcBef>
              <a:spcAft>
                <a:spcPct val="0"/>
              </a:spcAft>
              <a:defRPr sz="4400">
                <a:solidFill>
                  <a:schemeClr val="tx1"/>
                </a:solidFill>
                <a:latin typeface="Myriad Web Pro" panose="020B0503030403020204" pitchFamily="34" charset="0"/>
              </a:defRPr>
            </a:lvl2pPr>
            <a:lvl3pPr algn="ctr" rtl="0" eaLnBrk="0" fontAlgn="base" hangingPunct="0">
              <a:spcBef>
                <a:spcPct val="0"/>
              </a:spcBef>
              <a:spcAft>
                <a:spcPct val="0"/>
              </a:spcAft>
              <a:defRPr sz="4400">
                <a:solidFill>
                  <a:schemeClr val="tx1"/>
                </a:solidFill>
                <a:latin typeface="Myriad Web Pro" panose="020B0503030403020204" pitchFamily="34" charset="0"/>
              </a:defRPr>
            </a:lvl3pPr>
            <a:lvl4pPr algn="ctr" rtl="0" eaLnBrk="0" fontAlgn="base" hangingPunct="0">
              <a:spcBef>
                <a:spcPct val="0"/>
              </a:spcBef>
              <a:spcAft>
                <a:spcPct val="0"/>
              </a:spcAft>
              <a:defRPr sz="4400">
                <a:solidFill>
                  <a:schemeClr val="tx1"/>
                </a:solidFill>
                <a:latin typeface="Myriad Web Pro" panose="020B0503030403020204" pitchFamily="34" charset="0"/>
              </a:defRPr>
            </a:lvl4pPr>
            <a:lvl5pPr algn="ctr" rtl="0" eaLnBrk="0" fontAlgn="base" hangingPunct="0">
              <a:spcBef>
                <a:spcPct val="0"/>
              </a:spcBef>
              <a:spcAft>
                <a:spcPct val="0"/>
              </a:spcAft>
              <a:defRPr sz="4400">
                <a:solidFill>
                  <a:schemeClr val="tx1"/>
                </a:solidFill>
                <a:latin typeface="Myriad Web Pro" panose="020B0503030403020204" pitchFamily="34" charset="0"/>
              </a:defRPr>
            </a:lvl5pPr>
            <a:lvl6pPr marL="457200" algn="ctr" rtl="0" fontAlgn="base">
              <a:spcBef>
                <a:spcPct val="0"/>
              </a:spcBef>
              <a:spcAft>
                <a:spcPct val="0"/>
              </a:spcAft>
              <a:defRPr sz="4400">
                <a:solidFill>
                  <a:schemeClr val="tx1"/>
                </a:solidFill>
                <a:latin typeface="Myriad Web Pro" panose="020B0503030403020204" pitchFamily="34" charset="0"/>
              </a:defRPr>
            </a:lvl6pPr>
            <a:lvl7pPr marL="914400" algn="ctr" rtl="0" fontAlgn="base">
              <a:spcBef>
                <a:spcPct val="0"/>
              </a:spcBef>
              <a:spcAft>
                <a:spcPct val="0"/>
              </a:spcAft>
              <a:defRPr sz="4400">
                <a:solidFill>
                  <a:schemeClr val="tx1"/>
                </a:solidFill>
                <a:latin typeface="Myriad Web Pro" panose="020B0503030403020204" pitchFamily="34" charset="0"/>
              </a:defRPr>
            </a:lvl7pPr>
            <a:lvl8pPr marL="1371600" algn="ctr" rtl="0" fontAlgn="base">
              <a:spcBef>
                <a:spcPct val="0"/>
              </a:spcBef>
              <a:spcAft>
                <a:spcPct val="0"/>
              </a:spcAft>
              <a:defRPr sz="4400">
                <a:solidFill>
                  <a:schemeClr val="tx1"/>
                </a:solidFill>
                <a:latin typeface="Myriad Web Pro" panose="020B0503030403020204" pitchFamily="34" charset="0"/>
              </a:defRPr>
            </a:lvl8pPr>
            <a:lvl9pPr marL="1828800" algn="ctr" rtl="0" fontAlgn="base">
              <a:spcBef>
                <a:spcPct val="0"/>
              </a:spcBef>
              <a:spcAft>
                <a:spcPct val="0"/>
              </a:spcAft>
              <a:defRPr sz="4400">
                <a:solidFill>
                  <a:schemeClr val="tx1"/>
                </a:solidFill>
                <a:latin typeface="Myriad Web Pro" panose="020B0503030403020204" pitchFamily="34" charset="0"/>
              </a:defRPr>
            </a:lvl9pPr>
          </a:lstStyle>
          <a:p>
            <a:r>
              <a:rPr lang="en-US">
                <a:solidFill>
                  <a:schemeClr val="bg2"/>
                </a:solidFill>
              </a:rPr>
              <a:t>External Review</a:t>
            </a:r>
          </a:p>
        </p:txBody>
      </p:sp>
      <p:sp>
        <p:nvSpPr>
          <p:cNvPr id="4" name="Title 3" hidden="1">
            <a:extLst>
              <a:ext uri="{FF2B5EF4-FFF2-40B4-BE49-F238E27FC236}">
                <a16:creationId xmlns:a16="http://schemas.microsoft.com/office/drawing/2014/main" id="{47046EE1-ACB3-912F-AEA5-959DB146199D}"/>
              </a:ext>
            </a:extLst>
          </p:cNvPr>
          <p:cNvSpPr>
            <a:spLocks noGrp="1"/>
          </p:cNvSpPr>
          <p:nvPr>
            <p:ph type="title"/>
          </p:nvPr>
        </p:nvSpPr>
        <p:spPr>
          <a:xfrm>
            <a:off x="7589124" y="663800"/>
            <a:ext cx="1302327" cy="231956"/>
          </a:xfrm>
        </p:spPr>
        <p:txBody>
          <a:bodyPr/>
          <a:lstStyle/>
          <a:p>
            <a:r>
              <a:rPr lang="en-US" sz="1000" dirty="0"/>
              <a:t>External Review</a:t>
            </a:r>
          </a:p>
        </p:txBody>
      </p:sp>
      <p:sp>
        <p:nvSpPr>
          <p:cNvPr id="3" name="Text Placeholder 2">
            <a:extLst>
              <a:ext uri="{FF2B5EF4-FFF2-40B4-BE49-F238E27FC236}">
                <a16:creationId xmlns:a16="http://schemas.microsoft.com/office/drawing/2014/main" id="{082BDA0F-7898-4B49-B606-10B95C3FB975}"/>
              </a:ext>
            </a:extLst>
          </p:cNvPr>
          <p:cNvSpPr>
            <a:spLocks noGrp="1"/>
          </p:cNvSpPr>
          <p:nvPr>
            <p:ph type="body" sz="quarter" idx="10"/>
          </p:nvPr>
        </p:nvSpPr>
        <p:spPr>
          <a:xfrm>
            <a:off x="457200" y="1390004"/>
            <a:ext cx="3519664" cy="3341688"/>
          </a:xfrm>
        </p:spPr>
        <p:txBody>
          <a:bodyPr/>
          <a:lstStyle/>
          <a:p>
            <a:r>
              <a:rPr lang="en-US" sz="2400">
                <a:cs typeface="Calibri" panose="020F0502020204030204" pitchFamily="34" charset="0"/>
              </a:rPr>
              <a:t>Peer reviewers</a:t>
            </a:r>
          </a:p>
          <a:p>
            <a:pPr lvl="1"/>
            <a:r>
              <a:rPr lang="en-US" sz="1800"/>
              <a:t>Nominated by the American Association for the Study of Liver Diseases, Infectious Disease Society of America, and American College of Physicians </a:t>
            </a:r>
          </a:p>
          <a:p>
            <a:pPr lvl="1"/>
            <a:endParaRPr lang="en-US">
              <a:highlight>
                <a:srgbClr val="FFFF00"/>
              </a:highlight>
              <a:cs typeface="Calibri" panose="020F0502020204030204" pitchFamily="34" charset="0"/>
            </a:endParaRPr>
          </a:p>
          <a:p>
            <a:r>
              <a:rPr lang="en-US" sz="2400">
                <a:cs typeface="Calibri" panose="020F0502020204030204" pitchFamily="34" charset="0"/>
              </a:rPr>
              <a:t>Public comment</a:t>
            </a:r>
          </a:p>
          <a:p>
            <a:endParaRPr lang="en-US"/>
          </a:p>
        </p:txBody>
      </p:sp>
      <p:pic>
        <p:nvPicPr>
          <p:cNvPr id="2" name="Picture 1" descr="Healthcare worker typing on keyboard">
            <a:extLst>
              <a:ext uri="{FF2B5EF4-FFF2-40B4-BE49-F238E27FC236}">
                <a16:creationId xmlns:a16="http://schemas.microsoft.com/office/drawing/2014/main" id="{8B3B5512-37EB-5F39-8DBC-03301D8709A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05668" y="1390004"/>
            <a:ext cx="4651900" cy="3101266"/>
          </a:xfrm>
          <a:prstGeom prst="rect">
            <a:avLst/>
          </a:prstGeom>
        </p:spPr>
      </p:pic>
    </p:spTree>
    <p:extLst>
      <p:ext uri="{BB962C8B-B14F-4D97-AF65-F5344CB8AC3E}">
        <p14:creationId xmlns:p14="http://schemas.microsoft.com/office/powerpoint/2010/main" val="7118723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89AB5BE-7790-4656-AB75-07DFF179697F}"/>
              </a:ext>
              <a:ext uri="{C183D7F6-B498-43B3-948B-1728B52AA6E4}">
                <adec:decorative xmlns:adec="http://schemas.microsoft.com/office/drawing/2017/decorative" val="1"/>
              </a:ext>
            </a:extLst>
          </p:cNvPr>
          <p:cNvSpPr/>
          <p:nvPr/>
        </p:nvSpPr>
        <p:spPr>
          <a:xfrm>
            <a:off x="0" y="-799"/>
            <a:ext cx="9144000" cy="1063229"/>
          </a:xfrm>
          <a:prstGeom prst="rect">
            <a:avLst/>
          </a:prstGeom>
          <a:solidFill>
            <a:srgbClr val="0078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17F31F5-7C29-483B-89BE-15326D03E57A}"/>
              </a:ext>
            </a:extLst>
          </p:cNvPr>
          <p:cNvSpPr>
            <a:spLocks noGrp="1"/>
          </p:cNvSpPr>
          <p:nvPr>
            <p:ph type="title"/>
          </p:nvPr>
        </p:nvSpPr>
        <p:spPr/>
        <p:txBody>
          <a:bodyPr/>
          <a:lstStyle/>
          <a:p>
            <a:r>
              <a:rPr lang="en-US">
                <a:solidFill>
                  <a:schemeClr val="bg2"/>
                </a:solidFill>
              </a:rPr>
              <a:t>Public Comment	</a:t>
            </a:r>
          </a:p>
        </p:txBody>
      </p:sp>
      <p:sp>
        <p:nvSpPr>
          <p:cNvPr id="3" name="Text Placeholder 2">
            <a:extLst>
              <a:ext uri="{FF2B5EF4-FFF2-40B4-BE49-F238E27FC236}">
                <a16:creationId xmlns:a16="http://schemas.microsoft.com/office/drawing/2014/main" id="{60F2ED2E-B8F5-4540-A697-73A81D8F5804}"/>
              </a:ext>
            </a:extLst>
          </p:cNvPr>
          <p:cNvSpPr>
            <a:spLocks noGrp="1"/>
          </p:cNvSpPr>
          <p:nvPr>
            <p:ph type="body" sz="quarter" idx="10"/>
          </p:nvPr>
        </p:nvSpPr>
        <p:spPr/>
        <p:txBody>
          <a:bodyPr/>
          <a:lstStyle/>
          <a:p>
            <a:r>
              <a:rPr lang="en-US"/>
              <a:t>28 comments received</a:t>
            </a:r>
          </a:p>
          <a:p>
            <a:pPr lvl="1"/>
            <a:r>
              <a:rPr lang="en-US"/>
              <a:t>26 supportive </a:t>
            </a:r>
          </a:p>
          <a:p>
            <a:pPr lvl="1"/>
            <a:r>
              <a:rPr lang="en-US"/>
              <a:t>2 critical (doctor from Canada against anti-HBc testing; AHIP against universal screening)</a:t>
            </a:r>
          </a:p>
          <a:p>
            <a:r>
              <a:rPr lang="en-US"/>
              <a:t>(N=13) were iterations of the Hep B Foundation/Hep B United letter </a:t>
            </a:r>
          </a:p>
          <a:p>
            <a:pPr lvl="1"/>
            <a:r>
              <a:rPr lang="en-US"/>
              <a:t>Use 2.4 million estimate</a:t>
            </a:r>
          </a:p>
          <a:p>
            <a:pPr lvl="1"/>
            <a:r>
              <a:rPr lang="en-US"/>
              <a:t>Replace “3-test panel” with “3-part panel” or “triple panel”</a:t>
            </a:r>
          </a:p>
          <a:p>
            <a:pPr lvl="1"/>
            <a:r>
              <a:rPr lang="en-US"/>
              <a:t>Against language screening isn’t a requirement for vaccination</a:t>
            </a:r>
          </a:p>
          <a:p>
            <a:pPr lvl="1"/>
            <a:r>
              <a:rPr lang="en-US"/>
              <a:t>Include a statement on hepatitis D screening</a:t>
            </a:r>
          </a:p>
          <a:p>
            <a:pPr lvl="1"/>
            <a:endParaRPr lang="en-US"/>
          </a:p>
        </p:txBody>
      </p:sp>
    </p:spTree>
    <p:extLst>
      <p:ext uri="{BB962C8B-B14F-4D97-AF65-F5344CB8AC3E}">
        <p14:creationId xmlns:p14="http://schemas.microsoft.com/office/powerpoint/2010/main" val="4900843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20B646-028D-43A8-9C13-53467630A351}"/>
              </a:ext>
              <a:ext uri="{C183D7F6-B498-43B3-948B-1728B52AA6E4}">
                <adec:decorative xmlns:adec="http://schemas.microsoft.com/office/drawing/2017/decorative" val="1"/>
              </a:ext>
            </a:extLst>
          </p:cNvPr>
          <p:cNvSpPr/>
          <p:nvPr/>
        </p:nvSpPr>
        <p:spPr>
          <a:xfrm>
            <a:off x="0" y="-799"/>
            <a:ext cx="9144000" cy="1063229"/>
          </a:xfrm>
          <a:prstGeom prst="rect">
            <a:avLst/>
          </a:prstGeom>
          <a:solidFill>
            <a:srgbClr val="0078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1716082-5C51-4B9A-922D-87E66C43D89B}"/>
              </a:ext>
            </a:extLst>
          </p:cNvPr>
          <p:cNvSpPr>
            <a:spLocks noGrp="1"/>
          </p:cNvSpPr>
          <p:nvPr>
            <p:ph type="title"/>
          </p:nvPr>
        </p:nvSpPr>
        <p:spPr/>
        <p:txBody>
          <a:bodyPr/>
          <a:lstStyle/>
          <a:p>
            <a:r>
              <a:rPr lang="en-US">
                <a:solidFill>
                  <a:schemeClr val="bg2"/>
                </a:solidFill>
              </a:rPr>
              <a:t>Public Commenters </a:t>
            </a:r>
          </a:p>
        </p:txBody>
      </p:sp>
      <p:sp>
        <p:nvSpPr>
          <p:cNvPr id="3" name="Text Placeholder 2">
            <a:extLst>
              <a:ext uri="{FF2B5EF4-FFF2-40B4-BE49-F238E27FC236}">
                <a16:creationId xmlns:a16="http://schemas.microsoft.com/office/drawing/2014/main" id="{6FF7F969-3DAB-4851-B79C-7BE3DAE908EB}"/>
              </a:ext>
            </a:extLst>
          </p:cNvPr>
          <p:cNvSpPr>
            <a:spLocks noGrp="1"/>
          </p:cNvSpPr>
          <p:nvPr>
            <p:ph type="body" sz="quarter" idx="10"/>
          </p:nvPr>
        </p:nvSpPr>
        <p:spPr/>
        <p:txBody>
          <a:bodyPr numCol="2"/>
          <a:lstStyle/>
          <a:p>
            <a:r>
              <a:rPr lang="en-US"/>
              <a:t>AASLD</a:t>
            </a:r>
          </a:p>
          <a:p>
            <a:r>
              <a:rPr lang="en-US"/>
              <a:t>Hep B Foundation Scientific and Medical Advisory Board </a:t>
            </a:r>
          </a:p>
          <a:p>
            <a:r>
              <a:rPr lang="en-US"/>
              <a:t>Hep B United Letter</a:t>
            </a:r>
          </a:p>
          <a:p>
            <a:pPr lvl="1"/>
            <a:r>
              <a:rPr lang="en-US" sz="900" b="0" i="0" u="none" strike="noStrike" baseline="0">
                <a:solidFill>
                  <a:srgbClr val="000000"/>
                </a:solidFill>
                <a:latin typeface="Calibri" panose="020F0502020204030204" pitchFamily="34" charset="0"/>
              </a:rPr>
              <a:t>Hep B United </a:t>
            </a:r>
          </a:p>
          <a:p>
            <a:pPr lvl="1"/>
            <a:r>
              <a:rPr lang="en-US" sz="900" b="0" i="0" u="none" strike="noStrike" baseline="0">
                <a:solidFill>
                  <a:srgbClr val="000000"/>
                </a:solidFill>
                <a:latin typeface="Calibri" panose="020F0502020204030204" pitchFamily="34" charset="0"/>
              </a:rPr>
              <a:t>Hepatitis B Foundation </a:t>
            </a:r>
          </a:p>
          <a:p>
            <a:pPr lvl="1"/>
            <a:r>
              <a:rPr lang="en-US" sz="900" b="0" i="0" u="none" strike="noStrike" baseline="0">
                <a:solidFill>
                  <a:srgbClr val="000000"/>
                </a:solidFill>
                <a:latin typeface="Calibri" panose="020F0502020204030204" pitchFamily="34" charset="0"/>
              </a:rPr>
              <a:t>Association of Asian Pacific Community Health Organizations (AAPCHO) </a:t>
            </a:r>
          </a:p>
          <a:p>
            <a:pPr lvl="1"/>
            <a:r>
              <a:rPr lang="en-US" sz="900" b="0" i="0" u="none" strike="noStrike" baseline="0">
                <a:solidFill>
                  <a:srgbClr val="000000"/>
                </a:solidFill>
                <a:latin typeface="Calibri" panose="020F0502020204030204" pitchFamily="34" charset="0"/>
              </a:rPr>
              <a:t>American Liver Foundation </a:t>
            </a:r>
          </a:p>
          <a:p>
            <a:pPr lvl="1"/>
            <a:r>
              <a:rPr lang="en-US" sz="900" b="0" i="0" u="none" strike="noStrike" baseline="0">
                <a:solidFill>
                  <a:srgbClr val="000000"/>
                </a:solidFill>
                <a:latin typeface="Calibri" panose="020F0502020204030204" pitchFamily="34" charset="0"/>
              </a:rPr>
              <a:t>APAMSA at VTCSOM </a:t>
            </a:r>
          </a:p>
          <a:p>
            <a:pPr lvl="1"/>
            <a:r>
              <a:rPr lang="en-US" sz="900" b="0" i="0" u="none" strike="noStrike" baseline="0">
                <a:solidFill>
                  <a:srgbClr val="000000"/>
                </a:solidFill>
                <a:latin typeface="Calibri" panose="020F0502020204030204" pitchFamily="34" charset="0"/>
              </a:rPr>
              <a:t>Asian American Community Services </a:t>
            </a:r>
          </a:p>
          <a:p>
            <a:pPr lvl="1"/>
            <a:r>
              <a:rPr lang="en-US" sz="900" b="0" i="0" u="none" strike="noStrike" baseline="0">
                <a:solidFill>
                  <a:srgbClr val="000000"/>
                </a:solidFill>
                <a:latin typeface="Calibri" panose="020F0502020204030204" pitchFamily="34" charset="0"/>
              </a:rPr>
              <a:t>Asian Center - Southeast Michigan </a:t>
            </a:r>
          </a:p>
          <a:p>
            <a:pPr lvl="1"/>
            <a:r>
              <a:rPr lang="en-US" sz="900" b="0" i="0" u="none" strike="noStrike" baseline="0">
                <a:solidFill>
                  <a:srgbClr val="000000"/>
                </a:solidFill>
                <a:latin typeface="Calibri" panose="020F0502020204030204" pitchFamily="34" charset="0"/>
              </a:rPr>
              <a:t>Asian Health Coalition </a:t>
            </a:r>
          </a:p>
          <a:p>
            <a:pPr lvl="1"/>
            <a:r>
              <a:rPr lang="en-US" sz="900" b="0" i="0" u="none" strike="noStrike" baseline="0">
                <a:solidFill>
                  <a:srgbClr val="000000"/>
                </a:solidFill>
                <a:latin typeface="Calibri" panose="020F0502020204030204" pitchFamily="34" charset="0"/>
              </a:rPr>
              <a:t>Center for Disease Analysis Foundation </a:t>
            </a:r>
          </a:p>
          <a:p>
            <a:pPr lvl="1"/>
            <a:r>
              <a:rPr lang="en-US" sz="900" b="0" i="0" u="none" strike="noStrike" baseline="0">
                <a:solidFill>
                  <a:srgbClr val="000000"/>
                </a:solidFill>
                <a:latin typeface="Calibri" panose="020F0502020204030204" pitchFamily="34" charset="0"/>
              </a:rPr>
              <a:t>DAP Health </a:t>
            </a:r>
          </a:p>
          <a:p>
            <a:pPr lvl="1"/>
            <a:r>
              <a:rPr lang="en-US" sz="900" b="0" i="0" u="none" strike="noStrike" baseline="0">
                <a:solidFill>
                  <a:srgbClr val="000000"/>
                </a:solidFill>
                <a:latin typeface="Calibri" panose="020F0502020204030204" pitchFamily="34" charset="0"/>
              </a:rPr>
              <a:t>Global Liver Institute </a:t>
            </a:r>
          </a:p>
          <a:p>
            <a:pPr lvl="1"/>
            <a:r>
              <a:rPr lang="en-US" sz="900" b="0" i="0" u="none" strike="noStrike" baseline="0">
                <a:solidFill>
                  <a:srgbClr val="000000"/>
                </a:solidFill>
                <a:latin typeface="Calibri" panose="020F0502020204030204" pitchFamily="34" charset="0"/>
              </a:rPr>
              <a:t>Great Lakes Peace Center </a:t>
            </a:r>
          </a:p>
          <a:p>
            <a:pPr lvl="1"/>
            <a:r>
              <a:rPr lang="en-US" sz="900" b="0" i="0" u="none" strike="noStrike" baseline="0">
                <a:solidFill>
                  <a:srgbClr val="000000"/>
                </a:solidFill>
                <a:latin typeface="Calibri" panose="020F0502020204030204" pitchFamily="34" charset="0"/>
              </a:rPr>
              <a:t>Hawai'i Health &amp; Harm Reduction Center </a:t>
            </a:r>
          </a:p>
          <a:p>
            <a:pPr lvl="1"/>
            <a:r>
              <a:rPr lang="en-US" sz="900" b="0" i="0" u="none" strike="noStrike" baseline="0">
                <a:solidFill>
                  <a:srgbClr val="000000"/>
                </a:solidFill>
                <a:latin typeface="Calibri" panose="020F0502020204030204" pitchFamily="34" charset="0"/>
              </a:rPr>
              <a:t>Hep B United Philadelphia </a:t>
            </a:r>
          </a:p>
          <a:p>
            <a:pPr lvl="1"/>
            <a:r>
              <a:rPr lang="en-US" sz="900" b="0" i="0" u="none" strike="noStrike" baseline="0">
                <a:solidFill>
                  <a:srgbClr val="000000"/>
                </a:solidFill>
                <a:latin typeface="Calibri" panose="020F0502020204030204" pitchFamily="34" charset="0"/>
              </a:rPr>
              <a:t>Hep Free Hawai'i </a:t>
            </a:r>
          </a:p>
          <a:p>
            <a:pPr lvl="1"/>
            <a:r>
              <a:rPr lang="en-US" sz="900" b="0" i="0" u="none" strike="noStrike" baseline="0">
                <a:solidFill>
                  <a:srgbClr val="000000"/>
                </a:solidFill>
                <a:latin typeface="Calibri" panose="020F0502020204030204" pitchFamily="34" charset="0"/>
              </a:rPr>
              <a:t>HIV + Hepatitis Policy Institute </a:t>
            </a:r>
          </a:p>
          <a:p>
            <a:pPr lvl="1"/>
            <a:r>
              <a:rPr lang="en-US" sz="900" b="0" i="0" u="none" strike="noStrike" baseline="0">
                <a:solidFill>
                  <a:srgbClr val="000000"/>
                </a:solidFill>
                <a:latin typeface="Calibri" panose="020F0502020204030204" pitchFamily="34" charset="0"/>
              </a:rPr>
              <a:t>Jefferson Hepatitis C Center </a:t>
            </a:r>
          </a:p>
          <a:p>
            <a:pPr lvl="1"/>
            <a:r>
              <a:rPr lang="fr-FR" sz="900" b="0" i="0" u="none" strike="noStrike" baseline="0" err="1">
                <a:solidFill>
                  <a:srgbClr val="000000"/>
                </a:solidFill>
                <a:latin typeface="Calibri" panose="020F0502020204030204" pitchFamily="34" charset="0"/>
              </a:rPr>
              <a:t>Multicultural</a:t>
            </a:r>
            <a:r>
              <a:rPr lang="fr-FR" sz="900" b="0" i="0" u="none" strike="noStrike" baseline="0">
                <a:solidFill>
                  <a:srgbClr val="000000"/>
                </a:solidFill>
                <a:latin typeface="Calibri" panose="020F0502020204030204" pitchFamily="34" charset="0"/>
              </a:rPr>
              <a:t> AIDS Coalition (MAC)- Boston </a:t>
            </a:r>
          </a:p>
          <a:p>
            <a:pPr lvl="1"/>
            <a:r>
              <a:rPr lang="en-US" sz="900" b="0" i="0" u="none" strike="noStrike" baseline="0">
                <a:solidFill>
                  <a:srgbClr val="000000"/>
                </a:solidFill>
                <a:latin typeface="Calibri" panose="020F0502020204030204" pitchFamily="34" charset="0"/>
              </a:rPr>
              <a:t>NASTAD </a:t>
            </a:r>
          </a:p>
          <a:p>
            <a:pPr lvl="1"/>
            <a:r>
              <a:rPr lang="en-US" sz="900" b="0" i="0" u="none" strike="noStrike" baseline="0">
                <a:solidFill>
                  <a:srgbClr val="000000"/>
                </a:solidFill>
                <a:latin typeface="Calibri" panose="020F0502020204030204" pitchFamily="34" charset="0"/>
              </a:rPr>
              <a:t>National Viral Hepatitis Roundtable (NVHR) </a:t>
            </a:r>
          </a:p>
          <a:p>
            <a:pPr lvl="1"/>
            <a:r>
              <a:rPr lang="en-US" sz="900" b="0" i="0" u="none" strike="noStrike" baseline="0">
                <a:solidFill>
                  <a:srgbClr val="000000"/>
                </a:solidFill>
                <a:latin typeface="Calibri" panose="020F0502020204030204" pitchFamily="34" charset="0"/>
              </a:rPr>
              <a:t>North East Medical Services </a:t>
            </a:r>
          </a:p>
          <a:p>
            <a:pPr lvl="1"/>
            <a:r>
              <a:rPr lang="en-US" sz="900" b="0" i="0" u="none" strike="noStrike" baseline="0">
                <a:solidFill>
                  <a:srgbClr val="000000"/>
                </a:solidFill>
                <a:latin typeface="Calibri" panose="020F0502020204030204" pitchFamily="34" charset="0"/>
              </a:rPr>
              <a:t>Robert G Gish Consultants LLC </a:t>
            </a:r>
          </a:p>
          <a:p>
            <a:pPr lvl="1"/>
            <a:r>
              <a:rPr lang="en-US" sz="900" b="0" i="0" u="none" strike="noStrike" baseline="0">
                <a:solidFill>
                  <a:srgbClr val="000000"/>
                </a:solidFill>
                <a:latin typeface="Calibri" panose="020F0502020204030204" pitchFamily="34" charset="0"/>
              </a:rPr>
              <a:t>SLO Bangers SEP/OPP </a:t>
            </a:r>
          </a:p>
          <a:p>
            <a:pPr lvl="1"/>
            <a:r>
              <a:rPr lang="en-US" sz="900" b="0" i="0" u="none" strike="noStrike" baseline="0">
                <a:solidFill>
                  <a:srgbClr val="000000"/>
                </a:solidFill>
                <a:latin typeface="Calibri" panose="020F0502020204030204" pitchFamily="34" charset="0"/>
              </a:rPr>
              <a:t>The AIDS Institute </a:t>
            </a:r>
          </a:p>
          <a:p>
            <a:pPr lvl="1"/>
            <a:r>
              <a:rPr lang="en-US" sz="900" b="0" i="0" u="none" strike="noStrike" baseline="0">
                <a:solidFill>
                  <a:srgbClr val="000000"/>
                </a:solidFill>
                <a:latin typeface="Calibri" panose="020F0502020204030204" pitchFamily="34" charset="0"/>
              </a:rPr>
              <a:t>The Clinic </a:t>
            </a:r>
          </a:p>
          <a:p>
            <a:pPr lvl="1"/>
            <a:r>
              <a:rPr lang="en-US" sz="900" b="0" i="0" u="none" strike="noStrike" baseline="0">
                <a:solidFill>
                  <a:srgbClr val="000000"/>
                </a:solidFill>
                <a:latin typeface="Calibri" panose="020F0502020204030204" pitchFamily="34" charset="0"/>
              </a:rPr>
              <a:t>Treatment Action Group </a:t>
            </a:r>
          </a:p>
          <a:p>
            <a:pPr lvl="1"/>
            <a:r>
              <a:rPr lang="en-US" sz="900" b="0" i="0" u="none" strike="noStrike" baseline="0">
                <a:solidFill>
                  <a:srgbClr val="000000"/>
                </a:solidFill>
                <a:latin typeface="Calibri" panose="020F0502020204030204" pitchFamily="34" charset="0"/>
              </a:rPr>
              <a:t>Utah Hepatitis Coalition </a:t>
            </a:r>
          </a:p>
          <a:p>
            <a:pPr lvl="1"/>
            <a:r>
              <a:rPr lang="en-US" sz="900" b="0" i="0" u="none" strike="noStrike" baseline="0">
                <a:solidFill>
                  <a:srgbClr val="000000"/>
                </a:solidFill>
                <a:latin typeface="Calibri" panose="020F0502020204030204" pitchFamily="34" charset="0"/>
              </a:rPr>
              <a:t>Virginia Hepatitis Coalition </a:t>
            </a:r>
            <a:endParaRPr lang="en-US" sz="1100"/>
          </a:p>
        </p:txBody>
      </p:sp>
    </p:spTree>
    <p:extLst>
      <p:ext uri="{BB962C8B-B14F-4D97-AF65-F5344CB8AC3E}">
        <p14:creationId xmlns:p14="http://schemas.microsoft.com/office/powerpoint/2010/main" val="40885928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F5A17AA-6EB0-4EC5-A14C-C033510A8BB0}"/>
              </a:ext>
              <a:ext uri="{C183D7F6-B498-43B3-948B-1728B52AA6E4}">
                <adec:decorative xmlns:adec="http://schemas.microsoft.com/office/drawing/2017/decorative" val="1"/>
              </a:ext>
            </a:extLst>
          </p:cNvPr>
          <p:cNvSpPr/>
          <p:nvPr/>
        </p:nvSpPr>
        <p:spPr>
          <a:xfrm>
            <a:off x="0" y="-799"/>
            <a:ext cx="9144000" cy="1063229"/>
          </a:xfrm>
          <a:prstGeom prst="rect">
            <a:avLst/>
          </a:prstGeom>
          <a:solidFill>
            <a:srgbClr val="0078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72BE3DC-2074-40FC-8BCA-B38D56FB1E91}"/>
              </a:ext>
            </a:extLst>
          </p:cNvPr>
          <p:cNvSpPr>
            <a:spLocks noGrp="1"/>
          </p:cNvSpPr>
          <p:nvPr>
            <p:ph type="title"/>
          </p:nvPr>
        </p:nvSpPr>
        <p:spPr/>
        <p:txBody>
          <a:bodyPr/>
          <a:lstStyle/>
          <a:p>
            <a:r>
              <a:rPr lang="en-US">
                <a:solidFill>
                  <a:schemeClr val="bg2"/>
                </a:solidFill>
              </a:rPr>
              <a:t>Public Commenters</a:t>
            </a:r>
          </a:p>
        </p:txBody>
      </p:sp>
      <p:sp>
        <p:nvSpPr>
          <p:cNvPr id="3" name="Text Placeholder 2">
            <a:extLst>
              <a:ext uri="{FF2B5EF4-FFF2-40B4-BE49-F238E27FC236}">
                <a16:creationId xmlns:a16="http://schemas.microsoft.com/office/drawing/2014/main" id="{370F0E45-4A68-4F10-91D2-CE2071EC4BE4}"/>
              </a:ext>
            </a:extLst>
          </p:cNvPr>
          <p:cNvSpPr>
            <a:spLocks noGrp="1"/>
          </p:cNvSpPr>
          <p:nvPr>
            <p:ph type="body" sz="quarter" idx="10"/>
          </p:nvPr>
        </p:nvSpPr>
        <p:spPr/>
        <p:txBody>
          <a:bodyPr/>
          <a:lstStyle/>
          <a:p>
            <a:r>
              <a:rPr lang="en-US" err="1"/>
              <a:t>Dynavax</a:t>
            </a:r>
            <a:r>
              <a:rPr lang="en-US"/>
              <a:t> Technologies, Gilead, Immunize.org, VBI Vaccines   </a:t>
            </a:r>
          </a:p>
          <a:p>
            <a:r>
              <a:rPr lang="en-US"/>
              <a:t>American Academy of Physician Associates</a:t>
            </a:r>
          </a:p>
          <a:p>
            <a:r>
              <a:rPr lang="en-US"/>
              <a:t>AHIP (America’s Health Insurance Plans), Kaiser </a:t>
            </a:r>
          </a:p>
          <a:p>
            <a:r>
              <a:rPr lang="en-US"/>
              <a:t>AIDS Institute </a:t>
            </a:r>
          </a:p>
          <a:p>
            <a:r>
              <a:rPr lang="en-US"/>
              <a:t>Other groups: National Task Force on Hepatitis B, National Viral Hepatitis Roundtable, Community Liver Alliance </a:t>
            </a:r>
          </a:p>
          <a:p>
            <a:r>
              <a:rPr lang="en-US"/>
              <a:t>Individuals</a:t>
            </a:r>
          </a:p>
          <a:p>
            <a:endParaRPr lang="en-US"/>
          </a:p>
        </p:txBody>
      </p:sp>
    </p:spTree>
    <p:extLst>
      <p:ext uri="{BB962C8B-B14F-4D97-AF65-F5344CB8AC3E}">
        <p14:creationId xmlns:p14="http://schemas.microsoft.com/office/powerpoint/2010/main" val="17908762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641DFF-CE15-41F3-9057-3EC897FD36FF}"/>
              </a:ext>
            </a:extLst>
          </p:cNvPr>
          <p:cNvSpPr>
            <a:spLocks noGrp="1"/>
          </p:cNvSpPr>
          <p:nvPr>
            <p:ph type="title"/>
          </p:nvPr>
        </p:nvSpPr>
        <p:spPr/>
        <p:txBody>
          <a:bodyPr/>
          <a:lstStyle/>
          <a:p>
            <a:r>
              <a:rPr lang="en-US"/>
              <a:t>Why not an age-based recommendation?</a:t>
            </a:r>
          </a:p>
        </p:txBody>
      </p:sp>
      <p:sp>
        <p:nvSpPr>
          <p:cNvPr id="3" name="Text Placeholder 2">
            <a:extLst>
              <a:ext uri="{FF2B5EF4-FFF2-40B4-BE49-F238E27FC236}">
                <a16:creationId xmlns:a16="http://schemas.microsoft.com/office/drawing/2014/main" id="{DA73D2E9-84A5-4C44-A2F3-D24CE366F6F6}"/>
              </a:ext>
            </a:extLst>
          </p:cNvPr>
          <p:cNvSpPr>
            <a:spLocks noGrp="1"/>
          </p:cNvSpPr>
          <p:nvPr>
            <p:ph type="body" sz="quarter" idx="10"/>
          </p:nvPr>
        </p:nvSpPr>
        <p:spPr/>
        <p:txBody>
          <a:bodyPr/>
          <a:lstStyle/>
          <a:p>
            <a:r>
              <a:rPr lang="en-US"/>
              <a:t>The epidemiology of cases varies by transmission route (which is correlated with age of infection). Onset of chronic symptoms vary by age at first infection. </a:t>
            </a:r>
          </a:p>
          <a:p>
            <a:r>
              <a:rPr lang="en-US"/>
              <a:t>An “all adults” recommendation was considered more feasible to implement (e.g., for integrating into EMR alerts) and acceptable by peer reviewers and most public comments.</a:t>
            </a:r>
          </a:p>
          <a:p>
            <a:endParaRPr lang="en-US"/>
          </a:p>
        </p:txBody>
      </p:sp>
    </p:spTree>
    <p:extLst>
      <p:ext uri="{BB962C8B-B14F-4D97-AF65-F5344CB8AC3E}">
        <p14:creationId xmlns:p14="http://schemas.microsoft.com/office/powerpoint/2010/main" val="4336037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C750E-145F-401B-86B7-F47130DB3315}"/>
              </a:ext>
            </a:extLst>
          </p:cNvPr>
          <p:cNvSpPr>
            <a:spLocks noGrp="1"/>
          </p:cNvSpPr>
          <p:nvPr>
            <p:ph type="title"/>
          </p:nvPr>
        </p:nvSpPr>
        <p:spPr/>
        <p:txBody>
          <a:bodyPr/>
          <a:lstStyle/>
          <a:p>
            <a:r>
              <a:rPr lang="en-US" dirty="0"/>
              <a:t>Hepatitis B in the U.S. — a tale of two </a:t>
            </a:r>
            <a:r>
              <a:rPr lang="en-US" dirty="0" err="1"/>
              <a:t>epidemiologies</a:t>
            </a:r>
            <a:r>
              <a:rPr lang="en-US" dirty="0"/>
              <a:t> </a:t>
            </a:r>
          </a:p>
        </p:txBody>
      </p:sp>
      <p:sp>
        <p:nvSpPr>
          <p:cNvPr id="3" name="Text Placeholder 2">
            <a:extLst>
              <a:ext uri="{FF2B5EF4-FFF2-40B4-BE49-F238E27FC236}">
                <a16:creationId xmlns:a16="http://schemas.microsoft.com/office/drawing/2014/main" id="{7E708EF4-2FA2-4A16-80DF-6B08FF247DA0}"/>
              </a:ext>
            </a:extLst>
          </p:cNvPr>
          <p:cNvSpPr>
            <a:spLocks noGrp="1"/>
          </p:cNvSpPr>
          <p:nvPr>
            <p:ph type="body" sz="quarter" idx="10"/>
          </p:nvPr>
        </p:nvSpPr>
        <p:spPr>
          <a:xfrm>
            <a:off x="457200" y="1158875"/>
            <a:ext cx="4310492" cy="3718501"/>
          </a:xfrm>
        </p:spPr>
        <p:txBody>
          <a:bodyPr/>
          <a:lstStyle/>
          <a:p>
            <a:r>
              <a:rPr lang="en-US" dirty="0">
                <a:latin typeface="Calibri"/>
                <a:cs typeface="Calibri"/>
              </a:rPr>
              <a:t>People born outside the U.S.</a:t>
            </a:r>
          </a:p>
          <a:p>
            <a:pPr lvl="1"/>
            <a:r>
              <a:rPr lang="en-US" dirty="0">
                <a:latin typeface="Calibri"/>
                <a:cs typeface="Calibri"/>
              </a:rPr>
              <a:t>Chronic infection since childhood</a:t>
            </a:r>
          </a:p>
          <a:p>
            <a:pPr lvl="1"/>
            <a:endParaRPr lang="en-US" dirty="0"/>
          </a:p>
          <a:p>
            <a:r>
              <a:rPr lang="en-US" dirty="0">
                <a:latin typeface="Calibri"/>
                <a:cs typeface="Calibri"/>
              </a:rPr>
              <a:t>Unvaccinated people with behavioral risk factors</a:t>
            </a:r>
          </a:p>
          <a:p>
            <a:pPr lvl="1"/>
            <a:r>
              <a:rPr lang="en-US" dirty="0">
                <a:latin typeface="Calibri"/>
                <a:cs typeface="Calibri"/>
              </a:rPr>
              <a:t>Injection drug use, unprotected sex</a:t>
            </a:r>
          </a:p>
          <a:p>
            <a:pPr lvl="1"/>
            <a:r>
              <a:rPr lang="en-US" dirty="0">
                <a:latin typeface="Calibri"/>
                <a:cs typeface="Calibri"/>
              </a:rPr>
              <a:t>Acute </a:t>
            </a:r>
            <a:r>
              <a:rPr lang="en-US" dirty="0">
                <a:solidFill>
                  <a:srgbClr val="5F5F5F"/>
                </a:solidFill>
                <a:latin typeface="Calibri"/>
                <a:cs typeface="Calibri"/>
              </a:rPr>
              <a:t>infections as adults, lower risk of chronic infection</a:t>
            </a:r>
            <a:endParaRPr lang="en-US" dirty="0">
              <a:solidFill>
                <a:srgbClr val="5F5F5F"/>
              </a:solidFill>
              <a:cs typeface="Calibri"/>
            </a:endParaRPr>
          </a:p>
        </p:txBody>
      </p:sp>
      <p:pic>
        <p:nvPicPr>
          <p:cNvPr id="7" name="Picture 6" descr="A close-up of two people's feet in bed&#10;">
            <a:extLst>
              <a:ext uri="{FF2B5EF4-FFF2-40B4-BE49-F238E27FC236}">
                <a16:creationId xmlns:a16="http://schemas.microsoft.com/office/drawing/2014/main" id="{CF5E5451-66AF-4686-BD4F-F0AE0EB7CE67}"/>
              </a:ext>
            </a:extLst>
          </p:cNvPr>
          <p:cNvPicPr>
            <a:picLocks noChangeAspect="1"/>
          </p:cNvPicPr>
          <p:nvPr/>
        </p:nvPicPr>
        <p:blipFill rotWithShape="1">
          <a:blip r:embed="rId3">
            <a:extLst>
              <a:ext uri="{28A0092B-C50C-407E-A947-70E740481C1C}">
                <a14:useLocalDpi xmlns:a14="http://schemas.microsoft.com/office/drawing/2010/main" val="0"/>
              </a:ext>
            </a:extLst>
          </a:blip>
          <a:srcRect t="18104" r="1515"/>
          <a:stretch/>
        </p:blipFill>
        <p:spPr>
          <a:xfrm>
            <a:off x="4761412" y="1442714"/>
            <a:ext cx="4173336" cy="2774009"/>
          </a:xfrm>
          <a:prstGeom prst="rect">
            <a:avLst/>
          </a:prstGeom>
        </p:spPr>
      </p:pic>
      <p:sp>
        <p:nvSpPr>
          <p:cNvPr id="4" name="TextBox 3">
            <a:extLst>
              <a:ext uri="{FF2B5EF4-FFF2-40B4-BE49-F238E27FC236}">
                <a16:creationId xmlns:a16="http://schemas.microsoft.com/office/drawing/2014/main" id="{55B57731-6A91-42E5-9431-D46725046993}"/>
              </a:ext>
            </a:extLst>
          </p:cNvPr>
          <p:cNvSpPr txBox="1"/>
          <p:nvPr/>
        </p:nvSpPr>
        <p:spPr>
          <a:xfrm>
            <a:off x="6614140" y="4832189"/>
            <a:ext cx="2529860" cy="230832"/>
          </a:xfrm>
          <a:prstGeom prst="rect">
            <a:avLst/>
          </a:prstGeom>
          <a:noFill/>
        </p:spPr>
        <p:txBody>
          <a:bodyPr wrap="none" rtlCol="0">
            <a:spAutoFit/>
          </a:bodyPr>
          <a:lstStyle/>
          <a:p>
            <a:r>
              <a:rPr lang="en-US" sz="900">
                <a:solidFill>
                  <a:srgbClr val="000000"/>
                </a:solidFill>
                <a:latin typeface="Calibri" panose="020F0502020204030204" pitchFamily="34" charset="0"/>
              </a:rPr>
              <a:t>Roberts Hepatology 2021; Wong Hepatology 2021</a:t>
            </a:r>
          </a:p>
        </p:txBody>
      </p:sp>
    </p:spTree>
    <p:extLst>
      <p:ext uri="{BB962C8B-B14F-4D97-AF65-F5344CB8AC3E}">
        <p14:creationId xmlns:p14="http://schemas.microsoft.com/office/powerpoint/2010/main" val="32423280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FACA36-5B78-4311-9F02-4C7AA9886DB6}"/>
              </a:ext>
            </a:extLst>
          </p:cNvPr>
          <p:cNvSpPr>
            <a:spLocks noGrp="1"/>
          </p:cNvSpPr>
          <p:nvPr>
            <p:ph type="title"/>
          </p:nvPr>
        </p:nvSpPr>
        <p:spPr/>
        <p:txBody>
          <a:bodyPr/>
          <a:lstStyle/>
          <a:p>
            <a:r>
              <a:rPr lang="en-US" dirty="0"/>
              <a:t>Results</a:t>
            </a:r>
          </a:p>
        </p:txBody>
      </p:sp>
    </p:spTree>
    <p:extLst>
      <p:ext uri="{BB962C8B-B14F-4D97-AF65-F5344CB8AC3E}">
        <p14:creationId xmlns:p14="http://schemas.microsoft.com/office/powerpoint/2010/main" val="28268145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00A5BF5-6633-4770-A9B0-9AE17C0F0B15}"/>
              </a:ext>
              <a:ext uri="{C183D7F6-B498-43B3-948B-1728B52AA6E4}">
                <adec:decorative xmlns:adec="http://schemas.microsoft.com/office/drawing/2017/decorative" val="1"/>
              </a:ext>
            </a:extLst>
          </p:cNvPr>
          <p:cNvSpPr/>
          <p:nvPr/>
        </p:nvSpPr>
        <p:spPr>
          <a:xfrm>
            <a:off x="0" y="1"/>
            <a:ext cx="9144000" cy="1063229"/>
          </a:xfrm>
          <a:prstGeom prst="rect">
            <a:avLst/>
          </a:prstGeom>
          <a:solidFill>
            <a:srgbClr val="0078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4242BA5-4AD6-4CA8-850B-ED3DF87B4C1A}"/>
              </a:ext>
            </a:extLst>
          </p:cNvPr>
          <p:cNvSpPr>
            <a:spLocks noGrp="1"/>
          </p:cNvSpPr>
          <p:nvPr>
            <p:ph type="title"/>
          </p:nvPr>
        </p:nvSpPr>
        <p:spPr/>
        <p:txBody>
          <a:bodyPr>
            <a:normAutofit fontScale="90000"/>
          </a:bodyPr>
          <a:lstStyle/>
          <a:p>
            <a:r>
              <a:rPr lang="en-US">
                <a:solidFill>
                  <a:schemeClr val="bg2"/>
                </a:solidFill>
              </a:rPr>
              <a:t>The cost-effectiveness analysis compared current practice to current practice </a:t>
            </a:r>
            <a:r>
              <a:rPr lang="en-US" i="1">
                <a:solidFill>
                  <a:schemeClr val="bg2"/>
                </a:solidFill>
              </a:rPr>
              <a:t>plus</a:t>
            </a:r>
            <a:r>
              <a:rPr lang="en-US">
                <a:solidFill>
                  <a:schemeClr val="bg2"/>
                </a:solidFill>
              </a:rPr>
              <a:t> a one-time adult screening test.</a:t>
            </a:r>
          </a:p>
        </p:txBody>
      </p:sp>
      <p:sp>
        <p:nvSpPr>
          <p:cNvPr id="3" name="Text Placeholder 2">
            <a:extLst>
              <a:ext uri="{FF2B5EF4-FFF2-40B4-BE49-F238E27FC236}">
                <a16:creationId xmlns:a16="http://schemas.microsoft.com/office/drawing/2014/main" id="{BAA972DB-87A0-440A-B7A4-B6726101E009}"/>
              </a:ext>
            </a:extLst>
          </p:cNvPr>
          <p:cNvSpPr>
            <a:spLocks noGrp="1"/>
          </p:cNvSpPr>
          <p:nvPr>
            <p:ph type="body" sz="quarter" idx="10"/>
          </p:nvPr>
        </p:nvSpPr>
        <p:spPr>
          <a:xfrm>
            <a:off x="457200" y="1269207"/>
            <a:ext cx="8229600" cy="3498693"/>
          </a:xfrm>
        </p:spPr>
        <p:txBody>
          <a:bodyPr/>
          <a:lstStyle/>
          <a:p>
            <a:r>
              <a:rPr lang="en-US">
                <a:latin typeface="Calibri"/>
                <a:cs typeface="Calibri"/>
              </a:rPr>
              <a:t>Current practice </a:t>
            </a:r>
            <a:endParaRPr lang="en-US"/>
          </a:p>
          <a:p>
            <a:pPr lvl="1"/>
            <a:r>
              <a:rPr lang="en-US" sz="2400">
                <a:latin typeface="Calibri"/>
                <a:cs typeface="Calibri"/>
              </a:rPr>
              <a:t>33% of people with HBV infection diagnosed</a:t>
            </a:r>
          </a:p>
          <a:p>
            <a:pPr lvl="2"/>
            <a:r>
              <a:rPr lang="en-US" sz="2400">
                <a:latin typeface="Calibri"/>
                <a:cs typeface="Calibri"/>
              </a:rPr>
              <a:t>36% linked to care </a:t>
            </a:r>
            <a:endParaRPr lang="en-US" sz="2400">
              <a:cs typeface="Calibri"/>
            </a:endParaRPr>
          </a:p>
          <a:p>
            <a:pPr lvl="2"/>
            <a:r>
              <a:rPr lang="en-US" sz="2400">
                <a:latin typeface="Calibri"/>
                <a:cs typeface="Calibri"/>
              </a:rPr>
              <a:t>18% receive treatment</a:t>
            </a:r>
          </a:p>
          <a:p>
            <a:r>
              <a:rPr lang="en-US">
                <a:latin typeface="Calibri"/>
                <a:cs typeface="Calibri"/>
              </a:rPr>
              <a:t>Assumptions</a:t>
            </a:r>
          </a:p>
          <a:p>
            <a:pPr lvl="1"/>
            <a:r>
              <a:rPr lang="en-US" sz="2400">
                <a:latin typeface="Calibri"/>
                <a:cs typeface="Calibri"/>
              </a:rPr>
              <a:t>Prevalence undiagnosed chronic HBV infection: 0.24%</a:t>
            </a:r>
          </a:p>
          <a:p>
            <a:pPr lvl="1"/>
            <a:r>
              <a:rPr lang="en-US" sz="2400">
                <a:latin typeface="Calibri"/>
                <a:cs typeface="Calibri"/>
              </a:rPr>
              <a:t>HBsAg testing as part of health care visits</a:t>
            </a:r>
          </a:p>
          <a:p>
            <a:pPr lvl="1"/>
            <a:r>
              <a:rPr lang="en-US" sz="2400">
                <a:latin typeface="Calibri"/>
                <a:cs typeface="Calibri"/>
              </a:rPr>
              <a:t>Generic treatment</a:t>
            </a:r>
          </a:p>
          <a:p>
            <a:pPr lvl="1"/>
            <a:endParaRPr lang="en-US"/>
          </a:p>
          <a:p>
            <a:pPr marL="456565" lvl="1" indent="0">
              <a:buNone/>
            </a:pPr>
            <a:endParaRPr lang="en-US">
              <a:highlight>
                <a:srgbClr val="FFFF00"/>
              </a:highlight>
              <a:cs typeface="Calibri" panose="020F0502020204030204" pitchFamily="34" charset="0"/>
            </a:endParaRPr>
          </a:p>
        </p:txBody>
      </p:sp>
      <p:sp>
        <p:nvSpPr>
          <p:cNvPr id="5" name="TextBox 4">
            <a:extLst>
              <a:ext uri="{FF2B5EF4-FFF2-40B4-BE49-F238E27FC236}">
                <a16:creationId xmlns:a16="http://schemas.microsoft.com/office/drawing/2014/main" id="{F9AF4185-DBA6-4F65-9745-F2B4B26E9B4B}"/>
              </a:ext>
            </a:extLst>
          </p:cNvPr>
          <p:cNvSpPr txBox="1"/>
          <p:nvPr/>
        </p:nvSpPr>
        <p:spPr>
          <a:xfrm>
            <a:off x="5395037" y="4822105"/>
            <a:ext cx="3818674" cy="230832"/>
          </a:xfrm>
          <a:prstGeom prst="rect">
            <a:avLst/>
          </a:prstGeom>
          <a:noFill/>
        </p:spPr>
        <p:txBody>
          <a:bodyPr wrap="none" rtlCol="0">
            <a:spAutoFit/>
          </a:bodyPr>
          <a:lstStyle/>
          <a:p>
            <a:r>
              <a:rPr lang="en-US" sz="900">
                <a:solidFill>
                  <a:srgbClr val="000000"/>
                </a:solidFill>
                <a:latin typeface="Calibri" panose="020F0502020204030204" pitchFamily="34" charset="0"/>
              </a:rPr>
              <a:t>Toy et al. CID 2021; Harris et al. Am J </a:t>
            </a:r>
            <a:r>
              <a:rPr lang="en-US" sz="900" err="1">
                <a:solidFill>
                  <a:srgbClr val="000000"/>
                </a:solidFill>
                <a:latin typeface="Calibri" panose="020F0502020204030204" pitchFamily="34" charset="0"/>
              </a:rPr>
              <a:t>Manag</a:t>
            </a:r>
            <a:r>
              <a:rPr lang="en-US" sz="900">
                <a:solidFill>
                  <a:srgbClr val="000000"/>
                </a:solidFill>
                <a:latin typeface="Calibri" panose="020F0502020204030204" pitchFamily="34" charset="0"/>
              </a:rPr>
              <a:t> Care 2020; Patel et al. CID 2019. </a:t>
            </a:r>
          </a:p>
        </p:txBody>
      </p:sp>
    </p:spTree>
    <p:extLst>
      <p:ext uri="{BB962C8B-B14F-4D97-AF65-F5344CB8AC3E}">
        <p14:creationId xmlns:p14="http://schemas.microsoft.com/office/powerpoint/2010/main" val="7128165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3204E-61B2-43EC-BC70-99EF0FF0FC44}"/>
              </a:ext>
            </a:extLst>
          </p:cNvPr>
          <p:cNvSpPr>
            <a:spLocks noGrp="1"/>
          </p:cNvSpPr>
          <p:nvPr>
            <p:ph type="title"/>
          </p:nvPr>
        </p:nvSpPr>
        <p:spPr/>
        <p:txBody>
          <a:bodyPr/>
          <a:lstStyle/>
          <a:p>
            <a:r>
              <a:rPr lang="en-US" dirty="0"/>
              <a:t>Sensitivity analysis found 3-test panel was cost-effective.</a:t>
            </a:r>
          </a:p>
        </p:txBody>
      </p:sp>
      <p:sp>
        <p:nvSpPr>
          <p:cNvPr id="3" name="Text Placeholder 2">
            <a:extLst>
              <a:ext uri="{FF2B5EF4-FFF2-40B4-BE49-F238E27FC236}">
                <a16:creationId xmlns:a16="http://schemas.microsoft.com/office/drawing/2014/main" id="{9AFE7EED-00FB-4137-A10C-E01C0FD7D42C}"/>
              </a:ext>
            </a:extLst>
          </p:cNvPr>
          <p:cNvSpPr>
            <a:spLocks noGrp="1"/>
          </p:cNvSpPr>
          <p:nvPr>
            <p:ph type="body" sz="quarter" idx="10"/>
          </p:nvPr>
        </p:nvSpPr>
        <p:spPr>
          <a:xfrm>
            <a:off x="457200" y="1158875"/>
            <a:ext cx="5473337" cy="3341688"/>
          </a:xfrm>
        </p:spPr>
        <p:txBody>
          <a:bodyPr/>
          <a:lstStyle/>
          <a:p>
            <a:r>
              <a:rPr lang="en-US" dirty="0">
                <a:effectLst/>
                <a:ea typeface="Calibri" panose="020F0502020204030204" pitchFamily="34" charset="0"/>
                <a:cs typeface="Calibri" panose="020F0502020204030204" pitchFamily="34" charset="0"/>
              </a:rPr>
              <a:t>3-test panel (HBsAg, total anti-HBc, anti-HBs) </a:t>
            </a:r>
          </a:p>
          <a:p>
            <a:endParaRPr lang="en-US" dirty="0">
              <a:effectLst/>
              <a:ea typeface="Calibri" panose="020F0502020204030204" pitchFamily="34" charset="0"/>
              <a:cs typeface="Calibri" panose="020F0502020204030204" pitchFamily="34" charset="0"/>
            </a:endParaRPr>
          </a:p>
          <a:p>
            <a:r>
              <a:rPr lang="en-US" dirty="0">
                <a:effectLst/>
                <a:ea typeface="Calibri" panose="020F0502020204030204" pitchFamily="34" charset="0"/>
                <a:cs typeface="Calibri" panose="020F0502020204030204" pitchFamily="34" charset="0"/>
              </a:rPr>
              <a:t>Medicare reimbursement of $28.27</a:t>
            </a:r>
          </a:p>
          <a:p>
            <a:pPr marL="0" indent="0">
              <a:buNone/>
            </a:pPr>
            <a:endParaRPr lang="en-US" dirty="0">
              <a:effectLst/>
              <a:ea typeface="Calibri" panose="020F0502020204030204" pitchFamily="34" charset="0"/>
              <a:cs typeface="Calibri" panose="020F0502020204030204" pitchFamily="34" charset="0"/>
            </a:endParaRPr>
          </a:p>
          <a:p>
            <a:r>
              <a:rPr lang="en-US" dirty="0">
                <a:ea typeface="Calibri" panose="020F0502020204030204" pitchFamily="34" charset="0"/>
                <a:cs typeface="Calibri" panose="020F0502020204030204" pitchFamily="34" charset="0"/>
              </a:rPr>
              <a:t>I</a:t>
            </a:r>
            <a:r>
              <a:rPr lang="en-US" dirty="0">
                <a:effectLst/>
                <a:ea typeface="Calibri" panose="020F0502020204030204" pitchFamily="34" charset="0"/>
                <a:cs typeface="Calibri" panose="020F0502020204030204" pitchFamily="34" charset="0"/>
              </a:rPr>
              <a:t>ncremental cost-effectiveness ratio (ICER) per quality adjusted life year (QALY)= $11,207</a:t>
            </a:r>
          </a:p>
          <a:p>
            <a:endParaRPr lang="en-US" dirty="0"/>
          </a:p>
        </p:txBody>
      </p:sp>
      <p:pic>
        <p:nvPicPr>
          <p:cNvPr id="5" name="Picture 4" descr="scale weighing coins and a heart representing health">
            <a:extLst>
              <a:ext uri="{FF2B5EF4-FFF2-40B4-BE49-F238E27FC236}">
                <a16:creationId xmlns:a16="http://schemas.microsoft.com/office/drawing/2014/main" id="{DC29123C-6066-40A9-AA8B-C967BAFF13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69875" y="1177833"/>
            <a:ext cx="2787833" cy="2787833"/>
          </a:xfrm>
          <a:prstGeom prst="rect">
            <a:avLst/>
          </a:prstGeom>
        </p:spPr>
      </p:pic>
      <p:sp>
        <p:nvSpPr>
          <p:cNvPr id="6" name="TextBox 5">
            <a:extLst>
              <a:ext uri="{FF2B5EF4-FFF2-40B4-BE49-F238E27FC236}">
                <a16:creationId xmlns:a16="http://schemas.microsoft.com/office/drawing/2014/main" id="{CE0D4859-D9BA-4B7A-A841-B6CB00A28C24}"/>
              </a:ext>
            </a:extLst>
          </p:cNvPr>
          <p:cNvSpPr txBox="1"/>
          <p:nvPr/>
        </p:nvSpPr>
        <p:spPr>
          <a:xfrm>
            <a:off x="8088903" y="4822105"/>
            <a:ext cx="1055097" cy="230832"/>
          </a:xfrm>
          <a:prstGeom prst="rect">
            <a:avLst/>
          </a:prstGeom>
          <a:noFill/>
        </p:spPr>
        <p:txBody>
          <a:bodyPr wrap="none" rtlCol="0">
            <a:spAutoFit/>
          </a:bodyPr>
          <a:lstStyle/>
          <a:p>
            <a:r>
              <a:rPr lang="en-US" sz="900">
                <a:solidFill>
                  <a:srgbClr val="000000"/>
                </a:solidFill>
                <a:latin typeface="Calibri" panose="020F0502020204030204" pitchFamily="34" charset="0"/>
              </a:rPr>
              <a:t>Toy et al. CID 2021</a:t>
            </a:r>
          </a:p>
        </p:txBody>
      </p:sp>
    </p:spTree>
    <p:extLst>
      <p:ext uri="{BB962C8B-B14F-4D97-AF65-F5344CB8AC3E}">
        <p14:creationId xmlns:p14="http://schemas.microsoft.com/office/powerpoint/2010/main" val="26350251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84A5F81-362A-40DF-B40C-504D666F4B91}"/>
              </a:ext>
            </a:extLst>
          </p:cNvPr>
          <p:cNvSpPr>
            <a:spLocks noGrp="1"/>
          </p:cNvSpPr>
          <p:nvPr>
            <p:ph type="title"/>
          </p:nvPr>
        </p:nvSpPr>
        <p:spPr>
          <a:xfrm>
            <a:off x="457200" y="205979"/>
            <a:ext cx="8229600" cy="857250"/>
          </a:xfrm>
        </p:spPr>
        <p:txBody>
          <a:bodyPr/>
          <a:lstStyle/>
          <a:p>
            <a:r>
              <a:rPr lang="en-US"/>
              <a:t>The median prevalence of chronic HBV infection in the general population was 0.4%.</a:t>
            </a:r>
          </a:p>
        </p:txBody>
      </p:sp>
      <p:graphicFrame>
        <p:nvGraphicFramePr>
          <p:cNvPr id="4" name="Chart 3" descr="Line graph with source of data on x-axis and prevalence percentage on y-axis ">
            <a:extLst>
              <a:ext uri="{FF2B5EF4-FFF2-40B4-BE49-F238E27FC236}">
                <a16:creationId xmlns:a16="http://schemas.microsoft.com/office/drawing/2014/main" id="{6B92B58E-F26B-42DA-B9BF-F533D88C90E7}"/>
              </a:ext>
            </a:extLst>
          </p:cNvPr>
          <p:cNvGraphicFramePr/>
          <p:nvPr>
            <p:extLst>
              <p:ext uri="{D42A27DB-BD31-4B8C-83A1-F6EECF244321}">
                <p14:modId xmlns:p14="http://schemas.microsoft.com/office/powerpoint/2010/main" val="1796639211"/>
              </p:ext>
            </p:extLst>
          </p:nvPr>
        </p:nvGraphicFramePr>
        <p:xfrm>
          <a:off x="1524000" y="1005249"/>
          <a:ext cx="5918421" cy="3932271"/>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D1EF5DBA-0E98-4BFF-9789-3A2D731704EF}"/>
              </a:ext>
            </a:extLst>
          </p:cNvPr>
          <p:cNvSpPr txBox="1"/>
          <p:nvPr/>
        </p:nvSpPr>
        <p:spPr>
          <a:xfrm>
            <a:off x="3109099" y="3442319"/>
            <a:ext cx="758541" cy="369332"/>
          </a:xfrm>
          <a:prstGeom prst="rect">
            <a:avLst/>
          </a:prstGeom>
          <a:noFill/>
        </p:spPr>
        <p:txBody>
          <a:bodyPr wrap="none" rtlCol="0">
            <a:spAutoFit/>
          </a:bodyPr>
          <a:lstStyle/>
          <a:p>
            <a:r>
              <a:rPr lang="en-US">
                <a:solidFill>
                  <a:srgbClr val="000000"/>
                </a:solidFill>
                <a:latin typeface="Calibri" panose="020F0502020204030204" pitchFamily="34" charset="0"/>
              </a:rPr>
              <a:t>0.40%</a:t>
            </a:r>
          </a:p>
        </p:txBody>
      </p:sp>
      <p:sp>
        <p:nvSpPr>
          <p:cNvPr id="7" name="TextBox 6">
            <a:extLst>
              <a:ext uri="{FF2B5EF4-FFF2-40B4-BE49-F238E27FC236}">
                <a16:creationId xmlns:a16="http://schemas.microsoft.com/office/drawing/2014/main" id="{A355356A-5D2C-4375-9A51-733A2B10962B}"/>
              </a:ext>
            </a:extLst>
          </p:cNvPr>
          <p:cNvSpPr txBox="1"/>
          <p:nvPr/>
        </p:nvSpPr>
        <p:spPr>
          <a:xfrm>
            <a:off x="4891377" y="3490244"/>
            <a:ext cx="758541" cy="369332"/>
          </a:xfrm>
          <a:prstGeom prst="rect">
            <a:avLst/>
          </a:prstGeom>
          <a:noFill/>
        </p:spPr>
        <p:txBody>
          <a:bodyPr wrap="none" rtlCol="0">
            <a:spAutoFit/>
          </a:bodyPr>
          <a:lstStyle/>
          <a:p>
            <a:r>
              <a:rPr lang="en-US">
                <a:solidFill>
                  <a:srgbClr val="000000"/>
                </a:solidFill>
                <a:latin typeface="Calibri" panose="020F0502020204030204" pitchFamily="34" charset="0"/>
              </a:rPr>
              <a:t>0.38%</a:t>
            </a:r>
          </a:p>
        </p:txBody>
      </p:sp>
      <p:sp>
        <p:nvSpPr>
          <p:cNvPr id="8" name="TextBox 7">
            <a:extLst>
              <a:ext uri="{FF2B5EF4-FFF2-40B4-BE49-F238E27FC236}">
                <a16:creationId xmlns:a16="http://schemas.microsoft.com/office/drawing/2014/main" id="{5BBBFDD5-2D91-4659-8ED4-CE0C3FC78B67}"/>
              </a:ext>
            </a:extLst>
          </p:cNvPr>
          <p:cNvSpPr txBox="1"/>
          <p:nvPr/>
        </p:nvSpPr>
        <p:spPr>
          <a:xfrm>
            <a:off x="6553250" y="3516371"/>
            <a:ext cx="758541" cy="369332"/>
          </a:xfrm>
          <a:prstGeom prst="rect">
            <a:avLst/>
          </a:prstGeom>
          <a:noFill/>
        </p:spPr>
        <p:txBody>
          <a:bodyPr wrap="none" rtlCol="0">
            <a:spAutoFit/>
          </a:bodyPr>
          <a:lstStyle/>
          <a:p>
            <a:r>
              <a:rPr lang="en-US">
                <a:solidFill>
                  <a:srgbClr val="000000"/>
                </a:solidFill>
                <a:latin typeface="Calibri" panose="020F0502020204030204" pitchFamily="34" charset="0"/>
              </a:rPr>
              <a:t>0.36%</a:t>
            </a:r>
          </a:p>
        </p:txBody>
      </p:sp>
    </p:spTree>
    <p:extLst>
      <p:ext uri="{BB962C8B-B14F-4D97-AF65-F5344CB8AC3E}">
        <p14:creationId xmlns:p14="http://schemas.microsoft.com/office/powerpoint/2010/main" val="2827825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63B253-7C84-48FF-98AD-49C1028F2562}"/>
              </a:ext>
            </a:extLst>
          </p:cNvPr>
          <p:cNvSpPr>
            <a:spLocks noGrp="1"/>
          </p:cNvSpPr>
          <p:nvPr>
            <p:ph type="title"/>
          </p:nvPr>
        </p:nvSpPr>
        <p:spPr/>
        <p:txBody>
          <a:bodyPr/>
          <a:lstStyle/>
          <a:p>
            <a:r>
              <a:rPr lang="en-US"/>
              <a:t>Limitations</a:t>
            </a:r>
          </a:p>
        </p:txBody>
      </p:sp>
      <p:sp>
        <p:nvSpPr>
          <p:cNvPr id="3" name="Text Placeholder 2">
            <a:extLst>
              <a:ext uri="{FF2B5EF4-FFF2-40B4-BE49-F238E27FC236}">
                <a16:creationId xmlns:a16="http://schemas.microsoft.com/office/drawing/2014/main" id="{EDF96FF0-17D5-4EC7-B44B-110D5DC7ABDE}"/>
              </a:ext>
            </a:extLst>
          </p:cNvPr>
          <p:cNvSpPr>
            <a:spLocks noGrp="1"/>
          </p:cNvSpPr>
          <p:nvPr>
            <p:ph type="body" sz="quarter" idx="10"/>
          </p:nvPr>
        </p:nvSpPr>
        <p:spPr/>
        <p:txBody>
          <a:bodyPr/>
          <a:lstStyle/>
          <a:p>
            <a:pPr marR="0" lvl="0">
              <a:lnSpc>
                <a:spcPct val="107000"/>
              </a:lnSpc>
              <a:spcBef>
                <a:spcPts val="0"/>
              </a:spcBef>
              <a:spcAft>
                <a:spcPts val="0"/>
              </a:spcAft>
            </a:pPr>
            <a:r>
              <a:rPr lang="en-US" sz="1600">
                <a:solidFill>
                  <a:srgbClr val="007889"/>
                </a:solidFill>
                <a:effectLst/>
                <a:ea typeface="Calibri" panose="020F0502020204030204" pitchFamily="34" charset="0"/>
                <a:cs typeface="Calibri" panose="020F0502020204030204" pitchFamily="34" charset="0"/>
              </a:rPr>
              <a:t>No studies directly assessed universal screening. The Committee had to rely on prevalence studies among people not known to be at increased risk for HBV, which may not be generalizable.</a:t>
            </a:r>
          </a:p>
          <a:p>
            <a:pPr marR="0" lvl="0">
              <a:lnSpc>
                <a:spcPct val="107000"/>
              </a:lnSpc>
              <a:spcBef>
                <a:spcPts val="0"/>
              </a:spcBef>
              <a:spcAft>
                <a:spcPts val="0"/>
              </a:spcAft>
            </a:pPr>
            <a:r>
              <a:rPr lang="en-US" sz="1600">
                <a:solidFill>
                  <a:srgbClr val="007889"/>
                </a:solidFill>
                <a:effectLst/>
                <a:ea typeface="Calibri" panose="020F0502020204030204" pitchFamily="34" charset="0"/>
                <a:cs typeface="Calibri" panose="020F0502020204030204" pitchFamily="34" charset="0"/>
              </a:rPr>
              <a:t>NHANES does not include institutionalized populations and might underestimate the prevalence among those populations and ethnic minority groups that are not well represented in the survey.</a:t>
            </a:r>
          </a:p>
          <a:p>
            <a:pPr marR="0" lvl="0">
              <a:lnSpc>
                <a:spcPct val="107000"/>
              </a:lnSpc>
              <a:spcBef>
                <a:spcPts val="0"/>
              </a:spcBef>
              <a:spcAft>
                <a:spcPts val="0"/>
              </a:spcAft>
            </a:pPr>
            <a:r>
              <a:rPr lang="en-US" sz="1600">
                <a:solidFill>
                  <a:srgbClr val="007889"/>
                </a:solidFill>
                <a:effectLst/>
                <a:ea typeface="Calibri" panose="020F0502020204030204" pitchFamily="34" charset="0"/>
                <a:cs typeface="Calibri" panose="020F0502020204030204" pitchFamily="34" charset="0"/>
              </a:rPr>
              <a:t>Modeled data are limited to the underlying quality of the inputs, which may vary by country setting. </a:t>
            </a:r>
          </a:p>
          <a:p>
            <a:pPr marR="0" lvl="0">
              <a:lnSpc>
                <a:spcPct val="107000"/>
              </a:lnSpc>
              <a:spcBef>
                <a:spcPts val="0"/>
              </a:spcBef>
              <a:spcAft>
                <a:spcPts val="0"/>
              </a:spcAft>
            </a:pPr>
            <a:r>
              <a:rPr lang="en-US" sz="1600">
                <a:solidFill>
                  <a:srgbClr val="007889"/>
                </a:solidFill>
                <a:effectLst/>
                <a:ea typeface="Calibri" panose="020F0502020204030204" pitchFamily="34" charset="0"/>
                <a:cs typeface="Calibri" panose="020F0502020204030204" pitchFamily="34" charset="0"/>
              </a:rPr>
              <a:t>Surveillance data are limited by the resources available for investigating and reporting hepatitis B, which varies greatly by jurisdiction.</a:t>
            </a:r>
          </a:p>
          <a:p>
            <a:pPr marR="0" lvl="0">
              <a:lnSpc>
                <a:spcPct val="107000"/>
              </a:lnSpc>
              <a:spcBef>
                <a:spcPts val="0"/>
              </a:spcBef>
              <a:spcAft>
                <a:spcPts val="800"/>
              </a:spcAft>
            </a:pPr>
            <a:r>
              <a:rPr lang="en-US" sz="1600">
                <a:solidFill>
                  <a:srgbClr val="007889"/>
                </a:solidFill>
                <a:effectLst/>
                <a:ea typeface="Calibri" panose="020F0502020204030204" pitchFamily="34" charset="0"/>
                <a:cs typeface="Calibri" panose="020F0502020204030204" pitchFamily="34" charset="0"/>
              </a:rPr>
              <a:t>There was only one universal screening cost effectiveness study.</a:t>
            </a:r>
          </a:p>
          <a:p>
            <a:r>
              <a:rPr lang="en-US" sz="1600">
                <a:solidFill>
                  <a:srgbClr val="007889"/>
                </a:solidFill>
                <a:effectLst/>
                <a:ea typeface="Calibri" panose="020F0502020204030204" pitchFamily="34" charset="0"/>
                <a:cs typeface="Calibri" panose="020F0502020204030204" pitchFamily="34" charset="0"/>
              </a:rPr>
              <a:t>Costs of treatment may increase over time. However, the cost of treatment would need to increase above $9,000 for screening to no longer be cost-effective.</a:t>
            </a:r>
            <a:endParaRPr lang="en-US" sz="2000">
              <a:solidFill>
                <a:srgbClr val="007889"/>
              </a:solidFill>
              <a:cs typeface="Calibri" panose="020F0502020204030204" pitchFamily="34" charset="0"/>
            </a:endParaRPr>
          </a:p>
        </p:txBody>
      </p:sp>
    </p:spTree>
    <p:extLst>
      <p:ext uri="{BB962C8B-B14F-4D97-AF65-F5344CB8AC3E}">
        <p14:creationId xmlns:p14="http://schemas.microsoft.com/office/powerpoint/2010/main" val="11285133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8686E07-FE1E-488E-8D2F-1AA94AE840E3}"/>
              </a:ext>
              <a:ext uri="{C183D7F6-B498-43B3-948B-1728B52AA6E4}">
                <adec:decorative xmlns:adec="http://schemas.microsoft.com/office/drawing/2017/decorative" val="1"/>
              </a:ext>
            </a:extLst>
          </p:cNvPr>
          <p:cNvSpPr/>
          <p:nvPr/>
        </p:nvSpPr>
        <p:spPr>
          <a:xfrm>
            <a:off x="0" y="1"/>
            <a:ext cx="9144000" cy="1063229"/>
          </a:xfrm>
          <a:prstGeom prst="rect">
            <a:avLst/>
          </a:prstGeom>
          <a:solidFill>
            <a:srgbClr val="0078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C000"/>
              </a:solidFill>
              <a:effectLst/>
              <a:uLnTx/>
              <a:uFillTx/>
              <a:latin typeface="Myriad Web Pro"/>
              <a:ea typeface="+mn-ea"/>
              <a:cs typeface="+mn-cs"/>
            </a:endParaRPr>
          </a:p>
        </p:txBody>
      </p:sp>
      <p:sp>
        <p:nvSpPr>
          <p:cNvPr id="16" name="Title 15"/>
          <p:cNvSpPr>
            <a:spLocks noGrp="1"/>
          </p:cNvSpPr>
          <p:nvPr>
            <p:ph type="title"/>
          </p:nvPr>
        </p:nvSpPr>
        <p:spPr/>
        <p:txBody>
          <a:bodyPr/>
          <a:lstStyle/>
          <a:p>
            <a:r>
              <a:rPr lang="en-US" dirty="0">
                <a:solidFill>
                  <a:schemeClr val="bg2"/>
                </a:solidFill>
              </a:rPr>
              <a:t>Interpretation of hepatitis B serologic test results</a:t>
            </a:r>
          </a:p>
        </p:txBody>
      </p:sp>
      <p:graphicFrame>
        <p:nvGraphicFramePr>
          <p:cNvPr id="4" name="Table 3" descr="Table with clinical state, serology results, and action as columns">
            <a:extLst>
              <a:ext uri="{FF2B5EF4-FFF2-40B4-BE49-F238E27FC236}">
                <a16:creationId xmlns:a16="http://schemas.microsoft.com/office/drawing/2014/main" id="{28DE67DA-EB8A-4319-BEDF-31911CB992B5}"/>
              </a:ext>
            </a:extLst>
          </p:cNvPr>
          <p:cNvGraphicFramePr>
            <a:graphicFrameLocks noGrp="1"/>
          </p:cNvGraphicFramePr>
          <p:nvPr>
            <p:extLst>
              <p:ext uri="{D42A27DB-BD31-4B8C-83A1-F6EECF244321}">
                <p14:modId xmlns:p14="http://schemas.microsoft.com/office/powerpoint/2010/main" val="1893090948"/>
              </p:ext>
            </p:extLst>
          </p:nvPr>
        </p:nvGraphicFramePr>
        <p:xfrm>
          <a:off x="781878" y="1163699"/>
          <a:ext cx="7904922" cy="3710798"/>
        </p:xfrm>
        <a:graphic>
          <a:graphicData uri="http://schemas.openxmlformats.org/drawingml/2006/table">
            <a:tbl>
              <a:tblPr firstRow="1" firstCol="1" bandRow="1">
                <a:tableStyleId>{5C22544A-7EE6-4342-B048-85BDC9FD1C3A}</a:tableStyleId>
              </a:tblPr>
              <a:tblGrid>
                <a:gridCol w="2844814">
                  <a:extLst>
                    <a:ext uri="{9D8B030D-6E8A-4147-A177-3AD203B41FA5}">
                      <a16:colId xmlns:a16="http://schemas.microsoft.com/office/drawing/2014/main" val="328477320"/>
                    </a:ext>
                  </a:extLst>
                </a:gridCol>
                <a:gridCol w="875328">
                  <a:extLst>
                    <a:ext uri="{9D8B030D-6E8A-4147-A177-3AD203B41FA5}">
                      <a16:colId xmlns:a16="http://schemas.microsoft.com/office/drawing/2014/main" val="2861299054"/>
                    </a:ext>
                  </a:extLst>
                </a:gridCol>
                <a:gridCol w="951330">
                  <a:extLst>
                    <a:ext uri="{9D8B030D-6E8A-4147-A177-3AD203B41FA5}">
                      <a16:colId xmlns:a16="http://schemas.microsoft.com/office/drawing/2014/main" val="3599921967"/>
                    </a:ext>
                  </a:extLst>
                </a:gridCol>
                <a:gridCol w="1101687">
                  <a:extLst>
                    <a:ext uri="{9D8B030D-6E8A-4147-A177-3AD203B41FA5}">
                      <a16:colId xmlns:a16="http://schemas.microsoft.com/office/drawing/2014/main" val="1114723340"/>
                    </a:ext>
                  </a:extLst>
                </a:gridCol>
                <a:gridCol w="2131763">
                  <a:extLst>
                    <a:ext uri="{9D8B030D-6E8A-4147-A177-3AD203B41FA5}">
                      <a16:colId xmlns:a16="http://schemas.microsoft.com/office/drawing/2014/main" val="3724043551"/>
                    </a:ext>
                  </a:extLst>
                </a:gridCol>
              </a:tblGrid>
              <a:tr h="426888">
                <a:tc>
                  <a:txBody>
                    <a:bodyPr/>
                    <a:lstStyle/>
                    <a:p>
                      <a:pPr marL="0" marR="0">
                        <a:lnSpc>
                          <a:spcPct val="107000"/>
                        </a:lnSpc>
                        <a:spcBef>
                          <a:spcPts val="0"/>
                        </a:spcBef>
                        <a:spcAft>
                          <a:spcPts val="0"/>
                        </a:spcAft>
                      </a:pPr>
                      <a:r>
                        <a:rPr lang="en-US" sz="1400">
                          <a:solidFill>
                            <a:srgbClr val="000000"/>
                          </a:solidFill>
                          <a:effectLst/>
                          <a:latin typeface="Calibri" panose="020F0502020204030204" pitchFamily="34" charset="0"/>
                          <a:cs typeface="Calibri" panose="020F0502020204030204" pitchFamily="34" charset="0"/>
                        </a:rPr>
                        <a:t>Clinical State</a:t>
                      </a:r>
                      <a:endParaRPr lang="en-US" sz="14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mpd="sng">
                      <a:noFill/>
                    </a:lnL>
                    <a:lnR w="12700" cmpd="sng">
                      <a:noFill/>
                    </a:lnR>
                    <a:lnT w="12700" cmpd="sng">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nSpc>
                          <a:spcPct val="107000"/>
                        </a:lnSpc>
                        <a:spcBef>
                          <a:spcPts val="0"/>
                        </a:spcBef>
                        <a:spcAft>
                          <a:spcPts val="0"/>
                        </a:spcAft>
                      </a:pPr>
                      <a:r>
                        <a:rPr lang="en-US" sz="1400">
                          <a:solidFill>
                            <a:srgbClr val="000000"/>
                          </a:solidFill>
                          <a:effectLst/>
                          <a:latin typeface="Calibri" panose="020F0502020204030204" pitchFamily="34" charset="0"/>
                          <a:cs typeface="Calibri" panose="020F0502020204030204" pitchFamily="34" charset="0"/>
                        </a:rPr>
                        <a:t>HBsAg</a:t>
                      </a:r>
                      <a:endParaRPr lang="en-US" sz="14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mpd="sng">
                      <a:noFill/>
                    </a:lnL>
                    <a:lnR w="12700" cmpd="sng">
                      <a:noFill/>
                    </a:lnR>
                    <a:lnT w="12700" cmpd="sng">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nSpc>
                          <a:spcPct val="107000"/>
                        </a:lnSpc>
                        <a:spcBef>
                          <a:spcPts val="0"/>
                        </a:spcBef>
                        <a:spcAft>
                          <a:spcPts val="0"/>
                        </a:spcAft>
                      </a:pPr>
                      <a:r>
                        <a:rPr lang="en-US" sz="1400">
                          <a:solidFill>
                            <a:srgbClr val="000000"/>
                          </a:solidFill>
                          <a:effectLst/>
                          <a:latin typeface="Calibri" panose="020F0502020204030204" pitchFamily="34" charset="0"/>
                          <a:cs typeface="Calibri" panose="020F0502020204030204" pitchFamily="34" charset="0"/>
                        </a:rPr>
                        <a:t>Anti-HBs</a:t>
                      </a:r>
                      <a:endParaRPr lang="en-US" sz="14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mpd="sng">
                      <a:noFill/>
                    </a:lnL>
                    <a:lnR w="12700" cmpd="sng">
                      <a:noFill/>
                    </a:lnR>
                    <a:lnT w="12700" cmpd="sng">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nSpc>
                          <a:spcPct val="107000"/>
                        </a:lnSpc>
                        <a:spcBef>
                          <a:spcPts val="0"/>
                        </a:spcBef>
                        <a:spcAft>
                          <a:spcPts val="0"/>
                        </a:spcAft>
                      </a:pPr>
                      <a:r>
                        <a:rPr lang="en-US" sz="1400">
                          <a:solidFill>
                            <a:srgbClr val="000000"/>
                          </a:solidFill>
                          <a:effectLst/>
                          <a:latin typeface="Calibri" panose="020F0502020204030204" pitchFamily="34" charset="0"/>
                          <a:cs typeface="Calibri" panose="020F0502020204030204" pitchFamily="34" charset="0"/>
                        </a:rPr>
                        <a:t>Total Anti-HBc</a:t>
                      </a:r>
                      <a:endParaRPr lang="en-US" sz="14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mpd="sng">
                      <a:noFill/>
                    </a:lnL>
                    <a:lnR w="12700" cmpd="sng">
                      <a:noFill/>
                    </a:lnR>
                    <a:lnT w="12700" cmpd="sng">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nSpc>
                          <a:spcPct val="107000"/>
                        </a:lnSpc>
                        <a:spcBef>
                          <a:spcPts val="0"/>
                        </a:spcBef>
                        <a:spcAft>
                          <a:spcPts val="0"/>
                        </a:spcAft>
                      </a:pPr>
                      <a:r>
                        <a:rPr lang="en-US" sz="1400">
                          <a:solidFill>
                            <a:srgbClr val="000000"/>
                          </a:solidFill>
                          <a:effectLst/>
                          <a:latin typeface="Calibri" panose="020F0502020204030204" pitchFamily="34" charset="0"/>
                          <a:cs typeface="Calibri" panose="020F0502020204030204" pitchFamily="34" charset="0"/>
                        </a:rPr>
                        <a:t>Action</a:t>
                      </a:r>
                      <a:endParaRPr lang="en-US" sz="14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mpd="sng">
                      <a:noFill/>
                    </a:lnL>
                    <a:lnR w="12700" cmpd="sng">
                      <a:noFill/>
                    </a:lnR>
                    <a:lnT w="12700" cmpd="sng">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63930556"/>
                  </a:ext>
                </a:extLst>
              </a:tr>
              <a:tr h="450757">
                <a:tc>
                  <a:txBody>
                    <a:bodyPr/>
                    <a:lstStyle/>
                    <a:p>
                      <a:pPr marL="0" marR="0">
                        <a:lnSpc>
                          <a:spcPct val="107000"/>
                        </a:lnSpc>
                        <a:spcBef>
                          <a:spcPts val="0"/>
                        </a:spcBef>
                        <a:spcAft>
                          <a:spcPts val="0"/>
                        </a:spcAft>
                      </a:pPr>
                      <a:r>
                        <a:rPr lang="en-US" sz="1600">
                          <a:solidFill>
                            <a:srgbClr val="000000"/>
                          </a:solidFill>
                          <a:effectLst/>
                          <a:latin typeface="Calibri" panose="020F0502020204030204" pitchFamily="34" charset="0"/>
                          <a:cs typeface="Calibri" panose="020F0502020204030204" pitchFamily="34" charset="0"/>
                        </a:rPr>
                        <a:t>Acute infection</a:t>
                      </a:r>
                      <a:endParaRPr lang="en-US" sz="16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mpd="sng">
                      <a:noFill/>
                    </a:lnL>
                    <a:lnR w="12700" cmpd="sng">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nSpc>
                          <a:spcPct val="107000"/>
                        </a:lnSpc>
                        <a:spcBef>
                          <a:spcPts val="0"/>
                        </a:spcBef>
                        <a:spcAft>
                          <a:spcPts val="0"/>
                        </a:spcAft>
                      </a:pPr>
                      <a:r>
                        <a:rPr lang="en-US" sz="1200" dirty="0">
                          <a:solidFill>
                            <a:schemeClr val="bg2"/>
                          </a:solidFill>
                          <a:effectLst/>
                          <a:latin typeface="Calibri" panose="020F0502020204030204" pitchFamily="34" charset="0"/>
                          <a:cs typeface="Calibri" panose="020F0502020204030204" pitchFamily="34" charset="0"/>
                        </a:rPr>
                        <a:t>Positive</a:t>
                      </a:r>
                      <a:endParaRPr lang="en-US" sz="1200" dirty="0">
                        <a:solidFill>
                          <a:schemeClr val="bg2"/>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mpd="sng">
                      <a:noFill/>
                    </a:lnL>
                    <a:lnR w="12700" cmpd="sng">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3">
                        <a:lumMod val="75000"/>
                      </a:schemeClr>
                    </a:solidFill>
                  </a:tcPr>
                </a:tc>
                <a:tc>
                  <a:txBody>
                    <a:bodyPr/>
                    <a:lstStyle/>
                    <a:p>
                      <a:pPr marL="0" marR="0">
                        <a:lnSpc>
                          <a:spcPct val="107000"/>
                        </a:lnSpc>
                        <a:spcBef>
                          <a:spcPts val="0"/>
                        </a:spcBef>
                        <a:spcAft>
                          <a:spcPts val="0"/>
                        </a:spcAft>
                      </a:pPr>
                      <a:r>
                        <a:rPr lang="en-US" sz="1200" dirty="0">
                          <a:solidFill>
                            <a:schemeClr val="bg2"/>
                          </a:solidFill>
                          <a:effectLst/>
                          <a:latin typeface="Calibri" panose="020F0502020204030204" pitchFamily="34" charset="0"/>
                          <a:cs typeface="Calibri" panose="020F0502020204030204" pitchFamily="34" charset="0"/>
                        </a:rPr>
                        <a:t>Negative</a:t>
                      </a:r>
                      <a:endParaRPr lang="en-US" sz="1200" dirty="0">
                        <a:solidFill>
                          <a:schemeClr val="bg2"/>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mpd="sng">
                      <a:noFill/>
                    </a:lnL>
                    <a:lnR w="12700" cmpd="sng">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35965">
                        <a:alpha val="80000"/>
                      </a:srgbClr>
                    </a:solidFill>
                  </a:tcPr>
                </a:tc>
                <a:tc>
                  <a:txBody>
                    <a:bodyPr/>
                    <a:lstStyle/>
                    <a:p>
                      <a:pPr marL="0" marR="0">
                        <a:lnSpc>
                          <a:spcPct val="107000"/>
                        </a:lnSpc>
                        <a:spcBef>
                          <a:spcPts val="0"/>
                        </a:spcBef>
                        <a:spcAft>
                          <a:spcPts val="0"/>
                        </a:spcAft>
                      </a:pPr>
                      <a:r>
                        <a:rPr lang="en-US" sz="1200" dirty="0">
                          <a:solidFill>
                            <a:schemeClr val="bg2"/>
                          </a:solidFill>
                          <a:effectLst/>
                          <a:latin typeface="Calibri" panose="020F0502020204030204" pitchFamily="34" charset="0"/>
                          <a:cs typeface="Calibri" panose="020F0502020204030204" pitchFamily="34" charset="0"/>
                        </a:rPr>
                        <a:t>Positive </a:t>
                      </a:r>
                    </a:p>
                    <a:p>
                      <a:pPr marL="0" marR="0">
                        <a:lnSpc>
                          <a:spcPct val="107000"/>
                        </a:lnSpc>
                        <a:spcBef>
                          <a:spcPts val="0"/>
                        </a:spcBef>
                        <a:spcAft>
                          <a:spcPts val="0"/>
                        </a:spcAft>
                      </a:pPr>
                      <a:r>
                        <a:rPr lang="en-US" sz="1200" dirty="0">
                          <a:solidFill>
                            <a:schemeClr val="bg2"/>
                          </a:solidFill>
                          <a:effectLst/>
                          <a:latin typeface="Calibri" panose="020F0502020204030204" pitchFamily="34" charset="0"/>
                          <a:cs typeface="Calibri" panose="020F0502020204030204" pitchFamily="34" charset="0"/>
                        </a:rPr>
                        <a:t>(IgM positive)</a:t>
                      </a:r>
                    </a:p>
                  </a:txBody>
                  <a:tcPr marL="68580" marR="68580" marT="0" marB="0" anchor="ctr">
                    <a:lnL w="12700" cmpd="sng">
                      <a:noFill/>
                    </a:lnL>
                    <a:lnR w="12700" cmpd="sng">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3">
                        <a:lumMod val="75000"/>
                        <a:alpha val="80000"/>
                      </a:schemeClr>
                    </a:solidFill>
                  </a:tcPr>
                </a:tc>
                <a:tc>
                  <a:txBody>
                    <a:bodyPr/>
                    <a:lstStyle/>
                    <a:p>
                      <a:pPr marL="0" marR="0">
                        <a:lnSpc>
                          <a:spcPct val="107000"/>
                        </a:lnSpc>
                        <a:spcBef>
                          <a:spcPts val="0"/>
                        </a:spcBef>
                        <a:spcAft>
                          <a:spcPts val="0"/>
                        </a:spcAft>
                      </a:pPr>
                      <a:r>
                        <a:rPr lang="en-US" sz="1600">
                          <a:solidFill>
                            <a:srgbClr val="000000"/>
                          </a:solidFill>
                          <a:effectLst/>
                          <a:latin typeface="Calibri" panose="020F0502020204030204" pitchFamily="34" charset="0"/>
                          <a:cs typeface="Calibri" panose="020F0502020204030204" pitchFamily="34" charset="0"/>
                        </a:rPr>
                        <a:t>Link to hepatitis B care</a:t>
                      </a:r>
                      <a:endParaRPr lang="en-US" sz="16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mpd="sng">
                      <a:noFill/>
                    </a:lnL>
                    <a:lnR w="12700" cmpd="sng">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15941099"/>
                  </a:ext>
                </a:extLst>
              </a:tr>
              <a:tr h="417444">
                <a:tc>
                  <a:txBody>
                    <a:bodyPr/>
                    <a:lstStyle/>
                    <a:p>
                      <a:pPr marL="0" marR="0">
                        <a:lnSpc>
                          <a:spcPct val="107000"/>
                        </a:lnSpc>
                        <a:spcBef>
                          <a:spcPts val="0"/>
                        </a:spcBef>
                        <a:spcAft>
                          <a:spcPts val="0"/>
                        </a:spcAft>
                      </a:pPr>
                      <a:r>
                        <a:rPr lang="en-US" sz="1600">
                          <a:solidFill>
                            <a:srgbClr val="000000"/>
                          </a:solidFill>
                          <a:effectLst/>
                          <a:latin typeface="Calibri" panose="020F0502020204030204" pitchFamily="34" charset="0"/>
                          <a:cs typeface="Calibri" panose="020F0502020204030204" pitchFamily="34" charset="0"/>
                        </a:rPr>
                        <a:t>Chronic infection</a:t>
                      </a:r>
                      <a:endParaRPr lang="en-US" sz="16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mpd="sng">
                      <a:noFill/>
                    </a:lnL>
                    <a:lnR w="12700" cmpd="sng">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nSpc>
                          <a:spcPct val="107000"/>
                        </a:lnSpc>
                        <a:spcBef>
                          <a:spcPts val="0"/>
                        </a:spcBef>
                        <a:spcAft>
                          <a:spcPts val="0"/>
                        </a:spcAft>
                      </a:pPr>
                      <a:r>
                        <a:rPr lang="en-US" sz="1200" dirty="0">
                          <a:solidFill>
                            <a:schemeClr val="bg2"/>
                          </a:solidFill>
                          <a:effectLst/>
                          <a:latin typeface="Calibri" panose="020F0502020204030204" pitchFamily="34" charset="0"/>
                          <a:cs typeface="Calibri" panose="020F0502020204030204" pitchFamily="34" charset="0"/>
                        </a:rPr>
                        <a:t>Positive</a:t>
                      </a:r>
                      <a:endParaRPr lang="en-US" sz="1200" dirty="0">
                        <a:solidFill>
                          <a:schemeClr val="bg2"/>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mpd="sng">
                      <a:noFill/>
                    </a:lnL>
                    <a:lnR w="12700" cmpd="sng">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3">
                        <a:lumMod val="75000"/>
                      </a:schemeClr>
                    </a:solidFill>
                  </a:tcPr>
                </a:tc>
                <a:tc>
                  <a:txBody>
                    <a:bodyPr/>
                    <a:lstStyle/>
                    <a:p>
                      <a:pPr marL="0" marR="0">
                        <a:lnSpc>
                          <a:spcPct val="107000"/>
                        </a:lnSpc>
                        <a:spcBef>
                          <a:spcPts val="0"/>
                        </a:spcBef>
                        <a:spcAft>
                          <a:spcPts val="0"/>
                        </a:spcAft>
                      </a:pPr>
                      <a:r>
                        <a:rPr lang="en-US" sz="1200" dirty="0">
                          <a:solidFill>
                            <a:schemeClr val="bg2"/>
                          </a:solidFill>
                          <a:effectLst/>
                          <a:latin typeface="Calibri" panose="020F0502020204030204" pitchFamily="34" charset="0"/>
                          <a:cs typeface="Calibri" panose="020F0502020204030204" pitchFamily="34" charset="0"/>
                        </a:rPr>
                        <a:t>Negative </a:t>
                      </a:r>
                      <a:endParaRPr lang="en-US" sz="1200" dirty="0">
                        <a:solidFill>
                          <a:schemeClr val="bg2"/>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mpd="sng">
                      <a:noFill/>
                    </a:lnL>
                    <a:lnR w="12700" cmpd="sng">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35965">
                        <a:alpha val="80000"/>
                      </a:srgbClr>
                    </a:solidFill>
                  </a:tcPr>
                </a:tc>
                <a:tc>
                  <a:txBody>
                    <a:bodyPr/>
                    <a:lstStyle/>
                    <a:p>
                      <a:pPr marL="0" marR="0">
                        <a:lnSpc>
                          <a:spcPct val="107000"/>
                        </a:lnSpc>
                        <a:spcBef>
                          <a:spcPts val="0"/>
                        </a:spcBef>
                        <a:spcAft>
                          <a:spcPts val="0"/>
                        </a:spcAft>
                      </a:pPr>
                      <a:r>
                        <a:rPr lang="en-US" sz="1200" dirty="0">
                          <a:solidFill>
                            <a:schemeClr val="bg2"/>
                          </a:solidFill>
                          <a:effectLst/>
                          <a:latin typeface="Calibri" panose="020F0502020204030204" pitchFamily="34" charset="0"/>
                          <a:cs typeface="Calibri" panose="020F0502020204030204" pitchFamily="34" charset="0"/>
                        </a:rPr>
                        <a:t>Positive </a:t>
                      </a:r>
                    </a:p>
                    <a:p>
                      <a:pPr marL="0" marR="0">
                        <a:lnSpc>
                          <a:spcPct val="107000"/>
                        </a:lnSpc>
                        <a:spcBef>
                          <a:spcPts val="0"/>
                        </a:spcBef>
                        <a:spcAft>
                          <a:spcPts val="0"/>
                        </a:spcAft>
                      </a:pPr>
                      <a:r>
                        <a:rPr lang="en-US" sz="1200" dirty="0">
                          <a:solidFill>
                            <a:schemeClr val="bg2"/>
                          </a:solidFill>
                          <a:effectLst/>
                          <a:latin typeface="Calibri" panose="020F0502020204030204" pitchFamily="34" charset="0"/>
                          <a:cs typeface="Calibri" panose="020F0502020204030204" pitchFamily="34" charset="0"/>
                        </a:rPr>
                        <a:t>(IgM negative)</a:t>
                      </a:r>
                    </a:p>
                  </a:txBody>
                  <a:tcPr marL="68580" marR="68580" marT="0" marB="0" anchor="ctr">
                    <a:lnL w="12700" cmpd="sng">
                      <a:noFill/>
                    </a:lnL>
                    <a:lnR w="12700" cmpd="sng">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3">
                        <a:lumMod val="75000"/>
                        <a:alpha val="80000"/>
                      </a:schemeClr>
                    </a:solidFill>
                  </a:tcPr>
                </a:tc>
                <a:tc>
                  <a:txBody>
                    <a:bodyPr/>
                    <a:lstStyle/>
                    <a:p>
                      <a:pPr marL="0" marR="0">
                        <a:lnSpc>
                          <a:spcPct val="107000"/>
                        </a:lnSpc>
                        <a:spcBef>
                          <a:spcPts val="0"/>
                        </a:spcBef>
                        <a:spcAft>
                          <a:spcPts val="0"/>
                        </a:spcAft>
                      </a:pPr>
                      <a:r>
                        <a:rPr lang="en-US" sz="1600">
                          <a:solidFill>
                            <a:srgbClr val="000000"/>
                          </a:solidFill>
                          <a:effectLst/>
                          <a:latin typeface="Calibri" panose="020F0502020204030204" pitchFamily="34" charset="0"/>
                          <a:cs typeface="Calibri" panose="020F0502020204030204" pitchFamily="34" charset="0"/>
                        </a:rPr>
                        <a:t>Link to hepatitis B care</a:t>
                      </a:r>
                      <a:endParaRPr lang="en-US" sz="16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mpd="sng">
                      <a:noFill/>
                    </a:lnL>
                    <a:lnR w="12700" cmpd="sng">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50753491"/>
                  </a:ext>
                </a:extLst>
              </a:tr>
              <a:tr h="426888">
                <a:tc>
                  <a:txBody>
                    <a:bodyPr/>
                    <a:lstStyle/>
                    <a:p>
                      <a:pPr marL="0" marR="0">
                        <a:lnSpc>
                          <a:spcPct val="107000"/>
                        </a:lnSpc>
                        <a:spcBef>
                          <a:spcPts val="0"/>
                        </a:spcBef>
                        <a:spcAft>
                          <a:spcPts val="0"/>
                        </a:spcAft>
                      </a:pPr>
                      <a:r>
                        <a:rPr lang="en-US" sz="1600">
                          <a:solidFill>
                            <a:srgbClr val="000000"/>
                          </a:solidFill>
                          <a:effectLst/>
                          <a:latin typeface="Calibri" panose="020F0502020204030204" pitchFamily="34" charset="0"/>
                          <a:cs typeface="Calibri" panose="020F0502020204030204" pitchFamily="34" charset="0"/>
                        </a:rPr>
                        <a:t>Resolved infection</a:t>
                      </a:r>
                      <a:endParaRPr lang="en-US" sz="16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mpd="sng">
                      <a:noFill/>
                    </a:lnL>
                    <a:lnR w="12700" cmpd="sng">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nSpc>
                          <a:spcPct val="107000"/>
                        </a:lnSpc>
                        <a:spcBef>
                          <a:spcPts val="0"/>
                        </a:spcBef>
                        <a:spcAft>
                          <a:spcPts val="0"/>
                        </a:spcAft>
                      </a:pPr>
                      <a:r>
                        <a:rPr lang="en-US" sz="1200" dirty="0">
                          <a:solidFill>
                            <a:schemeClr val="bg2"/>
                          </a:solidFill>
                          <a:effectLst/>
                          <a:latin typeface="Calibri" panose="020F0502020204030204" pitchFamily="34" charset="0"/>
                          <a:cs typeface="Calibri" panose="020F0502020204030204" pitchFamily="34" charset="0"/>
                        </a:rPr>
                        <a:t>Negative</a:t>
                      </a:r>
                      <a:endParaRPr lang="en-US" sz="1200" dirty="0">
                        <a:solidFill>
                          <a:schemeClr val="bg2"/>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mpd="sng">
                      <a:noFill/>
                    </a:lnL>
                    <a:lnR w="12700" cmpd="sng">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35965"/>
                    </a:solidFill>
                  </a:tcPr>
                </a:tc>
                <a:tc>
                  <a:txBody>
                    <a:bodyPr/>
                    <a:lstStyle/>
                    <a:p>
                      <a:pPr marL="0" marR="0">
                        <a:lnSpc>
                          <a:spcPct val="107000"/>
                        </a:lnSpc>
                        <a:spcBef>
                          <a:spcPts val="0"/>
                        </a:spcBef>
                        <a:spcAft>
                          <a:spcPts val="0"/>
                        </a:spcAft>
                      </a:pPr>
                      <a:r>
                        <a:rPr lang="en-US" sz="1200" dirty="0">
                          <a:solidFill>
                            <a:schemeClr val="bg2"/>
                          </a:solidFill>
                          <a:effectLst/>
                          <a:latin typeface="Calibri" panose="020F0502020204030204" pitchFamily="34" charset="0"/>
                          <a:cs typeface="Calibri" panose="020F0502020204030204" pitchFamily="34" charset="0"/>
                        </a:rPr>
                        <a:t>Positive </a:t>
                      </a:r>
                      <a:endParaRPr lang="en-US" sz="1200" dirty="0">
                        <a:solidFill>
                          <a:schemeClr val="bg2"/>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mpd="sng">
                      <a:noFill/>
                    </a:lnL>
                    <a:lnR w="12700" cmpd="sng">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3">
                        <a:lumMod val="75000"/>
                      </a:schemeClr>
                    </a:solidFill>
                  </a:tcPr>
                </a:tc>
                <a:tc>
                  <a:txBody>
                    <a:bodyPr/>
                    <a:lstStyle/>
                    <a:p>
                      <a:pPr marL="0" marR="0">
                        <a:lnSpc>
                          <a:spcPct val="107000"/>
                        </a:lnSpc>
                        <a:spcBef>
                          <a:spcPts val="0"/>
                        </a:spcBef>
                        <a:spcAft>
                          <a:spcPts val="0"/>
                        </a:spcAft>
                      </a:pPr>
                      <a:r>
                        <a:rPr lang="en-US" sz="1200" dirty="0">
                          <a:solidFill>
                            <a:schemeClr val="bg2"/>
                          </a:solidFill>
                          <a:effectLst/>
                          <a:latin typeface="Calibri" panose="020F0502020204030204" pitchFamily="34" charset="0"/>
                          <a:cs typeface="Calibri" panose="020F0502020204030204" pitchFamily="34" charset="0"/>
                        </a:rPr>
                        <a:t>Positive </a:t>
                      </a:r>
                      <a:endParaRPr lang="en-US" sz="1200" dirty="0">
                        <a:solidFill>
                          <a:schemeClr val="bg2"/>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mpd="sng">
                      <a:noFill/>
                    </a:lnL>
                    <a:lnR w="12700" cmpd="sng">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3">
                        <a:lumMod val="75000"/>
                      </a:schemeClr>
                    </a:solidFill>
                  </a:tcPr>
                </a:tc>
                <a:tc>
                  <a:txBody>
                    <a:bodyPr/>
                    <a:lstStyle/>
                    <a:p>
                      <a:pPr marL="0" marR="0">
                        <a:lnSpc>
                          <a:spcPct val="107000"/>
                        </a:lnSpc>
                        <a:spcBef>
                          <a:spcPts val="0"/>
                        </a:spcBef>
                        <a:spcAft>
                          <a:spcPts val="0"/>
                        </a:spcAft>
                      </a:pPr>
                      <a:r>
                        <a:rPr lang="en-US" sz="1600">
                          <a:solidFill>
                            <a:srgbClr val="000000"/>
                          </a:solidFill>
                          <a:effectLst/>
                          <a:latin typeface="Calibri" panose="020F0502020204030204" pitchFamily="34" charset="0"/>
                          <a:cs typeface="Calibri" panose="020F0502020204030204" pitchFamily="34" charset="0"/>
                        </a:rPr>
                        <a:t>Counsel </a:t>
                      </a:r>
                      <a:endParaRPr lang="en-US" sz="16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mpd="sng">
                      <a:noFill/>
                    </a:lnL>
                    <a:lnR w="12700" cmpd="sng">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06907198"/>
                  </a:ext>
                </a:extLst>
              </a:tr>
              <a:tr h="426888">
                <a:tc>
                  <a:txBody>
                    <a:bodyPr/>
                    <a:lstStyle/>
                    <a:p>
                      <a:pPr marL="0" marR="0">
                        <a:lnSpc>
                          <a:spcPct val="107000"/>
                        </a:lnSpc>
                        <a:spcBef>
                          <a:spcPts val="0"/>
                        </a:spcBef>
                        <a:spcAft>
                          <a:spcPts val="0"/>
                        </a:spcAft>
                      </a:pPr>
                      <a:r>
                        <a:rPr lang="en-US" sz="1600">
                          <a:solidFill>
                            <a:srgbClr val="000000"/>
                          </a:solidFill>
                          <a:effectLst/>
                          <a:latin typeface="Calibri" panose="020F0502020204030204" pitchFamily="34" charset="0"/>
                          <a:cs typeface="Calibri" panose="020F0502020204030204" pitchFamily="34" charset="0"/>
                        </a:rPr>
                        <a:t>Immune from vaccination</a:t>
                      </a:r>
                      <a:endParaRPr lang="en-US" sz="16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mpd="sng">
                      <a:noFill/>
                    </a:lnL>
                    <a:lnR w="12700" cmpd="sng">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nSpc>
                          <a:spcPct val="107000"/>
                        </a:lnSpc>
                        <a:spcBef>
                          <a:spcPts val="0"/>
                        </a:spcBef>
                        <a:spcAft>
                          <a:spcPts val="0"/>
                        </a:spcAft>
                      </a:pPr>
                      <a:r>
                        <a:rPr lang="en-US" sz="1200" dirty="0">
                          <a:solidFill>
                            <a:schemeClr val="bg2"/>
                          </a:solidFill>
                          <a:effectLst/>
                          <a:latin typeface="Calibri" panose="020F0502020204030204" pitchFamily="34" charset="0"/>
                          <a:cs typeface="Calibri" panose="020F0502020204030204" pitchFamily="34" charset="0"/>
                        </a:rPr>
                        <a:t>Negative</a:t>
                      </a:r>
                      <a:endParaRPr lang="en-US" sz="1200" dirty="0">
                        <a:solidFill>
                          <a:schemeClr val="bg2"/>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mpd="sng">
                      <a:noFill/>
                    </a:lnL>
                    <a:lnR w="12700" cmpd="sng">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35965"/>
                    </a:solidFill>
                  </a:tcPr>
                </a:tc>
                <a:tc>
                  <a:txBody>
                    <a:bodyPr/>
                    <a:lstStyle/>
                    <a:p>
                      <a:pPr marL="0" marR="0">
                        <a:lnSpc>
                          <a:spcPct val="107000"/>
                        </a:lnSpc>
                        <a:spcBef>
                          <a:spcPts val="0"/>
                        </a:spcBef>
                        <a:spcAft>
                          <a:spcPts val="0"/>
                        </a:spcAft>
                      </a:pPr>
                      <a:r>
                        <a:rPr lang="en-US" sz="1200" dirty="0">
                          <a:solidFill>
                            <a:schemeClr val="bg2"/>
                          </a:solidFill>
                          <a:effectLst/>
                          <a:latin typeface="Calibri" panose="020F0502020204030204" pitchFamily="34" charset="0"/>
                          <a:cs typeface="Calibri" panose="020F0502020204030204" pitchFamily="34" charset="0"/>
                        </a:rPr>
                        <a:t>Positive</a:t>
                      </a:r>
                      <a:endParaRPr lang="en-US" sz="1200" dirty="0">
                        <a:solidFill>
                          <a:schemeClr val="bg2"/>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mpd="sng">
                      <a:noFill/>
                    </a:lnL>
                    <a:lnR w="12700" cmpd="sng">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3">
                        <a:lumMod val="75000"/>
                      </a:schemeClr>
                    </a:solidFill>
                  </a:tcPr>
                </a:tc>
                <a:tc>
                  <a:txBody>
                    <a:bodyPr/>
                    <a:lstStyle/>
                    <a:p>
                      <a:pPr marL="0" marR="0">
                        <a:lnSpc>
                          <a:spcPct val="107000"/>
                        </a:lnSpc>
                        <a:spcBef>
                          <a:spcPts val="0"/>
                        </a:spcBef>
                        <a:spcAft>
                          <a:spcPts val="0"/>
                        </a:spcAft>
                      </a:pPr>
                      <a:r>
                        <a:rPr lang="en-US" sz="1200" dirty="0">
                          <a:solidFill>
                            <a:schemeClr val="bg2"/>
                          </a:solidFill>
                          <a:effectLst/>
                          <a:latin typeface="Calibri" panose="020F0502020204030204" pitchFamily="34" charset="0"/>
                          <a:cs typeface="Calibri" panose="020F0502020204030204" pitchFamily="34" charset="0"/>
                        </a:rPr>
                        <a:t>Negative </a:t>
                      </a:r>
                      <a:endParaRPr lang="en-US" sz="1200" dirty="0">
                        <a:solidFill>
                          <a:schemeClr val="bg2"/>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mpd="sng">
                      <a:noFill/>
                    </a:lnL>
                    <a:lnR w="12700" cmpd="sng">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35965"/>
                    </a:solidFill>
                  </a:tcPr>
                </a:tc>
                <a:tc>
                  <a:txBody>
                    <a:bodyPr/>
                    <a:lstStyle/>
                    <a:p>
                      <a:pPr marL="0" marR="0">
                        <a:lnSpc>
                          <a:spcPct val="107000"/>
                        </a:lnSpc>
                        <a:spcBef>
                          <a:spcPts val="0"/>
                        </a:spcBef>
                        <a:spcAft>
                          <a:spcPts val="0"/>
                        </a:spcAft>
                      </a:pPr>
                      <a:r>
                        <a:rPr lang="en-US" sz="1600">
                          <a:solidFill>
                            <a:srgbClr val="000000"/>
                          </a:solidFill>
                          <a:effectLst/>
                          <a:latin typeface="Calibri" panose="020F0502020204030204" pitchFamily="34" charset="0"/>
                          <a:cs typeface="Calibri" panose="020F0502020204030204" pitchFamily="34" charset="0"/>
                        </a:rPr>
                        <a:t>Reassure if history of </a:t>
                      </a:r>
                      <a:r>
                        <a:rPr lang="en-US" sz="1600" err="1">
                          <a:solidFill>
                            <a:srgbClr val="000000"/>
                          </a:solidFill>
                          <a:effectLst/>
                          <a:latin typeface="Calibri" panose="020F0502020204030204" pitchFamily="34" charset="0"/>
                          <a:cs typeface="Calibri" panose="020F0502020204030204" pitchFamily="34" charset="0"/>
                        </a:rPr>
                        <a:t>HepB</a:t>
                      </a:r>
                      <a:r>
                        <a:rPr lang="en-US" sz="1600">
                          <a:solidFill>
                            <a:srgbClr val="000000"/>
                          </a:solidFill>
                          <a:effectLst/>
                          <a:latin typeface="Calibri" panose="020F0502020204030204" pitchFamily="34" charset="0"/>
                          <a:cs typeface="Calibri" panose="020F0502020204030204" pitchFamily="34" charset="0"/>
                        </a:rPr>
                        <a:t> vaccine series completion</a:t>
                      </a:r>
                      <a:endParaRPr lang="en-US" sz="16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mpd="sng">
                      <a:noFill/>
                    </a:lnL>
                    <a:lnR w="12700" cmpd="sng">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95725717"/>
                  </a:ext>
                </a:extLst>
              </a:tr>
              <a:tr h="426888">
                <a:tc>
                  <a:txBody>
                    <a:bodyPr/>
                    <a:lstStyle/>
                    <a:p>
                      <a:pPr marL="0" marR="0">
                        <a:lnSpc>
                          <a:spcPct val="107000"/>
                        </a:lnSpc>
                        <a:spcBef>
                          <a:spcPts val="0"/>
                        </a:spcBef>
                        <a:spcAft>
                          <a:spcPts val="0"/>
                        </a:spcAft>
                      </a:pPr>
                      <a:r>
                        <a:rPr lang="en-US" sz="1600" dirty="0">
                          <a:solidFill>
                            <a:srgbClr val="000000"/>
                          </a:solidFill>
                          <a:effectLst/>
                          <a:latin typeface="Calibri" panose="020F0502020204030204" pitchFamily="34" charset="0"/>
                          <a:cs typeface="Calibri" panose="020F0502020204030204" pitchFamily="34" charset="0"/>
                        </a:rPr>
                        <a:t>Susceptible, never infected</a:t>
                      </a:r>
                      <a:endPar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mpd="sng">
                      <a:noFill/>
                    </a:lnL>
                    <a:lnR w="12700" cmpd="sng">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nSpc>
                          <a:spcPct val="107000"/>
                        </a:lnSpc>
                        <a:spcBef>
                          <a:spcPts val="0"/>
                        </a:spcBef>
                        <a:spcAft>
                          <a:spcPts val="0"/>
                        </a:spcAft>
                      </a:pPr>
                      <a:r>
                        <a:rPr lang="en-US" sz="1200" dirty="0">
                          <a:solidFill>
                            <a:schemeClr val="bg2"/>
                          </a:solidFill>
                          <a:effectLst/>
                          <a:latin typeface="Calibri" panose="020F0502020204030204" pitchFamily="34" charset="0"/>
                          <a:cs typeface="Calibri" panose="020F0502020204030204" pitchFamily="34" charset="0"/>
                        </a:rPr>
                        <a:t>Negative</a:t>
                      </a:r>
                      <a:endParaRPr lang="en-US" sz="1200" dirty="0">
                        <a:solidFill>
                          <a:schemeClr val="bg2"/>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mpd="sng">
                      <a:noFill/>
                    </a:lnL>
                    <a:lnR w="12700" cmpd="sng">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35965"/>
                    </a:solidFill>
                  </a:tcPr>
                </a:tc>
                <a:tc>
                  <a:txBody>
                    <a:bodyPr/>
                    <a:lstStyle/>
                    <a:p>
                      <a:pPr marL="0" marR="0">
                        <a:lnSpc>
                          <a:spcPct val="107000"/>
                        </a:lnSpc>
                        <a:spcBef>
                          <a:spcPts val="0"/>
                        </a:spcBef>
                        <a:spcAft>
                          <a:spcPts val="0"/>
                        </a:spcAft>
                      </a:pPr>
                      <a:r>
                        <a:rPr lang="en-US" sz="1200" dirty="0">
                          <a:solidFill>
                            <a:schemeClr val="bg2"/>
                          </a:solidFill>
                          <a:effectLst/>
                          <a:latin typeface="Calibri" panose="020F0502020204030204" pitchFamily="34" charset="0"/>
                          <a:cs typeface="Calibri" panose="020F0502020204030204" pitchFamily="34" charset="0"/>
                        </a:rPr>
                        <a:t>Negative</a:t>
                      </a:r>
                      <a:endParaRPr lang="en-US" sz="1200" dirty="0">
                        <a:solidFill>
                          <a:schemeClr val="bg2"/>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mpd="sng">
                      <a:noFill/>
                    </a:lnL>
                    <a:lnR w="12700" cmpd="sng">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35965"/>
                    </a:solidFill>
                  </a:tcPr>
                </a:tc>
                <a:tc>
                  <a:txBody>
                    <a:bodyPr/>
                    <a:lstStyle/>
                    <a:p>
                      <a:pPr marL="0" marR="0">
                        <a:lnSpc>
                          <a:spcPct val="107000"/>
                        </a:lnSpc>
                        <a:spcBef>
                          <a:spcPts val="0"/>
                        </a:spcBef>
                        <a:spcAft>
                          <a:spcPts val="0"/>
                        </a:spcAft>
                      </a:pPr>
                      <a:r>
                        <a:rPr lang="en-US" sz="1200" dirty="0">
                          <a:solidFill>
                            <a:schemeClr val="bg2"/>
                          </a:solidFill>
                          <a:effectLst/>
                          <a:latin typeface="Calibri" panose="020F0502020204030204" pitchFamily="34" charset="0"/>
                          <a:cs typeface="Calibri" panose="020F0502020204030204" pitchFamily="34" charset="0"/>
                        </a:rPr>
                        <a:t>Negative </a:t>
                      </a:r>
                      <a:endParaRPr lang="en-US" sz="1200" dirty="0">
                        <a:solidFill>
                          <a:schemeClr val="bg2"/>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mpd="sng">
                      <a:noFill/>
                    </a:lnL>
                    <a:lnR w="12700" cmpd="sng">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35965"/>
                    </a:solidFill>
                  </a:tcPr>
                </a:tc>
                <a:tc>
                  <a:txBody>
                    <a:bodyPr/>
                    <a:lstStyle/>
                    <a:p>
                      <a:pPr marL="0" marR="0">
                        <a:lnSpc>
                          <a:spcPct val="107000"/>
                        </a:lnSpc>
                        <a:spcBef>
                          <a:spcPts val="0"/>
                        </a:spcBef>
                        <a:spcAft>
                          <a:spcPts val="0"/>
                        </a:spcAft>
                      </a:pPr>
                      <a:r>
                        <a:rPr lang="en-US" sz="1600">
                          <a:solidFill>
                            <a:srgbClr val="000000"/>
                          </a:solidFill>
                          <a:effectLst/>
                          <a:latin typeface="Calibri" panose="020F0502020204030204" pitchFamily="34" charset="0"/>
                          <a:cs typeface="Calibri" panose="020F0502020204030204" pitchFamily="34" charset="0"/>
                        </a:rPr>
                        <a:t>Offer </a:t>
                      </a:r>
                      <a:r>
                        <a:rPr lang="en-US" sz="1600" err="1">
                          <a:solidFill>
                            <a:srgbClr val="000000"/>
                          </a:solidFill>
                          <a:effectLst/>
                          <a:latin typeface="Calibri" panose="020F0502020204030204" pitchFamily="34" charset="0"/>
                          <a:cs typeface="Calibri" panose="020F0502020204030204" pitchFamily="34" charset="0"/>
                        </a:rPr>
                        <a:t>HepB</a:t>
                      </a:r>
                      <a:r>
                        <a:rPr lang="en-US" sz="1600">
                          <a:solidFill>
                            <a:srgbClr val="000000"/>
                          </a:solidFill>
                          <a:effectLst/>
                          <a:latin typeface="Calibri" panose="020F0502020204030204" pitchFamily="34" charset="0"/>
                          <a:cs typeface="Calibri" panose="020F0502020204030204" pitchFamily="34" charset="0"/>
                        </a:rPr>
                        <a:t> vaccine if no history of </a:t>
                      </a:r>
                      <a:r>
                        <a:rPr lang="en-US" sz="1600" err="1">
                          <a:solidFill>
                            <a:srgbClr val="000000"/>
                          </a:solidFill>
                          <a:effectLst/>
                          <a:latin typeface="Calibri" panose="020F0502020204030204" pitchFamily="34" charset="0"/>
                          <a:cs typeface="Calibri" panose="020F0502020204030204" pitchFamily="34" charset="0"/>
                        </a:rPr>
                        <a:t>HepB</a:t>
                      </a:r>
                      <a:r>
                        <a:rPr lang="en-US" sz="1600">
                          <a:solidFill>
                            <a:srgbClr val="000000"/>
                          </a:solidFill>
                          <a:effectLst/>
                          <a:latin typeface="Calibri" panose="020F0502020204030204" pitchFamily="34" charset="0"/>
                          <a:cs typeface="Calibri" panose="020F0502020204030204" pitchFamily="34" charset="0"/>
                        </a:rPr>
                        <a:t> vaccine series completion</a:t>
                      </a:r>
                      <a:endParaRPr lang="en-US" sz="16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mpd="sng">
                      <a:noFill/>
                    </a:lnL>
                    <a:lnR w="12700" cmpd="sng">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92923497"/>
                  </a:ext>
                </a:extLst>
              </a:tr>
              <a:tr h="426888">
                <a:tc>
                  <a:txBody>
                    <a:bodyPr/>
                    <a:lstStyle/>
                    <a:p>
                      <a:pPr marL="0" marR="0">
                        <a:lnSpc>
                          <a:spcPct val="107000"/>
                        </a:lnSpc>
                        <a:spcBef>
                          <a:spcPts val="0"/>
                        </a:spcBef>
                        <a:spcAft>
                          <a:spcPts val="0"/>
                        </a:spcAft>
                      </a:pPr>
                      <a:r>
                        <a:rPr lang="en-US" sz="1600">
                          <a:solidFill>
                            <a:srgbClr val="000000"/>
                          </a:solidFill>
                          <a:effectLst/>
                          <a:latin typeface="Calibri" panose="020F0502020204030204" pitchFamily="34" charset="0"/>
                          <a:cs typeface="Calibri" panose="020F0502020204030204" pitchFamily="34" charset="0"/>
                        </a:rPr>
                        <a:t>Isolated core antibody positive</a:t>
                      </a:r>
                      <a:endParaRPr lang="en-US" sz="16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mpd="sng">
                      <a:noFill/>
                    </a:lnL>
                    <a:lnR w="12700" cmpd="sng">
                      <a:noFill/>
                    </a:lnR>
                    <a:lnT w="12700" cap="flat" cmpd="sng" algn="ctr">
                      <a:solidFill>
                        <a:srgbClr val="000000"/>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a:lnSpc>
                          <a:spcPct val="107000"/>
                        </a:lnSpc>
                        <a:spcBef>
                          <a:spcPts val="0"/>
                        </a:spcBef>
                        <a:spcAft>
                          <a:spcPts val="0"/>
                        </a:spcAft>
                      </a:pPr>
                      <a:r>
                        <a:rPr lang="en-US" sz="1200" dirty="0">
                          <a:solidFill>
                            <a:schemeClr val="bg2"/>
                          </a:solidFill>
                          <a:effectLst/>
                          <a:latin typeface="Calibri" panose="020F0502020204030204" pitchFamily="34" charset="0"/>
                          <a:cs typeface="Calibri" panose="020F0502020204030204" pitchFamily="34" charset="0"/>
                        </a:rPr>
                        <a:t>Negative</a:t>
                      </a:r>
                      <a:endParaRPr lang="en-US" sz="1200" dirty="0">
                        <a:solidFill>
                          <a:schemeClr val="bg2"/>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mpd="sng">
                      <a:noFill/>
                    </a:lnL>
                    <a:lnR w="12700" cmpd="sng">
                      <a:noFill/>
                    </a:lnR>
                    <a:lnT w="12700" cap="flat" cmpd="sng" algn="ctr">
                      <a:solidFill>
                        <a:srgbClr val="000000"/>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35965"/>
                    </a:solidFill>
                  </a:tcPr>
                </a:tc>
                <a:tc>
                  <a:txBody>
                    <a:bodyPr/>
                    <a:lstStyle/>
                    <a:p>
                      <a:pPr marL="0" marR="0">
                        <a:lnSpc>
                          <a:spcPct val="107000"/>
                        </a:lnSpc>
                        <a:spcBef>
                          <a:spcPts val="0"/>
                        </a:spcBef>
                        <a:spcAft>
                          <a:spcPts val="0"/>
                        </a:spcAft>
                      </a:pPr>
                      <a:r>
                        <a:rPr lang="en-US" sz="1200" dirty="0">
                          <a:solidFill>
                            <a:schemeClr val="bg2"/>
                          </a:solidFill>
                          <a:effectLst/>
                          <a:latin typeface="Calibri" panose="020F0502020204030204" pitchFamily="34" charset="0"/>
                          <a:cs typeface="Calibri" panose="020F0502020204030204" pitchFamily="34" charset="0"/>
                        </a:rPr>
                        <a:t>Negative</a:t>
                      </a:r>
                      <a:endParaRPr lang="en-US" sz="1200" dirty="0">
                        <a:solidFill>
                          <a:schemeClr val="bg2"/>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mpd="sng">
                      <a:noFill/>
                    </a:lnL>
                    <a:lnR w="12700" cmpd="sng">
                      <a:noFill/>
                    </a:lnR>
                    <a:lnT w="12700" cap="flat" cmpd="sng" algn="ctr">
                      <a:solidFill>
                        <a:srgbClr val="000000"/>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35965"/>
                    </a:solidFill>
                  </a:tcPr>
                </a:tc>
                <a:tc>
                  <a:txBody>
                    <a:bodyPr/>
                    <a:lstStyle/>
                    <a:p>
                      <a:pPr marL="0" marR="0">
                        <a:lnSpc>
                          <a:spcPct val="107000"/>
                        </a:lnSpc>
                        <a:spcBef>
                          <a:spcPts val="0"/>
                        </a:spcBef>
                        <a:spcAft>
                          <a:spcPts val="0"/>
                        </a:spcAft>
                      </a:pPr>
                      <a:r>
                        <a:rPr lang="en-US" sz="1200" dirty="0">
                          <a:solidFill>
                            <a:schemeClr val="bg2"/>
                          </a:solidFill>
                          <a:effectLst/>
                          <a:latin typeface="Calibri" panose="020F0502020204030204" pitchFamily="34" charset="0"/>
                          <a:cs typeface="Calibri" panose="020F0502020204030204" pitchFamily="34" charset="0"/>
                        </a:rPr>
                        <a:t>Positive </a:t>
                      </a:r>
                      <a:endParaRPr lang="en-US" sz="1200" dirty="0">
                        <a:solidFill>
                          <a:schemeClr val="bg2"/>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mpd="sng">
                      <a:noFill/>
                    </a:lnL>
                    <a:lnR w="12700" cmpd="sng">
                      <a:noFill/>
                    </a:lnR>
                    <a:lnT w="12700" cap="flat" cmpd="sng" algn="ctr">
                      <a:solidFill>
                        <a:srgbClr val="000000"/>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3">
                        <a:lumMod val="75000"/>
                      </a:schemeClr>
                    </a:solidFill>
                  </a:tcPr>
                </a:tc>
                <a:tc>
                  <a:txBody>
                    <a:bodyPr/>
                    <a:lstStyle/>
                    <a:p>
                      <a:pPr marL="0" marR="0">
                        <a:lnSpc>
                          <a:spcPct val="107000"/>
                        </a:lnSpc>
                        <a:spcBef>
                          <a:spcPts val="0"/>
                        </a:spcBef>
                        <a:spcAft>
                          <a:spcPts val="0"/>
                        </a:spcAft>
                      </a:pPr>
                      <a:r>
                        <a:rPr lang="en-US" sz="1600" dirty="0">
                          <a:solidFill>
                            <a:srgbClr val="000000"/>
                          </a:solidFill>
                          <a:effectLst/>
                          <a:latin typeface="Calibri" panose="020F0502020204030204" pitchFamily="34" charset="0"/>
                          <a:cs typeface="Calibri" panose="020F0502020204030204" pitchFamily="34" charset="0"/>
                        </a:rPr>
                        <a:t>Consult with specialist  </a:t>
                      </a:r>
                      <a:r>
                        <a:rPr lang="en-US" sz="1050" dirty="0">
                          <a:solidFill>
                            <a:srgbClr val="000000"/>
                          </a:solidFill>
                          <a:effectLst/>
                          <a:latin typeface="Calibri" panose="020F0502020204030204" pitchFamily="34" charset="0"/>
                          <a:cs typeface="Calibri" panose="020F0502020204030204" pitchFamily="34" charset="0"/>
                        </a:rPr>
                        <a:t> </a:t>
                      </a:r>
                      <a:endPar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mpd="sng">
                      <a:noFill/>
                    </a:lnL>
                    <a:lnR w="12700" cmpd="sng">
                      <a:noFill/>
                    </a:lnR>
                    <a:lnT w="12700" cap="flat" cmpd="sng" algn="ctr">
                      <a:solidFill>
                        <a:srgbClr val="000000"/>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92037062"/>
                  </a:ext>
                </a:extLst>
              </a:tr>
            </a:tbl>
          </a:graphicData>
        </a:graphic>
      </p:graphicFrame>
    </p:spTree>
    <p:extLst>
      <p:ext uri="{BB962C8B-B14F-4D97-AF65-F5344CB8AC3E}">
        <p14:creationId xmlns:p14="http://schemas.microsoft.com/office/powerpoint/2010/main" val="14617598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descr="Graph of acute hepatitis B infections, year on x-axis and reported cases per 100,000 population on y-axis">
            <a:extLst>
              <a:ext uri="{FF2B5EF4-FFF2-40B4-BE49-F238E27FC236}">
                <a16:creationId xmlns:a16="http://schemas.microsoft.com/office/drawing/2014/main" id="{9CFC71E6-0EC9-4895-845A-F2B7CE740E99}"/>
              </a:ext>
            </a:extLst>
          </p:cNvPr>
          <p:cNvGrpSpPr>
            <a:grpSpLocks noChangeAspect="1"/>
          </p:cNvGrpSpPr>
          <p:nvPr/>
        </p:nvGrpSpPr>
        <p:grpSpPr>
          <a:xfrm>
            <a:off x="801189" y="900622"/>
            <a:ext cx="7724694" cy="4008024"/>
            <a:chOff x="0" y="523188"/>
            <a:chExt cx="9144000" cy="4744443"/>
          </a:xfrm>
        </p:grpSpPr>
        <p:pic>
          <p:nvPicPr>
            <p:cNvPr id="5" name="Picture 4">
              <a:extLst>
                <a:ext uri="{FF2B5EF4-FFF2-40B4-BE49-F238E27FC236}">
                  <a16:creationId xmlns:a16="http://schemas.microsoft.com/office/drawing/2014/main" id="{3880A2CD-956F-46A2-B515-22B1C2741988}"/>
                </a:ext>
              </a:extLst>
            </p:cNvPr>
            <p:cNvPicPr>
              <a:picLocks noChangeAspect="1"/>
            </p:cNvPicPr>
            <p:nvPr/>
          </p:nvPicPr>
          <p:blipFill>
            <a:blip r:embed="rId3"/>
            <a:stretch>
              <a:fillRect/>
            </a:stretch>
          </p:blipFill>
          <p:spPr>
            <a:xfrm>
              <a:off x="0" y="749027"/>
              <a:ext cx="9144000" cy="4518604"/>
            </a:xfrm>
            <a:prstGeom prst="rect">
              <a:avLst/>
            </a:prstGeom>
          </p:spPr>
        </p:pic>
        <p:sp>
          <p:nvSpPr>
            <p:cNvPr id="8" name="Rectangle 7">
              <a:extLst>
                <a:ext uri="{FF2B5EF4-FFF2-40B4-BE49-F238E27FC236}">
                  <a16:creationId xmlns:a16="http://schemas.microsoft.com/office/drawing/2014/main" id="{1A8FEF34-2B47-407A-841F-4C2680AFAAAF}"/>
                </a:ext>
              </a:extLst>
            </p:cNvPr>
            <p:cNvSpPr/>
            <p:nvPr/>
          </p:nvSpPr>
          <p:spPr>
            <a:xfrm>
              <a:off x="6052008" y="523188"/>
              <a:ext cx="2601798" cy="1611984"/>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82A9AA0C-AB2B-414D-83D3-FEFCD285B430}"/>
              </a:ext>
              <a:ext uri="{C183D7F6-B498-43B3-948B-1728B52AA6E4}">
                <adec:decorative xmlns:adec="http://schemas.microsoft.com/office/drawing/2017/decorative" val="1"/>
              </a:ext>
            </a:extLst>
          </p:cNvPr>
          <p:cNvSpPr/>
          <p:nvPr/>
        </p:nvSpPr>
        <p:spPr>
          <a:xfrm>
            <a:off x="0" y="-799"/>
            <a:ext cx="9144000" cy="1063229"/>
          </a:xfrm>
          <a:prstGeom prst="rect">
            <a:avLst/>
          </a:prstGeom>
          <a:solidFill>
            <a:srgbClr val="0078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451988E2-93A7-4F24-B80A-7CACCA52D5DE}"/>
              </a:ext>
            </a:extLst>
          </p:cNvPr>
          <p:cNvSpPr>
            <a:spLocks noGrp="1"/>
          </p:cNvSpPr>
          <p:nvPr>
            <p:ph type="title"/>
          </p:nvPr>
        </p:nvSpPr>
        <p:spPr>
          <a:xfrm>
            <a:off x="457199" y="205979"/>
            <a:ext cx="8434251" cy="857250"/>
          </a:xfrm>
        </p:spPr>
        <p:txBody>
          <a:bodyPr/>
          <a:lstStyle/>
          <a:p>
            <a:r>
              <a:rPr lang="en-US" dirty="0">
                <a:solidFill>
                  <a:schemeClr val="bg2"/>
                </a:solidFill>
              </a:rPr>
              <a:t>New hepatitis B virus infections are in adults 19 years and up. </a:t>
            </a:r>
          </a:p>
        </p:txBody>
      </p:sp>
      <p:pic>
        <p:nvPicPr>
          <p:cNvPr id="7" name="Picture 6">
            <a:extLst>
              <a:ext uri="{FF2B5EF4-FFF2-40B4-BE49-F238E27FC236}">
                <a16:creationId xmlns:a16="http://schemas.microsoft.com/office/drawing/2014/main" id="{24EB1B67-45C5-4723-92D8-73DC21BD57FE}"/>
              </a:ext>
              <a:ext uri="{C183D7F6-B498-43B3-948B-1728B52AA6E4}">
                <adec:decorative xmlns:adec="http://schemas.microsoft.com/office/drawing/2017/decorative" val="1"/>
              </a:ext>
            </a:extLst>
          </p:cNvPr>
          <p:cNvPicPr>
            <a:picLocks noChangeAspect="1"/>
          </p:cNvPicPr>
          <p:nvPr/>
        </p:nvPicPr>
        <p:blipFill rotWithShape="1">
          <a:blip r:embed="rId3"/>
          <a:srcRect l="66890" t="5568" r="5275" b="68980"/>
          <a:stretch/>
        </p:blipFill>
        <p:spPr>
          <a:xfrm>
            <a:off x="4779389" y="1150204"/>
            <a:ext cx="2545237" cy="1150070"/>
          </a:xfrm>
          <a:prstGeom prst="rect">
            <a:avLst/>
          </a:prstGeom>
        </p:spPr>
      </p:pic>
      <p:sp>
        <p:nvSpPr>
          <p:cNvPr id="10" name="TextBox 9">
            <a:extLst>
              <a:ext uri="{FF2B5EF4-FFF2-40B4-BE49-F238E27FC236}">
                <a16:creationId xmlns:a16="http://schemas.microsoft.com/office/drawing/2014/main" id="{E4D280D6-D535-49FB-B61C-DDBB10B72345}"/>
              </a:ext>
            </a:extLst>
          </p:cNvPr>
          <p:cNvSpPr txBox="1"/>
          <p:nvPr/>
        </p:nvSpPr>
        <p:spPr>
          <a:xfrm>
            <a:off x="4181627" y="4708591"/>
            <a:ext cx="5032147" cy="400110"/>
          </a:xfrm>
          <a:prstGeom prst="rect">
            <a:avLst/>
          </a:prstGeom>
          <a:noFill/>
        </p:spPr>
        <p:txBody>
          <a:bodyPr wrap="none" rtlCol="0">
            <a:spAutoFit/>
          </a:bodyPr>
          <a:lstStyle/>
          <a:p>
            <a:pPr>
              <a:defRPr/>
            </a:pPr>
            <a:endParaRPr kumimoji="0" lang="en-US" sz="1000" b="0" i="0" u="none" strike="noStrike" kern="1200" cap="none" spc="0" normalizeH="0" noProof="0">
              <a:ln>
                <a:noFill/>
              </a:ln>
              <a:solidFill>
                <a:prstClr val="black"/>
              </a:solidFill>
              <a:effectLst/>
              <a:uLnTx/>
              <a:uFillTx/>
              <a:latin typeface="Calibri" panose="020F0502020204030204" pitchFamily="34" charset="0"/>
              <a:ea typeface="+mn-lt"/>
              <a:cs typeface="Calibri" panose="020F0502020204030204" pitchFamily="34" charset="0"/>
            </a:endParaRPr>
          </a:p>
          <a:p>
            <a:pPr marR="0" lvl="0" algn="l" defTabSz="914400" rtl="0" eaLnBrk="1" fontAlgn="auto" latinLnBrk="0" hangingPunct="1">
              <a:lnSpc>
                <a:spcPct val="100000"/>
              </a:lnSpc>
              <a:spcBef>
                <a:spcPts val="0"/>
              </a:spcBef>
              <a:spcAft>
                <a:spcPts val="0"/>
              </a:spcAft>
              <a:buClrTx/>
              <a:buSzTx/>
              <a:tabLst/>
              <a:defRPr/>
            </a:pPr>
            <a:r>
              <a:rPr kumimoji="0" lang="en-US" sz="10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rPr>
              <a:t>https://www.cdc.gov/hepatitis/statistics/2019surveillance/pdfs/2019HepSurveillanceRpt.pdf</a:t>
            </a:r>
          </a:p>
        </p:txBody>
      </p:sp>
    </p:spTree>
    <p:extLst>
      <p:ext uri="{BB962C8B-B14F-4D97-AF65-F5344CB8AC3E}">
        <p14:creationId xmlns:p14="http://schemas.microsoft.com/office/powerpoint/2010/main" val="16848640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NCEH_ATSDR_combined">
  <a:themeElements>
    <a:clrScheme name="Custom 13">
      <a:dk1>
        <a:srgbClr val="0F56DC"/>
      </a:dk1>
      <a:lt1>
        <a:srgbClr val="FFC000"/>
      </a:lt1>
      <a:dk2>
        <a:srgbClr val="FFFFFF"/>
      </a:dk2>
      <a:lt2>
        <a:srgbClr val="FFFFFF"/>
      </a:lt2>
      <a:accent1>
        <a:srgbClr val="4983F2"/>
      </a:accent1>
      <a:accent2>
        <a:srgbClr val="007D57"/>
      </a:accent2>
      <a:accent3>
        <a:srgbClr val="9A3B26"/>
      </a:accent3>
      <a:accent4>
        <a:srgbClr val="7F7F7F"/>
      </a:accent4>
      <a:accent5>
        <a:srgbClr val="0F56DC"/>
      </a:accent5>
      <a:accent6>
        <a:srgbClr val="002060"/>
      </a:accent6>
      <a:hlink>
        <a:srgbClr val="0F56DC"/>
      </a:hlink>
      <a:folHlink>
        <a:srgbClr val="3077FF"/>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solidFill>
              <a:srgbClr val="000000"/>
            </a:solidFill>
            <a:latin typeface="Calibri" panose="020F0502020204030204" pitchFamily="34" charset="0"/>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9DF8450C6EFBE48970C7FCAF770DA1A" ma:contentTypeVersion="12" ma:contentTypeDescription="Create a new document." ma:contentTypeScope="" ma:versionID="6bd7cf58df4c7459f6fd22917fd5feee">
  <xsd:schema xmlns:xsd="http://www.w3.org/2001/XMLSchema" xmlns:xs="http://www.w3.org/2001/XMLSchema" xmlns:p="http://schemas.microsoft.com/office/2006/metadata/properties" xmlns:ns2="fdcd1ac8-0856-4252-9620-ac12cf18151f" xmlns:ns3="9d3077f2-8ff2-4760-98d0-51448b525bb2" targetNamespace="http://schemas.microsoft.com/office/2006/metadata/properties" ma:root="true" ma:fieldsID="28e22f0b4ac40a661c4d1ef6e3bea0b4" ns2:_="" ns3:_="">
    <xsd:import namespace="fdcd1ac8-0856-4252-9620-ac12cf18151f"/>
    <xsd:import namespace="9d3077f2-8ff2-4760-98d0-51448b525bb2"/>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dcd1ac8-0856-4252-9620-ac12cf18151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9353dbe8-8260-4ccf-8219-3d2995e6fa15"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d3077f2-8ff2-4760-98d0-51448b525bb2"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52b162f5-36d3-48bb-9677-116bd58810fc}" ma:internalName="TaxCatchAll" ma:showField="CatchAllData" ma:web="9d3077f2-8ff2-4760-98d0-51448b525bb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9d3077f2-8ff2-4760-98d0-51448b525bb2" xsi:nil="true"/>
    <lcf76f155ced4ddcb4097134ff3c332f xmlns="fdcd1ac8-0856-4252-9620-ac12cf18151f">
      <Terms xmlns="http://schemas.microsoft.com/office/infopath/2007/PartnerControls"/>
    </lcf76f155ced4ddcb4097134ff3c332f>
    <SharedWithUsers xmlns="9d3077f2-8ff2-4760-98d0-51448b525bb2">
      <UserInfo>
        <DisplayName>Wester, Carolyn (CDC/DDID/NCHHSTP/DVH)</DisplayName>
        <AccountId>104</AccountId>
        <AccountType/>
      </UserInfo>
    </SharedWithUsers>
  </documentManagement>
</p:properties>
</file>

<file path=customXml/itemProps1.xml><?xml version="1.0" encoding="utf-8"?>
<ds:datastoreItem xmlns:ds="http://schemas.openxmlformats.org/officeDocument/2006/customXml" ds:itemID="{D7BFA957-A7FD-4244-B047-666BE6A17CC7}">
  <ds:schemaRefs>
    <ds:schemaRef ds:uri="http://schemas.microsoft.com/sharepoint/v3/contenttype/forms"/>
  </ds:schemaRefs>
</ds:datastoreItem>
</file>

<file path=customXml/itemProps2.xml><?xml version="1.0" encoding="utf-8"?>
<ds:datastoreItem xmlns:ds="http://schemas.openxmlformats.org/officeDocument/2006/customXml" ds:itemID="{110BABD5-D655-443D-9FEE-1FFEADDD7C86}">
  <ds:schemaRefs>
    <ds:schemaRef ds:uri="9d3077f2-8ff2-4760-98d0-51448b525bb2"/>
    <ds:schemaRef ds:uri="fdcd1ac8-0856-4252-9620-ac12cf18151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2DE05CDF-E45C-4103-B5E1-E90744EFA64D}">
  <ds:schemaRefs>
    <ds:schemaRef ds:uri="http://purl.org/dc/terms/"/>
    <ds:schemaRef ds:uri="http://schemas.microsoft.com/office/infopath/2007/PartnerControls"/>
    <ds:schemaRef ds:uri="fdcd1ac8-0856-4252-9620-ac12cf18151f"/>
    <ds:schemaRef ds:uri="http://purl.org/dc/elements/1.1/"/>
    <ds:schemaRef ds:uri="http://schemas.openxmlformats.org/package/2006/metadata/core-properties"/>
    <ds:schemaRef ds:uri="http://schemas.microsoft.com/office/2006/documentManagement/types"/>
    <ds:schemaRef ds:uri="http://purl.org/dc/dcmitype/"/>
    <ds:schemaRef ds:uri="9d3077f2-8ff2-4760-98d0-51448b525bb2"/>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796</TotalTime>
  <Words>9910</Words>
  <Application>Microsoft Macintosh PowerPoint</Application>
  <PresentationFormat>On-screen Show (16:9)</PresentationFormat>
  <Paragraphs>1086</Paragraphs>
  <Slides>85</Slides>
  <Notes>76</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85</vt:i4>
      </vt:variant>
    </vt:vector>
  </HeadingPairs>
  <TitlesOfParts>
    <vt:vector size="98" baseType="lpstr">
      <vt:lpstr>Myriad Web Pro</vt:lpstr>
      <vt:lpstr>Symbol</vt:lpstr>
      <vt:lpstr>Arial</vt:lpstr>
      <vt:lpstr>Open Sans</vt:lpstr>
      <vt:lpstr>Times New Roman</vt:lpstr>
      <vt:lpstr>Myriad Pro</vt:lpstr>
      <vt:lpstr>Calibri</vt:lpstr>
      <vt:lpstr>Franklin Gothic Book</vt:lpstr>
      <vt:lpstr>Avenir Next LT Pro</vt:lpstr>
      <vt:lpstr>Segoe UI</vt:lpstr>
      <vt:lpstr>Wingdings</vt:lpstr>
      <vt:lpstr>Courier New</vt:lpstr>
      <vt:lpstr>NCEH_ATSDR_combined</vt:lpstr>
      <vt:lpstr> Screening and Testing for Hepatitis B Virus Infection:  CDC Recommendations – United States, 2023 </vt:lpstr>
      <vt:lpstr>CDC Recommendations for Hepatitis B Screening and Testing </vt:lpstr>
      <vt:lpstr>Acknowledgements</vt:lpstr>
      <vt:lpstr>People with chronic hepatitis B virus infection are at increased risk for liver cancer and cirrhosis and are 70%–85% more likely to die prematurely than the general population.</vt:lpstr>
      <vt:lpstr>Hepatitis B Statistic</vt:lpstr>
      <vt:lpstr>Statistic of people who know they have Hep B</vt:lpstr>
      <vt:lpstr>Hepatitis B in the U.S. — a tale of two epidemiologies</vt:lpstr>
      <vt:lpstr>Hepatitis B in the U.S. — a tale of two epidemiologies </vt:lpstr>
      <vt:lpstr>New hepatitis B virus infections are in adults 19 years and up. </vt:lpstr>
      <vt:lpstr>Hepatitis B vaccination coverage in adults with ≥1 risk factor decreases by age.</vt:lpstr>
      <vt:lpstr>Limitations of current risk-based testing approach</vt:lpstr>
      <vt:lpstr>Summary of findings</vt:lpstr>
      <vt:lpstr>Compared with current practice, universal screening of adults aged 18-79 years would avert</vt:lpstr>
      <vt:lpstr>Compared with current practice, universal screening of adults aged 18-79 years would avert </vt:lpstr>
      <vt:lpstr>Triple panel screening remains cost effective if HBV infection prevalence is above 0.15%.</vt:lpstr>
      <vt:lpstr>Triple panel screening remains cost effective if HBV infection prevalence is above 0.15%.  </vt:lpstr>
      <vt:lpstr>The median prevalence of history of HBV infection (anti-HBc+) in the general population was 6.2%.</vt:lpstr>
      <vt:lpstr>Recommendation language</vt:lpstr>
      <vt:lpstr>NEW: Screening is recommended for all adults aged &gt;18 years at least once in a lifetime </vt:lpstr>
      <vt:lpstr>Screening recommendations for pregnant persons</vt:lpstr>
      <vt:lpstr>Screening Tests</vt:lpstr>
      <vt:lpstr>Testing recommendations</vt:lpstr>
      <vt:lpstr>NEW: Anyone who requests hepatitis B testing should receive it, regardless of disclosure of risk. </vt:lpstr>
      <vt:lpstr>Rationale for Universal Screening</vt:lpstr>
      <vt:lpstr>2022 ACIP Recommendations Adult Hep B Vaccinations</vt:lpstr>
      <vt:lpstr>The process for integrating screening and vaccination</vt:lpstr>
      <vt:lpstr>Incorporating hepatitis B screening into a clinic workflow</vt:lpstr>
      <vt:lpstr>The following people have an increased risk for HBV infection and are recommended for periodic testing:</vt:lpstr>
      <vt:lpstr>Hep B testing for nonpregnant adults without history of HBV infection</vt:lpstr>
      <vt:lpstr>Hep B testing for children and adolescents without known history of Hep B virus infection</vt:lpstr>
      <vt:lpstr>Clinical Considerations </vt:lpstr>
      <vt:lpstr>Clinical Considerations   </vt:lpstr>
      <vt:lpstr>Clinical Considerations     </vt:lpstr>
      <vt:lpstr>Hypothetical Clinical Scenario</vt:lpstr>
      <vt:lpstr>Visit 1</vt:lpstr>
      <vt:lpstr>Visit 1   </vt:lpstr>
      <vt:lpstr>Visit 1 </vt:lpstr>
      <vt:lpstr>Visit 1: summary</vt:lpstr>
      <vt:lpstr>Visit 2 (1-year later)</vt:lpstr>
      <vt:lpstr>Visit 2 (1-year later) </vt:lpstr>
      <vt:lpstr>Visit 2:summary</vt:lpstr>
      <vt:lpstr>Visit 2: summary</vt:lpstr>
      <vt:lpstr>Implementation Next Steps</vt:lpstr>
      <vt:lpstr>Implementation Next Steps     </vt:lpstr>
      <vt:lpstr>Implementation Next Steps   </vt:lpstr>
      <vt:lpstr>Implementation Next Step  </vt:lpstr>
      <vt:lpstr>Implementation Next Steps </vt:lpstr>
      <vt:lpstr>Other Resources</vt:lpstr>
      <vt:lpstr>Adults should know their HBV status</vt:lpstr>
      <vt:lpstr>Promotion and Key Messages</vt:lpstr>
      <vt:lpstr>Audiences for this publication</vt:lpstr>
      <vt:lpstr>How CDC is promoting the recommendations</vt:lpstr>
      <vt:lpstr>Help us promote the updated recommendations</vt:lpstr>
      <vt:lpstr>Q&amp;A Session</vt:lpstr>
      <vt:lpstr>Closing Screen</vt:lpstr>
      <vt:lpstr>Revaccination (i.e., booster dose, challenge dose, or revaccination with a complete series) is not generally recommended for vaccinated persons with a normal immune status </vt:lpstr>
      <vt:lpstr>Can you draw blood for hepatitis B serology after administering the vaccine?</vt:lpstr>
      <vt:lpstr>What are the reasons for an isolated core positive result? </vt:lpstr>
      <vt:lpstr>What are next steps if the patient is isolated core positive? </vt:lpstr>
      <vt:lpstr>When should you repeat hepatitis B testing after vaccination?</vt:lpstr>
      <vt:lpstr>What if the provider can’t offer screening at the time of Hep B vaccination? </vt:lpstr>
      <vt:lpstr>Extra slides</vt:lpstr>
      <vt:lpstr>Integrating screening and vaccination</vt:lpstr>
      <vt:lpstr>Integrating screening and vaccination </vt:lpstr>
      <vt:lpstr>Integrating screening and vaccination  </vt:lpstr>
      <vt:lpstr>Integrating screening and vaccination   </vt:lpstr>
      <vt:lpstr>Jamal Visit 1</vt:lpstr>
      <vt:lpstr>Tran Prenatal Visit</vt:lpstr>
      <vt:lpstr>Yearly Screening per Dialysis Guidelines</vt:lpstr>
      <vt:lpstr>Visit 1  </vt:lpstr>
      <vt:lpstr>Methods</vt:lpstr>
      <vt:lpstr>Activities of the CDC Guidelines Work Group</vt:lpstr>
      <vt:lpstr>Universal Screening Systematic Review </vt:lpstr>
      <vt:lpstr>Q1a. What is the prevalence of chronic HBV infection in the United States? In the general population, by age groups?</vt:lpstr>
      <vt:lpstr>External Review</vt:lpstr>
      <vt:lpstr>Public Comment </vt:lpstr>
      <vt:lpstr>Public Commenters </vt:lpstr>
      <vt:lpstr>Public Commenters</vt:lpstr>
      <vt:lpstr>Why not an age-based recommendation?</vt:lpstr>
      <vt:lpstr>Results</vt:lpstr>
      <vt:lpstr>The cost-effectiveness analysis compared current practice to current practice plus a one-time adult screening test.</vt:lpstr>
      <vt:lpstr>Sensitivity analysis found 3-test panel was cost-effective.</vt:lpstr>
      <vt:lpstr>The median prevalence of chronic HBV infection in the general population was 0.4%.</vt:lpstr>
      <vt:lpstr>Limitations</vt:lpstr>
      <vt:lpstr>Interpretation of hepatitis B serologic test results</vt:lpstr>
    </vt:vector>
  </TitlesOfParts>
  <Company>CDC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CDC Presentation</dc:title>
  <dc:creator>Centers for Disease Control and Prevention</dc:creator>
  <cp:lastModifiedBy>Zikea McCurdie</cp:lastModifiedBy>
  <cp:revision>10</cp:revision>
  <dcterms:created xsi:type="dcterms:W3CDTF">2011-03-17T17:43:16Z</dcterms:created>
  <dcterms:modified xsi:type="dcterms:W3CDTF">2023-06-13T20:35:22Z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Language">
    <vt:lpwstr>English</vt:lpwstr>
  </property>
  <property fmtid="{D5CDD505-2E9C-101B-9397-08002B2CF9AE}" pid="3" name="MSIP_Label_8af03ff0-41c5-4c41-b55e-fabb8fae94be_Enabled">
    <vt:lpwstr>true</vt:lpwstr>
  </property>
  <property fmtid="{D5CDD505-2E9C-101B-9397-08002B2CF9AE}" pid="4" name="MSIP_Label_8af03ff0-41c5-4c41-b55e-fabb8fae94be_SetDate">
    <vt:lpwstr>2021-03-25T20:35:36Z</vt:lpwstr>
  </property>
  <property fmtid="{D5CDD505-2E9C-101B-9397-08002B2CF9AE}" pid="5" name="MSIP_Label_8af03ff0-41c5-4c41-b55e-fabb8fae94be_Method">
    <vt:lpwstr>Privileged</vt:lpwstr>
  </property>
  <property fmtid="{D5CDD505-2E9C-101B-9397-08002B2CF9AE}" pid="6" name="MSIP_Label_8af03ff0-41c5-4c41-b55e-fabb8fae94be_Name">
    <vt:lpwstr>8af03ff0-41c5-4c41-b55e-fabb8fae94be</vt:lpwstr>
  </property>
  <property fmtid="{D5CDD505-2E9C-101B-9397-08002B2CF9AE}" pid="7" name="MSIP_Label_8af03ff0-41c5-4c41-b55e-fabb8fae94be_SiteId">
    <vt:lpwstr>9ce70869-60db-44fd-abe8-d2767077fc8f</vt:lpwstr>
  </property>
  <property fmtid="{D5CDD505-2E9C-101B-9397-08002B2CF9AE}" pid="8" name="MSIP_Label_8af03ff0-41c5-4c41-b55e-fabb8fae94be_ActionId">
    <vt:lpwstr>16dd2fd4-73c1-497b-9354-e90c77e44ee4</vt:lpwstr>
  </property>
  <property fmtid="{D5CDD505-2E9C-101B-9397-08002B2CF9AE}" pid="9" name="MSIP_Label_8af03ff0-41c5-4c41-b55e-fabb8fae94be_ContentBits">
    <vt:lpwstr>0</vt:lpwstr>
  </property>
  <property fmtid="{D5CDD505-2E9C-101B-9397-08002B2CF9AE}" pid="10" name="ContentTypeId">
    <vt:lpwstr>0x010100E9DF8450C6EFBE48970C7FCAF770DA1A</vt:lpwstr>
  </property>
  <property fmtid="{D5CDD505-2E9C-101B-9397-08002B2CF9AE}" pid="11" name="MediaServiceImageTags">
    <vt:lpwstr/>
  </property>
</Properties>
</file>