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20BF_54F7E641.xml" ContentType="application/vnd.ms-powerpoint.comments+xml"/>
  <Override PartName="/ppt/notesSlides/notesSlide2.xml" ContentType="application/vnd.openxmlformats-officedocument.presentationml.notesSlide+xml"/>
  <Override PartName="/ppt/comments/modernComment_206B_2C2CDAC2.xml" ContentType="application/vnd.ms-powerpoint.comments+xml"/>
  <Override PartName="/ppt/notesSlides/notesSlide3.xml" ContentType="application/vnd.openxmlformats-officedocument.presentationml.notesSlide+xml"/>
  <Override PartName="/ppt/comments/modernComment_20B0_F57E3FBA.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20C1_C48073CC.xml" ContentType="application/vnd.ms-powerpoint.comments+xml"/>
  <Override PartName="/ppt/notesSlides/notesSlide6.xml" ContentType="application/vnd.openxmlformats-officedocument.presentationml.notesSlide+xml"/>
  <Override PartName="/ppt/comments/modernComment_209D_A9CBF978.xml" ContentType="application/vnd.ms-powerpoint.comments+xml"/>
  <Override PartName="/ppt/notesSlides/notesSlide7.xml" ContentType="application/vnd.openxmlformats-officedocument.presentationml.notesSlide+xml"/>
  <Override PartName="/ppt/comments/modernComment_209F_8A73749A.xml" ContentType="application/vnd.ms-powerpoint.comments+xml"/>
  <Override PartName="/ppt/notesSlides/notesSlide8.xml" ContentType="application/vnd.openxmlformats-officedocument.presentationml.notesSlide+xml"/>
  <Override PartName="/ppt/comments/modernComment_20BD_4B5E1E90.xml" ContentType="application/vnd.ms-powerpoint.comments+xml"/>
  <Override PartName="/ppt/notesSlides/notesSlide9.xml" ContentType="application/vnd.openxmlformats-officedocument.presentationml.notesSlide+xml"/>
  <Override PartName="/ppt/comments/modernComment_2099_295864C9.xml" ContentType="application/vnd.ms-powerpoint.comments+xml"/>
  <Override PartName="/ppt/notesSlides/notesSlide10.xml" ContentType="application/vnd.openxmlformats-officedocument.presentationml.notesSlide+xml"/>
  <Override PartName="/ppt/comments/modernComment_20BE_451A7B6B.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2095_81214077.xml" ContentType="application/vnd.ms-powerpoint.comments+xml"/>
  <Override PartName="/ppt/notesSlides/notesSlide13.xml" ContentType="application/vnd.openxmlformats-officedocument.presentationml.notesSlide+xml"/>
  <Override PartName="/ppt/comments/modernComment_2096_6600C20D.xml" ContentType="application/vnd.ms-powerpoint.comments+xml"/>
  <Override PartName="/ppt/notesSlides/notesSlide14.xml" ContentType="application/vnd.openxmlformats-officedocument.presentationml.notesSlide+xml"/>
  <Override PartName="/ppt/comments/modernComment_209B_91270F89.xml" ContentType="application/vnd.ms-powerpoint.comments+xml"/>
  <Override PartName="/ppt/notesSlides/notesSlide15.xml" ContentType="application/vnd.openxmlformats-officedocument.presentationml.notesSlide+xml"/>
  <Override PartName="/ppt/comments/modernComment_20A7_D86DE07D.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2091_8609C780.xml" ContentType="application/vnd.ms-powerpoint.comments+xml"/>
  <Override PartName="/ppt/notesSlides/notesSlide19.xml" ContentType="application/vnd.openxmlformats-officedocument.presentationml.notesSlide+xml"/>
  <Override PartName="/ppt/comments/modernComment_20B6_A98F233E.xml" ContentType="application/vnd.ms-powerpoint.comments+xml"/>
  <Override PartName="/ppt/notesSlides/notesSlide20.xml" ContentType="application/vnd.openxmlformats-officedocument.presentationml.notesSlide+xml"/>
  <Override PartName="/ppt/comments/modernComment_20A9_150D71C7.xml" ContentType="application/vnd.ms-powerpoint.comments+xml"/>
  <Override PartName="/ppt/notesSlides/notesSlide21.xml" ContentType="application/vnd.openxmlformats-officedocument.presentationml.notesSlide+xml"/>
  <Override PartName="/ppt/comments/modernComment_20AA_737894D4.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20B7_D36344A9.xml" ContentType="application/vnd.ms-powerpoint.comments+xml"/>
  <Override PartName="/ppt/notesSlides/notesSlide25.xml" ContentType="application/vnd.openxmlformats-officedocument.presentationml.notesSlide+xml"/>
  <Override PartName="/ppt/comments/modernComment_20AE_E4F5DDEC.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207F_E29F89CC.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208B_C639300A.xml" ContentType="application/vnd.ms-powerpoint.comments+xml"/>
  <Override PartName="/ppt/notesSlides/notesSlide30.xml" ContentType="application/vnd.openxmlformats-officedocument.presentationml.notesSlide+xml"/>
  <Override PartName="/ppt/comments/modernComment_208D_8FA0D286.xml" ContentType="application/vnd.ms-powerpoint.comments+xml"/>
  <Override PartName="/ppt/notesSlides/notesSlide31.xml" ContentType="application/vnd.openxmlformats-officedocument.presentationml.notesSlide+xml"/>
  <Override PartName="/ppt/comments/modernComment_20A8_4876B73C.xml" ContentType="application/vnd.ms-powerpoint.comments+xml"/>
  <Override PartName="/ppt/comments/modernComment_20B5_51D4D51F.xml" ContentType="application/vnd.ms-powerpoint.comments+xml"/>
  <Override PartName="/ppt/comments/modernComment_20B4_31C02C64.xml" ContentType="application/vnd.ms-powerpoint.comments+xml"/>
  <Override PartName="/ppt/comments/modernComment_20B8_3FB59B49.xml" ContentType="application/vnd.ms-powerpoint.comments+xml"/>
  <Override PartName="/ppt/notesSlides/notesSlide32.xml" ContentType="application/vnd.openxmlformats-officedocument.presentationml.notesSlide+xml"/>
  <Override PartName="/ppt/comments/modernComment_2083_EE8F8C37.xml" ContentType="application/vnd.ms-powerpoint.comments+xml"/>
  <Override PartName="/ppt/notesSlides/notesSlide33.xml" ContentType="application/vnd.openxmlformats-officedocument.presentationml.notesSlide+xml"/>
  <Override PartName="/ppt/comments/modernComment_2085_E9FE6394.xml" ContentType="application/vnd.ms-powerpoint.comments+xml"/>
  <Override PartName="/ppt/notesSlides/notesSlide34.xml" ContentType="application/vnd.openxmlformats-officedocument.presentationml.notesSlide+xml"/>
  <Override PartName="/ppt/comments/modernComment_2084_EED8EDCB.xml" ContentType="application/vnd.ms-powerpoint.comments+xml"/>
  <Override PartName="/ppt/comments/modernComment_20C2_60D14969.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9"/>
  </p:notesMasterIdLst>
  <p:sldIdLst>
    <p:sldId id="8231" r:id="rId5"/>
    <p:sldId id="8387" r:id="rId6"/>
    <p:sldId id="8384" r:id="rId7"/>
    <p:sldId id="8383" r:id="rId8"/>
    <p:sldId id="8299" r:id="rId9"/>
    <p:sldId id="8368" r:id="rId10"/>
    <p:sldId id="8327" r:id="rId11"/>
    <p:sldId id="8385" r:id="rId12"/>
    <p:sldId id="8349" r:id="rId13"/>
    <p:sldId id="8351" r:id="rId14"/>
    <p:sldId id="8381" r:id="rId15"/>
    <p:sldId id="8345" r:id="rId16"/>
    <p:sldId id="8382" r:id="rId17"/>
    <p:sldId id="8379" r:id="rId18"/>
    <p:sldId id="8341" r:id="rId19"/>
    <p:sldId id="8342" r:id="rId20"/>
    <p:sldId id="8347" r:id="rId21"/>
    <p:sldId id="8359" r:id="rId22"/>
    <p:sldId id="8346" r:id="rId23"/>
    <p:sldId id="8320" r:id="rId24"/>
    <p:sldId id="8378" r:id="rId25"/>
    <p:sldId id="8337" r:id="rId26"/>
    <p:sldId id="8374" r:id="rId27"/>
    <p:sldId id="8361" r:id="rId28"/>
    <p:sldId id="8362" r:id="rId29"/>
    <p:sldId id="8364" r:id="rId30"/>
    <p:sldId id="8390" r:id="rId31"/>
    <p:sldId id="8375" r:id="rId32"/>
    <p:sldId id="8366" r:id="rId33"/>
    <p:sldId id="8321" r:id="rId34"/>
    <p:sldId id="8319" r:id="rId35"/>
    <p:sldId id="8388" r:id="rId36"/>
    <p:sldId id="8331" r:id="rId37"/>
    <p:sldId id="8333" r:id="rId38"/>
    <p:sldId id="8360" r:id="rId39"/>
    <p:sldId id="8373" r:id="rId40"/>
    <p:sldId id="8372" r:id="rId41"/>
    <p:sldId id="8376" r:id="rId42"/>
    <p:sldId id="8323" r:id="rId43"/>
    <p:sldId id="8325" r:id="rId44"/>
    <p:sldId id="8324" r:id="rId45"/>
    <p:sldId id="8370" r:id="rId46"/>
    <p:sldId id="8386" r:id="rId47"/>
    <p:sldId id="836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36F220E-736F-5BE7-5CDF-BE7EDECF354F}" name="McKenzie Semrau" initials="MS" userId="S::msemrau@sensisagency.com::2a513fdf-1282-4b95-94d9-c9d66d96e2e1" providerId="AD"/>
  <p188:author id="{965E8E18-1BC5-5DF1-7E83-7165C53467E8}" name="Guzman, Jeanette (CDC/NCHHSTP/OD) (CTR)" initials="GJ((" userId="S::utf9@cdc.gov::4f086f49-f3a4-4800-9761-2b3074c852a6" providerId="AD"/>
  <p188:author id="{0B322C1B-6FA3-CB3A-E450-9464A98FDDFB}" name="Rodriguez, Ashley (CDC/NCHHSTP/OD)" initials="R(" userId="S::qqn2@cdc.gov::76fdaa7a-5308-4a5e-9176-6fe03e388586" providerId="AD"/>
  <p188:author id="{868E2F33-E442-760C-E7D5-C352CEB2BFB7}" name="Forsythe, Ann (CDC/NCHHSTP/OD)" initials="F(" userId="S::akf9@cdc.gov::323147af-4ebb-4018-89b6-ee7910afd652" providerId="AD"/>
  <p188:author id="{C0D9C734-1354-1BF7-47D0-1FECF1006DE8}" name="Dino Hainline" initials="DH" userId="S::dhainline@sensisagency.com::faa2dfdd-1671-4634-b68a-47384e972792" providerId="AD"/>
  <p188:author id="{39A3CB48-A81A-BC85-CA77-21B161DB9F9D}" name="Nia Hand" initials="NH" userId="S::nhand@sensisagency.com::132fd895-9702-4bd5-9866-fa4a439c03cd" providerId="AD"/>
  <p188:author id="{24DD7959-8D5B-EED4-BFAC-CA8C4A076A54}" name="Beard, Zachary (Zak) (CDC/NCHHSTP/OD)" initials="BZ((" userId="S::wsu7@cdc.gov::0f1fa46f-6a48-41f1-8a56-b0b98df203f0" providerId="AD"/>
  <p188:author id="{C5FF2281-F04A-206B-131D-35F6B873E495}" name="Gay, Holly I. (CDC/NCHHSTP/OD)" initials="G(" userId="S::uww8@cdc.gov::48aed4c9-1eb6-4a60-b2e3-588cba8c292a" providerId="AD"/>
  <p188:author id="{0DC3CD91-E49D-C952-CFC2-D8E4FF68510B}" name="Sharon Carothers" initials="SC" userId="S::scarothers@sensisagency.com::9d4cd55d-a7c4-4168-8872-79b97925b817" providerId="AD"/>
  <p188:author id="{B9D72F93-D186-2F51-7E7E-6C227C04C67B}" name="Jennifer Prine" initials="" userId="S::jprine@sensisagency.com::949e6dc7-cea1-4305-8972-0ccda6c48138" providerId="AD"/>
  <p188:author id="{F70B74B3-74BE-4BA4-881F-382D5A8AF83F}" name="Jeanette Guzman" initials="JG" userId="S::jguzman@sensisagency.com::0018d6fc-8e35-43c8-ac11-486aa1dda2be" providerId="AD"/>
  <p188:author id="{4A84C9BF-8B75-44CC-EE28-086D4CD4914B}" name="Zikea McCurdie" initials="ZM" userId="S::zmccurdie@sensisagency.com::fa608759-2b2e-493a-ba09-be529ea82eda" providerId="AD"/>
  <p188:author id="{81F9D8CB-CC29-075F-76CD-D2ABFE24402F}" name="Robyn Loube" initials="RL" userId="S::rloube@sensisagency.com::b06a97c0-c520-4ad2-9e50-250a6133ab3b" providerId="AD"/>
  <p188:author id="{433DB2CC-4A86-7923-A844-BF6F4BB86A7C}" name="McCurdie, Zikea (CDC/NCHHSTP/OD)" initials="M(" userId="S::tze7@cdc.gov::ce0621eb-9ae8-42d7-a660-6339b643911f" providerId="AD"/>
  <p188:author id="{209A9DEE-5987-C951-7A43-433B8387B139}" name="Pearl Owen" initials="PO" userId="S::powen@sensisagency.com::f501472c-cb1f-435a-85ec-5894541ed0d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17CBA"/>
    <a:srgbClr val="666668"/>
    <a:srgbClr val="C9C9C9"/>
    <a:srgbClr val="E8EFEC"/>
    <a:srgbClr val="007CBA"/>
    <a:srgbClr val="B4008D"/>
    <a:srgbClr val="175DAC"/>
    <a:srgbClr val="153B7D"/>
    <a:srgbClr val="96358C"/>
    <a:srgbClr val="194E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EF2C8B-C9D9-61EB-77D1-8EF1D59C55B2}" v="2" dt="2024-10-31T15:15:32.886"/>
    <p1510:client id="{3E194E98-1207-8F2C-F52F-C2EC18F5AD4F}" v="136" dt="2024-10-31T14:58:57.272"/>
    <p1510:client id="{5F55FB85-DB3C-7CAB-5626-A2003207D1DD}" v="299" dt="2024-10-30T17:39:52.867"/>
    <p1510:client id="{E85A02CC-498E-4435-B664-748BB25B56C1}" v="1" dt="2024-10-31T14:43:24.6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omments/modernComment_206B_2C2CDAC2.xml><?xml version="1.0" encoding="utf-8"?>
<p188:cmLst xmlns:a="http://schemas.openxmlformats.org/drawingml/2006/main" xmlns:r="http://schemas.openxmlformats.org/officeDocument/2006/relationships" xmlns:p188="http://schemas.microsoft.com/office/powerpoint/2018/8/main">
  <p188:cm id="{399F559F-3A5D-4738-B3C5-2AD30F746EFC}" authorId="{24DD7959-8D5B-EED4-BFAC-CA8C4A076A54}" status="resolved" created="2024-10-11T16:08:01.789" complete="100000">
    <ac:deMkLst xmlns:ac="http://schemas.microsoft.com/office/drawing/2013/main/command">
      <pc:docMk xmlns:pc="http://schemas.microsoft.com/office/powerpoint/2013/main/command"/>
      <pc:sldMk xmlns:pc="http://schemas.microsoft.com/office/powerpoint/2013/main/command" cId="741137090" sldId="8299"/>
      <ac:spMk id="49" creationId="{75519002-6E0C-D8C2-A1BF-F11D816F4F6D}"/>
    </ac:deMkLst>
    <p188:replyLst>
      <p188:reply id="{D9864C82-306E-48AB-A6D6-6363F39AA5A2}" authorId="{965E8E18-1BC5-5DF1-7E83-7165C53467E8}" created="2024-10-16T14:54:41.670">
        <p188:txBody>
          <a:bodyPr/>
          <a:lstStyle/>
          <a:p>
            <a:r>
              <a:rPr lang="en-US"/>
              <a:t>What about? Learn what resources are available to help create materials using health literacy best practices.</a:t>
            </a:r>
          </a:p>
        </p188:txBody>
        <p188:extLst>
          <p:ext xmlns:p="http://schemas.openxmlformats.org/presentationml/2006/main" uri="{57CB4572-C831-44C2-8A1C-0ADB6CCDFE69}">
            <p223:reactions xmlns:p223="http://schemas.microsoft.com/office/powerpoint/2022/03/main">
              <p223:rxn type="👍">
                <p223:instance time="2024-10-18T17:17:18.165" authorId="{C0D9C734-1354-1BF7-47D0-1FECF1006DE8}"/>
              </p223:rxn>
            </p223:reactions>
          </p:ext>
        </p188:extLst>
      </p188:reply>
      <p188:reply id="{08BA897B-68A1-F948-96FC-29130C087BA2}" authorId="{C0D9C734-1354-1BF7-47D0-1FECF1006DE8}" created="2024-10-18T17:17:38.004">
        <p188:txBody>
          <a:bodyPr/>
          <a:lstStyle/>
          <a:p>
            <a:r>
              <a:rPr lang="en-US"/>
              <a:t>I like that revision</a:t>
            </a:r>
          </a:p>
        </p188:txBody>
      </p188:reply>
    </p188:replyLst>
    <p188:txBody>
      <a:bodyPr/>
      <a:lstStyle/>
      <a:p>
        <a:r>
          <a:rPr lang="en-US"/>
          <a:t>I might rephrase this</a:t>
        </a:r>
      </a:p>
    </p188:txBody>
    <p188:extLst>
      <p:ext xmlns:p="http://schemas.openxmlformats.org/presentationml/2006/main" uri="{57CB4572-C831-44C2-8A1C-0ADB6CCDFE69}">
        <p223:reactions xmlns:p223="http://schemas.microsoft.com/office/powerpoint/2022/03/main">
          <p223:rxn type="👍">
            <p223:instance time="2024-10-18T17:27:49.728" authorId="{C0D9C734-1354-1BF7-47D0-1FECF1006DE8}"/>
          </p223:rxn>
        </p223:reactions>
      </p:ext>
    </p188:extLst>
  </p188:cm>
  <p188:cm id="{D05B6F0D-DEFC-45F2-B9CF-E884B4933EDE}" authorId="{C5FF2281-F04A-206B-131D-35F6B873E495}" status="resolved" created="2024-10-24T12:07:03.550" complete="100000">
    <ac:deMkLst xmlns:ac="http://schemas.microsoft.com/office/drawing/2013/main/command">
      <pc:docMk xmlns:pc="http://schemas.microsoft.com/office/powerpoint/2013/main/command"/>
      <pc:sldMk xmlns:pc="http://schemas.microsoft.com/office/powerpoint/2013/main/command" cId="741137090" sldId="8299"/>
      <ac:picMk id="27" creationId="{188A4CB9-8211-A41C-5495-1BF5F4EAE245}"/>
    </ac:deMkLst>
    <p188:txBody>
      <a:bodyPr/>
      <a:lstStyle/>
      <a:p>
        <a:r>
          <a:rPr lang="en-US"/>
          <a:t>ALT Text is not present for any of the icons. Please add ALT Text or mark each image as decorative.</a:t>
        </a:r>
      </a:p>
    </p188:txBody>
  </p188:cm>
</p188:cmLst>
</file>

<file path=ppt/comments/modernComment_207F_E29F89CC.xml><?xml version="1.0" encoding="utf-8"?>
<p188:cmLst xmlns:a="http://schemas.openxmlformats.org/drawingml/2006/main" xmlns:r="http://schemas.openxmlformats.org/officeDocument/2006/relationships" xmlns:p188="http://schemas.microsoft.com/office/powerpoint/2018/8/main">
  <p188:cm id="{5D373063-F986-446C-BFDC-B972707A2F2C}" authorId="{24DD7959-8D5B-EED4-BFAC-CA8C4A076A54}" status="resolved" created="2024-10-11T16:13:48.795" complete="100000">
    <ac:deMkLst xmlns:ac="http://schemas.microsoft.com/office/drawing/2013/main/command">
      <pc:docMk xmlns:pc="http://schemas.microsoft.com/office/powerpoint/2013/main/command"/>
      <pc:sldMk xmlns:pc="http://schemas.microsoft.com/office/powerpoint/2013/main/command" cId="3802106316" sldId="8319"/>
      <ac:spMk id="6" creationId="{CF1A0B51-2B75-306F-01D8-3B832EA6AFEF}"/>
    </ac:deMkLst>
    <p188:replyLst/>
    <p188:txBody>
      <a:bodyPr/>
      <a:lstStyle/>
      <a:p>
        <a:r>
          <a:rPr lang="en-US"/>
          <a:t>Maybe change background so this isn't squished in here...or move to a separate slide</a:t>
        </a:r>
      </a:p>
    </p188:txBody>
  </p188:cm>
</p188:cmLst>
</file>

<file path=ppt/comments/modernComment_2083_EE8F8C37.xml><?xml version="1.0" encoding="utf-8"?>
<p188:cmLst xmlns:a="http://schemas.openxmlformats.org/drawingml/2006/main" xmlns:r="http://schemas.openxmlformats.org/officeDocument/2006/relationships" xmlns:p188="http://schemas.microsoft.com/office/powerpoint/2018/8/main">
  <p188:cm id="{CF44E98A-C0E7-49FF-B39C-76AACD91800E}" authorId="{24DD7959-8D5B-EED4-BFAC-CA8C4A076A54}" status="resolved" created="2024-10-11T16:18:45.329" complete="100000">
    <pc:sldMkLst xmlns:pc="http://schemas.microsoft.com/office/powerpoint/2013/main/command">
      <pc:docMk/>
      <pc:sldMk cId="4002384951" sldId="8323"/>
    </pc:sldMkLst>
    <p188:txBody>
      <a:bodyPr/>
      <a:lstStyle/>
      <a:p>
        <a:r>
          <a:rPr lang="en-US"/>
          <a:t>First time I'm seeing HL, let's just spell it out</a:t>
        </a:r>
      </a:p>
    </p188:txBody>
  </p188:cm>
  <p188:cm id="{5C8B787A-7310-4BD0-9A9F-42498F6A3FBD}" authorId="{C5FF2281-F04A-206B-131D-35F6B873E495}" status="resolved" created="2024-10-24T12:25:50.966" complete="100000">
    <ac:deMkLst xmlns:ac="http://schemas.microsoft.com/office/drawing/2013/main/command">
      <pc:docMk xmlns:pc="http://schemas.microsoft.com/office/powerpoint/2013/main/command"/>
      <pc:sldMk xmlns:pc="http://schemas.microsoft.com/office/powerpoint/2013/main/command" cId="4002384951" sldId="8323"/>
      <ac:picMk id="8" creationId="{DB34E51C-D4CE-E615-A1F9-3E86990B3463}"/>
    </ac:deMkLst>
    <p188:txBody>
      <a:bodyPr/>
      <a:lstStyle/>
      <a:p>
        <a:r>
          <a:rPr lang="en-US"/>
          <a:t>AI generated text. Requires remediation.</a:t>
        </a:r>
      </a:p>
    </p188:txBody>
  </p188:cm>
</p188:cmLst>
</file>

<file path=ppt/comments/modernComment_2084_EED8EDCB.xml><?xml version="1.0" encoding="utf-8"?>
<p188:cmLst xmlns:a="http://schemas.openxmlformats.org/drawingml/2006/main" xmlns:r="http://schemas.openxmlformats.org/officeDocument/2006/relationships" xmlns:p188="http://schemas.microsoft.com/office/powerpoint/2018/8/main">
  <p188:cm id="{694CDE97-0CB2-417A-A822-260B8A5B7148}" authorId="{C5FF2281-F04A-206B-131D-35F6B873E495}" status="resolved" created="2024-10-24T12:27:04.903" complete="100000">
    <ac:deMkLst xmlns:ac="http://schemas.microsoft.com/office/drawing/2013/main/command">
      <pc:docMk xmlns:pc="http://schemas.microsoft.com/office/powerpoint/2013/main/command"/>
      <pc:sldMk xmlns:pc="http://schemas.microsoft.com/office/powerpoint/2013/main/command" cId="4007194059" sldId="8324"/>
      <ac:picMk id="4" creationId="{4BF55D55-36B1-F2A8-D58E-9916D65E1A6D}"/>
    </ac:deMkLst>
    <p188:txBody>
      <a:bodyPr/>
      <a:lstStyle/>
      <a:p>
        <a:r>
          <a:rPr lang="en-US"/>
          <a:t>AI generated ALT Text. Requires remediation.</a:t>
        </a:r>
      </a:p>
    </p188:txBody>
  </p188:cm>
</p188:cmLst>
</file>

<file path=ppt/comments/modernComment_2085_E9FE6394.xml><?xml version="1.0" encoding="utf-8"?>
<p188:cmLst xmlns:a="http://schemas.openxmlformats.org/drawingml/2006/main" xmlns:r="http://schemas.openxmlformats.org/officeDocument/2006/relationships" xmlns:p188="http://schemas.microsoft.com/office/powerpoint/2018/8/main">
  <p188:cm id="{6AB7E0D1-66B7-4ABA-A4EC-358FCE28969F}" authorId="{C5FF2281-F04A-206B-131D-35F6B873E495}" status="resolved" created="2024-10-24T12:26:34.919" complete="100000">
    <ac:deMkLst xmlns:ac="http://schemas.microsoft.com/office/drawing/2013/main/command">
      <pc:docMk xmlns:pc="http://schemas.microsoft.com/office/powerpoint/2013/main/command"/>
      <pc:sldMk xmlns:pc="http://schemas.microsoft.com/office/powerpoint/2013/main/command" cId="3925762964" sldId="8325"/>
      <ac:picMk id="4" creationId="{9D1CC6E6-143A-A16C-1D9A-1AD54683EA03}"/>
    </ac:deMkLst>
    <p188:txBody>
      <a:bodyPr/>
      <a:lstStyle/>
      <a:p>
        <a:r>
          <a:rPr lang="en-US"/>
          <a:t>AI generated ALT Text. Requires remediation.</a:t>
        </a:r>
      </a:p>
    </p188:txBody>
  </p188:cm>
</p188:cmLst>
</file>

<file path=ppt/comments/modernComment_208B_C639300A.xml><?xml version="1.0" encoding="utf-8"?>
<p188:cmLst xmlns:a="http://schemas.openxmlformats.org/drawingml/2006/main" xmlns:r="http://schemas.openxmlformats.org/officeDocument/2006/relationships" xmlns:p188="http://schemas.microsoft.com/office/powerpoint/2018/8/main">
  <p188:cm id="{1D0937F8-48C9-44E4-B6BF-6BA35BE860FD}" authorId="{C5FF2281-F04A-206B-131D-35F6B873E495}" status="resolved" created="2024-10-24T12:19:23.937" complete="100000">
    <ac:deMkLst xmlns:ac="http://schemas.microsoft.com/office/drawing/2013/main/command">
      <pc:docMk xmlns:pc="http://schemas.microsoft.com/office/powerpoint/2013/main/command"/>
      <pc:sldMk xmlns:pc="http://schemas.microsoft.com/office/powerpoint/2013/main/command" cId="3325636618" sldId="8331"/>
      <ac:picMk id="4" creationId="{F1A5E22E-3C79-CD65-C22E-F7A4B4F9143B}"/>
    </ac:deMkLst>
    <p188:txBody>
      <a:bodyPr/>
      <a:lstStyle/>
      <a:p>
        <a:r>
          <a:rPr lang="en-US"/>
          <a:t>AI generated text. Please remediate.</a:t>
        </a:r>
      </a:p>
    </p188:txBody>
  </p188:cm>
</p188:cmLst>
</file>

<file path=ppt/comments/modernComment_208D_8FA0D286.xml><?xml version="1.0" encoding="utf-8"?>
<p188:cmLst xmlns:a="http://schemas.openxmlformats.org/drawingml/2006/main" xmlns:r="http://schemas.openxmlformats.org/officeDocument/2006/relationships" xmlns:p188="http://schemas.microsoft.com/office/powerpoint/2018/8/main">
  <p188:cm id="{457A1153-E03A-45F9-B3D4-F4D7CFC3C992}" authorId="{24DD7959-8D5B-EED4-BFAC-CA8C4A076A54}" status="resolved" created="2024-10-11T16:17:38.558" complete="100000">
    <pc:sldMkLst xmlns:pc="http://schemas.microsoft.com/office/powerpoint/2013/main/command">
      <pc:docMk/>
      <pc:sldMk cId="2409681542" sldId="8333"/>
    </pc:sldMkLst>
    <p188:txBody>
      <a:bodyPr/>
      <a:lstStyle/>
      <a:p>
        <a:r>
          <a:rPr lang="en-US"/>
          <a:t>Maybe columns 2-4 should be Organize, Word Choice, and Structure, respectively</a:t>
        </a:r>
      </a:p>
    </p188:txBody>
    <p188:extLst>
      <p:ext xmlns:p="http://schemas.openxmlformats.org/presentationml/2006/main" uri="{57CB4572-C831-44C2-8A1C-0ADB6CCDFE69}">
        <p223:reactions xmlns:p223="http://schemas.microsoft.com/office/powerpoint/2022/03/main">
          <p223:rxn type="👍">
            <p223:instance time="2024-10-18T17:27:16.048" authorId="{C0D9C734-1354-1BF7-47D0-1FECF1006DE8}"/>
          </p223:rxn>
        </p223:reactions>
      </p:ext>
    </p188:extLst>
  </p188:cm>
  <p188:cm id="{6B249ACA-268C-4109-A11E-C8FC364BEE1B}" authorId="{C5FF2281-F04A-206B-131D-35F6B873E495}" status="resolved" created="2024-10-24T12:20:43.108" complete="100000">
    <ac:deMkLst xmlns:ac="http://schemas.microsoft.com/office/drawing/2013/main/command">
      <pc:docMk xmlns:pc="http://schemas.microsoft.com/office/powerpoint/2013/main/command"/>
      <pc:sldMk xmlns:pc="http://schemas.microsoft.com/office/powerpoint/2013/main/command" cId="2409681542" sldId="8333"/>
      <ac:picMk id="5" creationId="{AECB8375-F7AE-7924-5A63-756F34B0308D}"/>
    </ac:deMkLst>
    <p188:txBody>
      <a:bodyPr/>
      <a:lstStyle/>
      <a:p>
        <a:r>
          <a:rPr lang="en-US"/>
          <a:t>Please check all graphics and either implement ALT Text or mark as a decorative image.</a:t>
        </a:r>
      </a:p>
    </p188:txBody>
  </p188:cm>
</p188:cmLst>
</file>

<file path=ppt/comments/modernComment_2091_8609C780.xml><?xml version="1.0" encoding="utf-8"?>
<p188:cmLst xmlns:a="http://schemas.openxmlformats.org/drawingml/2006/main" xmlns:r="http://schemas.openxmlformats.org/officeDocument/2006/relationships" xmlns:p188="http://schemas.microsoft.com/office/powerpoint/2018/8/main">
  <p188:cm id="{BEF27E3A-D24D-4377-90A7-D5127A0FED7F}" authorId="{C5FF2281-F04A-206B-131D-35F6B873E495}" status="resolved" created="2024-10-11T14:49:00.065" complete="100000">
    <ac:deMkLst xmlns:ac="http://schemas.microsoft.com/office/drawing/2013/main/command">
      <pc:docMk xmlns:pc="http://schemas.microsoft.com/office/powerpoint/2013/main/command"/>
      <pc:sldMk xmlns:pc="http://schemas.microsoft.com/office/powerpoint/2013/main/command" cId="2248787840" sldId="8337"/>
      <ac:spMk id="6" creationId="{A16D45F3-D659-65D1-0E89-409E09350CAF}"/>
    </ac:deMkLst>
    <p188:txBody>
      <a:bodyPr/>
      <a:lstStyle/>
      <a:p>
        <a:r>
          <a:rPr lang="en-US"/>
          <a:t>The formatting of the text his distracting and hard to read.</a:t>
        </a:r>
      </a:p>
    </p188:txBody>
  </p188:cm>
  <p188:cm id="{176254FD-AB9C-4F14-B92C-FD5ED3077B37}" authorId="{24DD7959-8D5B-EED4-BFAC-CA8C4A076A54}" status="resolved" created="2024-10-11T16:12:39.015" complete="100000">
    <pc:sldMkLst xmlns:pc="http://schemas.microsoft.com/office/powerpoint/2013/main/command">
      <pc:docMk/>
      <pc:sldMk cId="2248787840" sldId="8337"/>
    </pc:sldMkLst>
    <p188:replyLst>
      <p188:reply id="{EEFCE614-1549-4AB7-B4E8-DFACEBC9954B}" authorId="{965E8E18-1BC5-5DF1-7E83-7165C53467E8}" created="2024-10-16T17:49:50.597">
        <p188:txBody>
          <a:bodyPr/>
          <a:lstStyle/>
          <a:p>
            <a:r>
              <a:rPr lang="en-US"/>
              <a:t>It might be easier to include you in the practice session. Let me know if that works.</a:t>
            </a:r>
          </a:p>
        </p188:txBody>
      </p188:reply>
      <p188:reply id="{0EA0D8AB-34FB-4F37-835B-87042B3EFE6C}" authorId="{24DD7959-8D5B-EED4-BFAC-CA8C4A076A54}" created="2024-10-23T22:11:04.962">
        <p188:txBody>
          <a:bodyPr/>
          <a:lstStyle/>
          <a:p>
            <a:r>
              <a:rPr lang="en-US"/>
              <a:t>Sorry, I'm not going to have time to attend a practice session. Could you just send me a couple bullets of how you're going to talk through this, or add to slide notes, please?</a:t>
            </a:r>
          </a:p>
        </p188:txBody>
      </p188:reply>
      <p188:reply id="{ABFB06C4-9D18-4463-B25D-26ED37EBD946}" authorId="{965E8E18-1BC5-5DF1-7E83-7165C53467E8}" created="2024-10-23T22:21:31.206">
        <p188:txBody>
          <a:bodyPr/>
          <a:lstStyle/>
          <a:p>
            <a:r>
              <a:rPr lang="en-US"/>
              <a:t>[@Beard, Zachary (Zak) (CDC/NCHHSTP/OD)]  i won't be presenting so i will will with Pearl and Dino to add notes to the slide.</a:t>
            </a:r>
          </a:p>
        </p188:txBody>
      </p188:reply>
      <p188:reply id="{996900E5-ECC8-4414-BB84-4F4A25E0D9D1}" authorId="{868E2F33-E442-760C-E7D5-C352CEB2BFB7}" created="2024-10-24T10:07:46.864">
        <p188:txBody>
          <a:bodyPr/>
          <a:lstStyle/>
          <a:p>
            <a:r>
              <a:rPr lang="en-US"/>
              <a:t>It almost seems like slide 23 should come first w/ the trunk of the tree as the foundation -- or do we really mean the "roots" of the tree are the science of HL then the trunk, then the branches.  No changes needed, just thinking out loud here.</a:t>
            </a:r>
          </a:p>
        </p188:txBody>
      </p188:reply>
      <p188:reply id="{263E45C3-B6B6-47C2-B170-0985B8734111}" authorId="{965E8E18-1BC5-5DF1-7E83-7165C53467E8}" created="2024-10-24T20:05:59.920">
        <p188:txBody>
          <a:bodyPr/>
          <a:lstStyle/>
          <a:p>
            <a:r>
              <a:rPr lang="en-US"/>
              <a:t>[@Forsythe, Ann (CDC/NCHHSTP/OD)]  we will add some talking points to provide clarity. I recommend to keep this as is since content has already been approved.</a:t>
            </a:r>
          </a:p>
        </p188:txBody>
      </p188:reply>
    </p188:replyLst>
    <p188:txBody>
      <a:bodyPr/>
      <a:lstStyle/>
      <a:p>
        <a:r>
          <a:rPr lang="en-US"/>
          <a:t>Curious what the talk track is for these few slides...</a:t>
        </a:r>
      </a:p>
    </p188:txBody>
    <p188:extLst>
      <p:ext xmlns:p="http://schemas.openxmlformats.org/presentationml/2006/main" uri="{57CB4572-C831-44C2-8A1C-0ADB6CCDFE69}">
        <p223:reactions xmlns:p223="http://schemas.microsoft.com/office/powerpoint/2022/03/main">
          <p223:rxn type="👍">
            <p223:instance time="2024-10-25T08:38:18.074" authorId="{868E2F33-E442-760C-E7D5-C352CEB2BFB7}"/>
          </p223:rxn>
        </p223:reactions>
      </p:ext>
    </p188:extLst>
  </p188:cm>
  <p188:cm id="{698CAB5B-F04A-41D9-8AB5-19D67359B8D1}" authorId="{C5FF2281-F04A-206B-131D-35F6B873E495}" status="resolved" created="2024-10-24T12:13:21.329" complete="100000">
    <ac:deMkLst xmlns:ac="http://schemas.microsoft.com/office/drawing/2013/main/command">
      <pc:docMk xmlns:pc="http://schemas.microsoft.com/office/powerpoint/2013/main/command"/>
      <pc:sldMk xmlns:pc="http://schemas.microsoft.com/office/powerpoint/2013/main/command" cId="2248787840" sldId="8337"/>
      <ac:picMk id="26" creationId="{1B6EAD56-D7F0-4EFE-84CE-7EF66DFA308A}"/>
    </ac:deMkLst>
    <p188:txBody>
      <a:bodyPr/>
      <a:lstStyle/>
      <a:p>
        <a:r>
          <a:rPr lang="en-US"/>
          <a:t>Please check all CDC and graphic icons to make sure they have ALT Text or that they have been marked as decorative images.</a:t>
        </a:r>
      </a:p>
    </p188:txBody>
  </p188:cm>
</p188:cmLst>
</file>

<file path=ppt/comments/modernComment_2095_81214077.xml><?xml version="1.0" encoding="utf-8"?>
<p188:cmLst xmlns:a="http://schemas.openxmlformats.org/drawingml/2006/main" xmlns:r="http://schemas.openxmlformats.org/officeDocument/2006/relationships" xmlns:p188="http://schemas.microsoft.com/office/powerpoint/2018/8/main">
  <p188:cm id="{78BA1AC3-D3C1-48F5-89A2-E9C6985C4161}" authorId="{24DD7959-8D5B-EED4-BFAC-CA8C4A076A54}" status="resolved" created="2024-10-11T16:10:17.284" complete="100000">
    <pc:sldMkLst xmlns:pc="http://schemas.microsoft.com/office/powerpoint/2013/main/command">
      <pc:docMk/>
      <pc:sldMk cId="2166440055" sldId="8341"/>
    </pc:sldMkLst>
    <p188:replyLst>
      <p188:reply id="{F55BE3FB-A0E5-4289-A958-A2082C5D56B5}" authorId="{965E8E18-1BC5-5DF1-7E83-7165C53467E8}" created="2024-10-16T17:26:10.106">
        <p188:txBody>
          <a:bodyPr/>
          <a:lstStyle/>
          <a:p>
            <a:r>
              <a:rPr lang="en-US"/>
              <a:t>We have checked this slide and can confirm that it is 508 compliant.</a:t>
            </a:r>
          </a:p>
        </p188:txBody>
      </p188:reply>
      <p188:reply id="{9A79990C-DAA2-45BB-BBD3-40D5DB34887B}" authorId="{24DD7959-8D5B-EED4-BFAC-CA8C4A076A54}" created="2024-10-23T22:10:23.043">
        <p188:txBody>
          <a:bodyPr/>
          <a:lstStyle/>
          <a:p>
            <a:r>
              <a:rPr lang="en-US"/>
              <a:t>Hi - so if you keep this as an image, you'll need full alt text for this. Other option is to recreate in PowerPoint, so a screen reader can go through this. Otherwise this image is not 508 compliant.</a:t>
            </a:r>
          </a:p>
        </p188:txBody>
      </p188:reply>
      <p188:reply id="{9522E4A6-E5CB-442C-B837-03A1036F32AF}" authorId="{965E8E18-1BC5-5DF1-7E83-7165C53467E8}" created="2024-10-23T22:26:08.470">
        <p188:txBody>
          <a:bodyPr/>
          <a:lstStyle/>
          <a:p>
            <a:r>
              <a:rPr lang="en-US"/>
              <a:t>Added alt text</a:t>
            </a:r>
          </a:p>
        </p188:txBody>
      </p188:reply>
      <p188:reply id="{C3556750-A4F0-460D-92C0-25E0416B59DE}" authorId="{C5FF2281-F04A-206B-131D-35F6B873E495}" created="2024-10-24T12:02:52.255">
        <p188:txBody>
          <a:bodyPr/>
          <a:lstStyle/>
          <a:p>
            <a:r>
              <a:rPr lang="en-US"/>
              <a:t>The ALT text currently reads "Infographic showing that seniors living in counties with the highest health literacy levels experience health outcomes." It is unclear to readers with low vision or blindness what the health outcomes are. I recommend changing the ALT text to: On average, Medicare beneficiaries in counties with higher health literacy levels have better outcomes than those living in counties with low health literacy levels.</a:t>
            </a:r>
          </a:p>
        </p188:txBody>
      </p188:reply>
    </p188:replyLst>
    <p188:txBody>
      <a:bodyPr/>
      <a:lstStyle/>
      <a:p>
        <a:r>
          <a:rPr lang="en-US"/>
          <a:t>This slide isn't going to pass 508 (assuming we post the slides)</a:t>
        </a:r>
      </a:p>
    </p188:txBody>
    <p188:extLst>
      <p:ext xmlns:p="http://schemas.openxmlformats.org/presentationml/2006/main" uri="{57CB4572-C831-44C2-8A1C-0ADB6CCDFE69}">
        <p223:reactions xmlns:p223="http://schemas.microsoft.com/office/powerpoint/2022/03/main">
          <p223:rxn type="👍">
            <p223:instance time="2024-10-24T10:00:58.501" authorId="{868E2F33-E442-760C-E7D5-C352CEB2BFB7}"/>
          </p223:rxn>
        </p223:reactions>
      </p:ext>
    </p188:extLst>
  </p188:cm>
</p188:cmLst>
</file>

<file path=ppt/comments/modernComment_2096_6600C20D.xml><?xml version="1.0" encoding="utf-8"?>
<p188:cmLst xmlns:a="http://schemas.openxmlformats.org/drawingml/2006/main" xmlns:r="http://schemas.openxmlformats.org/officeDocument/2006/relationships" xmlns:p188="http://schemas.microsoft.com/office/powerpoint/2018/8/main">
  <p188:cm id="{98E201FA-1F9C-43D0-B2EB-79D5CFCE9C4D}" authorId="{C5FF2281-F04A-206B-131D-35F6B873E495}" status="resolved" created="2024-10-24T12:04:32.332" complete="100000">
    <ac:deMkLst xmlns:ac="http://schemas.microsoft.com/office/drawing/2013/main/command">
      <pc:docMk xmlns:pc="http://schemas.microsoft.com/office/powerpoint/2013/main/command"/>
      <pc:sldMk xmlns:pc="http://schemas.microsoft.com/office/powerpoint/2013/main/command" cId="1711325709" sldId="8342"/>
      <ac:picMk id="3" creationId="{972D2D45-61A4-5CE3-5AAE-A22295ACE760}"/>
    </ac:deMkLst>
    <p188:txBody>
      <a:bodyPr/>
      <a:lstStyle/>
      <a:p>
        <a:r>
          <a:rPr lang="en-US"/>
          <a:t>Please add ALT Text. "A screenshot of a medical information Description automatically generated" is not sufficient.</a:t>
        </a:r>
      </a:p>
    </p188:txBody>
  </p188:cm>
</p188:cmLst>
</file>

<file path=ppt/comments/modernComment_2099_295864C9.xml><?xml version="1.0" encoding="utf-8"?>
<p188:cmLst xmlns:a="http://schemas.openxmlformats.org/drawingml/2006/main" xmlns:r="http://schemas.openxmlformats.org/officeDocument/2006/relationships" xmlns:p188="http://schemas.microsoft.com/office/powerpoint/2018/8/main">
  <p188:cm id="{ED8B1B07-9BDE-41E4-B4BD-4F8F800BE12A}" authorId="{C5FF2281-F04A-206B-131D-35F6B873E495}" status="resolved" created="2024-10-24T12:09:06.112" complete="100000">
    <ac:deMkLst xmlns:ac="http://schemas.microsoft.com/office/drawing/2013/main/command">
      <pc:docMk xmlns:pc="http://schemas.microsoft.com/office/powerpoint/2013/main/command"/>
      <pc:sldMk xmlns:pc="http://schemas.microsoft.com/office/powerpoint/2013/main/command" cId="693658825" sldId="8345"/>
      <ac:picMk id="5" creationId="{6C43D628-C8AC-96A6-937F-EA8A67C3D5D0}"/>
    </ac:deMkLst>
    <p188:txBody>
      <a:bodyPr/>
      <a:lstStyle/>
      <a:p>
        <a:r>
          <a:rPr lang="en-US"/>
          <a:t>"A graph of a health literacy level
Description automatically generated with medium confidence" is not sufficient ALT Text. Please remediate.</a:t>
        </a:r>
      </a:p>
    </p188:txBody>
  </p188:cm>
</p188:cmLst>
</file>

<file path=ppt/comments/modernComment_209B_91270F89.xml><?xml version="1.0" encoding="utf-8"?>
<p188:cmLst xmlns:a="http://schemas.openxmlformats.org/drawingml/2006/main" xmlns:r="http://schemas.openxmlformats.org/officeDocument/2006/relationships" xmlns:p188="http://schemas.microsoft.com/office/powerpoint/2018/8/main">
  <p188:cm id="{1BA4CCCA-C0E1-4069-9F09-B509A10A39CD}" authorId="{C5FF2281-F04A-206B-131D-35F6B873E495}" status="resolved" created="2024-10-24T12:10:49.736" complete="100000">
    <ac:deMkLst xmlns:ac="http://schemas.microsoft.com/office/drawing/2013/main/command">
      <pc:docMk xmlns:pc="http://schemas.microsoft.com/office/powerpoint/2013/main/command"/>
      <pc:sldMk xmlns:pc="http://schemas.microsoft.com/office/powerpoint/2013/main/command" cId="2435256201" sldId="8347"/>
      <ac:picMk id="4" creationId="{55311D88-CA49-CE54-339B-1139AC688892}"/>
    </ac:deMkLst>
    <p188:txBody>
      <a:bodyPr/>
      <a:lstStyle/>
      <a:p>
        <a:r>
          <a:rPr lang="en-US"/>
          <a:t>ALT Text is needed.</a:t>
        </a:r>
      </a:p>
    </p188:txBody>
  </p188:cm>
</p188:cmLst>
</file>

<file path=ppt/comments/modernComment_209D_A9CBF978.xml><?xml version="1.0" encoding="utf-8"?>
<p188:cmLst xmlns:a="http://schemas.openxmlformats.org/drawingml/2006/main" xmlns:r="http://schemas.openxmlformats.org/officeDocument/2006/relationships" xmlns:p188="http://schemas.microsoft.com/office/powerpoint/2018/8/main">
  <p188:cm id="{2F0B4FD5-FAAA-4F30-B87D-E540EEFE3C47}" authorId="{C5FF2281-F04A-206B-131D-35F6B873E495}" status="resolved" created="2024-10-11T14:41:09.708" complete="100000">
    <ac:txMkLst xmlns:ac="http://schemas.microsoft.com/office/drawing/2013/main/command">
      <pc:docMk xmlns:pc="http://schemas.microsoft.com/office/powerpoint/2013/main/command"/>
      <pc:sldMk xmlns:pc="http://schemas.microsoft.com/office/powerpoint/2013/main/command" cId="2848717176" sldId="8349"/>
      <ac:spMk id="3" creationId="{9DD00A70-E915-D800-24E2-473B64815236}"/>
      <ac:txMk cp="172">
        <ac:context len="508" hash="3171809736"/>
      </ac:txMk>
    </ac:txMkLst>
    <p188:pos x="1321658" y="1522641"/>
    <p188:txBody>
      <a:bodyPr/>
      <a:lstStyle/>
      <a:p>
        <a:r>
          <a:rPr lang="en-US"/>
          <a:t>Consider changing to "must"</a:t>
        </a:r>
      </a:p>
    </p188:txBody>
  </p188:cm>
</p188:cmLst>
</file>

<file path=ppt/comments/modernComment_209F_8A73749A.xml><?xml version="1.0" encoding="utf-8"?>
<p188:cmLst xmlns:a="http://schemas.openxmlformats.org/drawingml/2006/main" xmlns:r="http://schemas.openxmlformats.org/officeDocument/2006/relationships" xmlns:p188="http://schemas.microsoft.com/office/powerpoint/2018/8/main">
  <p188:cm id="{121568C3-BC61-458B-9A81-0B6956CB8CEC}" authorId="{C5FF2281-F04A-206B-131D-35F6B873E495}" status="resolved" created="2024-10-24T12:07:47.315" complete="100000">
    <ac:deMkLst xmlns:ac="http://schemas.microsoft.com/office/drawing/2013/main/command">
      <pc:docMk xmlns:pc="http://schemas.microsoft.com/office/powerpoint/2013/main/command"/>
      <pc:sldMk xmlns:pc="http://schemas.microsoft.com/office/powerpoint/2013/main/command" cId="2322822298" sldId="8351"/>
      <ac:picMk id="11" creationId="{E6A7D6B2-C053-9781-E4D3-B45EBBA0C0F3}"/>
    </ac:deMkLst>
    <p188:txBody>
      <a:bodyPr/>
      <a:lstStyle/>
      <a:p>
        <a:r>
          <a:rPr lang="en-US"/>
          <a:t>ALT Text is not present. Please resolve.</a:t>
        </a:r>
      </a:p>
    </p188:txBody>
  </p188:cm>
</p188:cmLst>
</file>

<file path=ppt/comments/modernComment_20A7_D86DE07D.xml><?xml version="1.0" encoding="utf-8"?>
<p188:cmLst xmlns:a="http://schemas.openxmlformats.org/drawingml/2006/main" xmlns:r="http://schemas.openxmlformats.org/officeDocument/2006/relationships" xmlns:p188="http://schemas.microsoft.com/office/powerpoint/2018/8/main">
  <p188:cm id="{E4C48275-32FF-400C-B220-2D6E4ECEFC29}" authorId="{C5FF2281-F04A-206B-131D-35F6B873E495}" status="resolved" created="2024-10-24T12:11:33.611" complete="100000">
    <ac:deMkLst xmlns:ac="http://schemas.microsoft.com/office/drawing/2013/main/command">
      <pc:docMk xmlns:pc="http://schemas.microsoft.com/office/powerpoint/2013/main/command"/>
      <pc:sldMk xmlns:pc="http://schemas.microsoft.com/office/powerpoint/2013/main/command" cId="3631079549" sldId="8359"/>
      <ac:picMk id="5" creationId="{C441B637-C3CE-4E50-FB9C-FF6096E9F83B}"/>
    </ac:deMkLst>
    <p188:txBody>
      <a:bodyPr/>
      <a:lstStyle/>
      <a:p>
        <a:r>
          <a:rPr lang="en-US"/>
          <a:t>The ALT Text behind both images is AI generated and insufficient. Please remediate.</a:t>
        </a:r>
      </a:p>
    </p188:txBody>
  </p188:cm>
</p188:cmLst>
</file>

<file path=ppt/comments/modernComment_20A8_4876B73C.xml><?xml version="1.0" encoding="utf-8"?>
<p188:cmLst xmlns:a="http://schemas.openxmlformats.org/drawingml/2006/main" xmlns:r="http://schemas.openxmlformats.org/officeDocument/2006/relationships" xmlns:p188="http://schemas.microsoft.com/office/powerpoint/2018/8/main">
  <p188:cm id="{D214548A-BB6A-4186-A506-9491E36EF5A4}" authorId="{C5FF2281-F04A-206B-131D-35F6B873E495}" status="resolved" created="2024-10-24T12:21:40.608" complete="100000">
    <ac:deMkLst xmlns:ac="http://schemas.microsoft.com/office/drawing/2013/main/command">
      <pc:docMk xmlns:pc="http://schemas.microsoft.com/office/powerpoint/2013/main/command"/>
      <pc:sldMk xmlns:pc="http://schemas.microsoft.com/office/powerpoint/2013/main/command" cId="1215739708" sldId="8360"/>
      <ac:picMk id="7" creationId="{F630909A-1BC8-5688-4AD0-94FB7886A647}"/>
    </ac:deMkLst>
    <p188:txBody>
      <a:bodyPr/>
      <a:lstStyle/>
      <a:p>
        <a:r>
          <a:rPr lang="en-US"/>
          <a:t>AI generated ALT Text. Needs remediation.</a:t>
        </a:r>
      </a:p>
    </p188:txBody>
  </p188:cm>
</p188:cmLst>
</file>

<file path=ppt/comments/modernComment_20A9_150D71C7.xml><?xml version="1.0" encoding="utf-8"?>
<p188:cmLst xmlns:a="http://schemas.openxmlformats.org/drawingml/2006/main" xmlns:r="http://schemas.openxmlformats.org/officeDocument/2006/relationships" xmlns:p188="http://schemas.microsoft.com/office/powerpoint/2018/8/main">
  <p188:cm id="{860E6891-C48F-4CCF-9509-7923ED0996D9}" authorId="{C5FF2281-F04A-206B-131D-35F6B873E495}" status="resolved" created="2024-10-24T12:14:28.798" complete="100000">
    <ac:deMkLst xmlns:ac="http://schemas.microsoft.com/office/drawing/2013/main/command">
      <pc:docMk xmlns:pc="http://schemas.microsoft.com/office/powerpoint/2013/main/command"/>
      <pc:sldMk xmlns:pc="http://schemas.microsoft.com/office/powerpoint/2013/main/command" cId="353202631" sldId="8361"/>
      <ac:picMk id="5" creationId="{3D15FD5C-35C8-2809-6721-EEF30C5C2B73}"/>
    </ac:deMkLst>
    <p188:txBody>
      <a:bodyPr/>
      <a:lstStyle/>
      <a:p>
        <a:r>
          <a:rPr lang="en-US"/>
          <a:t>AI generated ALT Text is nor appropriate. Please remediate.</a:t>
        </a:r>
      </a:p>
    </p188:txBody>
  </p188:cm>
</p188:cmLst>
</file>

<file path=ppt/comments/modernComment_20AA_737894D4.xml><?xml version="1.0" encoding="utf-8"?>
<p188:cmLst xmlns:a="http://schemas.openxmlformats.org/drawingml/2006/main" xmlns:r="http://schemas.openxmlformats.org/officeDocument/2006/relationships" xmlns:p188="http://schemas.microsoft.com/office/powerpoint/2018/8/main">
  <p188:cm id="{B5684BC9-FFDD-49E1-8DBF-3E7905D121C0}" authorId="{C5FF2281-F04A-206B-131D-35F6B873E495}" status="resolved" created="2024-10-11T14:51:46.424" complete="100000">
    <ac:txMkLst xmlns:ac="http://schemas.microsoft.com/office/drawing/2013/main/command">
      <pc:docMk xmlns:pc="http://schemas.microsoft.com/office/powerpoint/2013/main/command"/>
      <pc:sldMk xmlns:pc="http://schemas.microsoft.com/office/powerpoint/2013/main/command" cId="1937282260" sldId="8362"/>
      <ac:spMk id="4" creationId="{77D30DB1-FED8-08E3-AECF-E177B7BF38BC}"/>
      <ac:txMk cp="143" len="15">
        <ac:context len="1156" hash="1218888451"/>
      </ac:txMk>
    </ac:txMkLst>
    <p188:pos x="5821680" y="518160"/>
    <p188:replyLst>
      <p188:reply id="{5F17E281-396F-7542-97EE-E421B6A2FE13}" authorId="{C0D9C734-1354-1BF7-47D0-1FECF1006DE8}" created="2024-10-18T17:25:19.989">
        <p188:txBody>
          <a:bodyPr/>
          <a:lstStyle/>
          <a:p>
            <a:r>
              <a:rPr lang="en-US"/>
              <a:t>Probably an artifact from a previous direction - underlying removed.</a:t>
            </a:r>
          </a:p>
        </p188:txBody>
      </p188:reply>
    </p188:replyLst>
    <p188:txBody>
      <a:bodyPr/>
      <a:lstStyle/>
      <a:p>
        <a:r>
          <a:rPr lang="en-US"/>
          <a:t>I'm unclear on why "health literacy" is underlined. Please clarify.</a:t>
        </a:r>
      </a:p>
    </p188:txBody>
    <p188:extLst>
      <p:ext xmlns:p="http://schemas.openxmlformats.org/presentationml/2006/main" uri="{57CB4572-C831-44C2-8A1C-0ADB6CCDFE69}">
        <p223:reactions xmlns:p223="http://schemas.microsoft.com/office/powerpoint/2022/03/main">
          <p223:rxn type="👍">
            <p223:instance time="2024-10-18T17:25:24.185" authorId="{C0D9C734-1354-1BF7-47D0-1FECF1006DE8}"/>
          </p223:rxn>
        </p223:reactions>
      </p:ext>
    </p188:extLst>
  </p188:cm>
  <p188:cm id="{DCEB25DB-1B7B-4462-A5CE-CCDC8BFB1903}" authorId="{C5FF2281-F04A-206B-131D-35F6B873E495}" status="resolved" created="2024-10-11T14:52:25.674" complete="100000">
    <ac:txMkLst xmlns:ac="http://schemas.microsoft.com/office/drawing/2013/main/command">
      <pc:docMk xmlns:pc="http://schemas.microsoft.com/office/powerpoint/2013/main/command"/>
      <pc:sldMk xmlns:pc="http://schemas.microsoft.com/office/powerpoint/2013/main/command" cId="1937282260" sldId="8362"/>
      <ac:spMk id="4" creationId="{77D30DB1-FED8-08E3-AECF-E177B7BF38BC}"/>
      <ac:txMk cp="392">
        <ac:context len="1156" hash="1218888451"/>
      </ac:txMk>
    </ac:txMkLst>
    <p188:pos x="7396480" y="1981200"/>
    <p188:replyLst>
      <p188:reply id="{BEEC7B69-8468-5542-8667-9FD5BD32D825}" authorId="{C0D9C734-1354-1BF7-47D0-1FECF1006DE8}" created="2024-10-18T17:24:34.761">
        <p188:txBody>
          <a:bodyPr/>
          <a:lstStyle/>
          <a:p>
            <a:r>
              <a:rPr lang="en-US"/>
              <a:t>Done and done! </a:t>
            </a:r>
          </a:p>
        </p188:txBody>
      </p188:reply>
    </p188:replyLst>
    <p188:txBody>
      <a:bodyPr/>
      <a:lstStyle/>
      <a:p>
        <a:r>
          <a:rPr lang="en-US"/>
          <a:t>Consider changing to "can"</a:t>
        </a:r>
      </a:p>
    </p188:txBody>
    <p188:extLst>
      <p:ext xmlns:p="http://schemas.openxmlformats.org/presentationml/2006/main" uri="{57CB4572-C831-44C2-8A1C-0ADB6CCDFE69}">
        <p223:reactions xmlns:p223="http://schemas.microsoft.com/office/powerpoint/2022/03/main">
          <p223:rxn type="👍">
            <p223:instance time="2024-10-18T17:25:25.243" authorId="{C0D9C734-1354-1BF7-47D0-1FECF1006DE8}"/>
          </p223:rxn>
        </p223:reactions>
      </p:ext>
    </p188:extLst>
  </p188:cm>
  <p188:cm id="{DB0F0D5A-E4A3-4495-862C-4972176A5AB2}" authorId="{C5FF2281-F04A-206B-131D-35F6B873E495}" status="resolved" created="2024-10-24T12:15:45.907" complete="100000">
    <ac:deMkLst xmlns:ac="http://schemas.microsoft.com/office/drawing/2013/main/command">
      <pc:docMk xmlns:pc="http://schemas.microsoft.com/office/powerpoint/2013/main/command"/>
      <pc:sldMk xmlns:pc="http://schemas.microsoft.com/office/powerpoint/2013/main/command" cId="1937282260" sldId="8362"/>
      <ac:picMk id="5" creationId="{091D9D8F-C2E7-077E-8366-5D9165F06BBD}"/>
    </ac:deMkLst>
    <p188:txBody>
      <a:bodyPr/>
      <a:lstStyle/>
      <a:p>
        <a:r>
          <a:rPr lang="en-US"/>
          <a:t>AI generated text is not appropriate. Please remediate or mark images as decorative.</a:t>
        </a:r>
      </a:p>
    </p188:txBody>
  </p188:cm>
</p188:cmLst>
</file>

<file path=ppt/comments/modernComment_20AE_E4F5DDEC.xml><?xml version="1.0" encoding="utf-8"?>
<p188:cmLst xmlns:a="http://schemas.openxmlformats.org/drawingml/2006/main" xmlns:r="http://schemas.openxmlformats.org/officeDocument/2006/relationships" xmlns:p188="http://schemas.microsoft.com/office/powerpoint/2018/8/main">
  <p188:cm id="{939DE60C-82AD-4327-8865-ED3B79EC0B9F}" authorId="{C5FF2281-F04A-206B-131D-35F6B873E495}" status="resolved" created="2024-10-24T12:18:44.562" complete="100000">
    <ac:deMkLst xmlns:ac="http://schemas.microsoft.com/office/drawing/2013/main/command">
      <pc:docMk xmlns:pc="http://schemas.microsoft.com/office/powerpoint/2013/main/command"/>
      <pc:sldMk xmlns:pc="http://schemas.microsoft.com/office/powerpoint/2013/main/command" cId="3841318380" sldId="8366"/>
      <ac:picMk id="3" creationId="{186BAF99-3094-DD7B-117A-8C738D3C05BF}"/>
    </ac:deMkLst>
    <p188:txBody>
      <a:bodyPr/>
      <a:lstStyle/>
      <a:p>
        <a:r>
          <a:rPr lang="en-US"/>
          <a:t>The AI generated text needs remediation.</a:t>
        </a:r>
      </a:p>
    </p188:txBody>
  </p188:cm>
</p188:cmLst>
</file>

<file path=ppt/comments/modernComment_20B0_F57E3FBA.xml><?xml version="1.0" encoding="utf-8"?>
<p188:cmLst xmlns:a="http://schemas.openxmlformats.org/drawingml/2006/main" xmlns:r="http://schemas.openxmlformats.org/officeDocument/2006/relationships" xmlns:p188="http://schemas.microsoft.com/office/powerpoint/2018/8/main">
  <p188:cm id="{BCAA7450-73D7-44E9-A1D8-EB437434D3FE}" authorId="{24DD7959-8D5B-EED4-BFAC-CA8C4A076A54}" status="resolved" created="2024-10-11T16:21:18.356" complete="100000">
    <ac:deMkLst xmlns:ac="http://schemas.microsoft.com/office/drawing/2013/main/command">
      <pc:docMk xmlns:pc="http://schemas.microsoft.com/office/powerpoint/2013/main/command"/>
      <pc:sldMk xmlns:pc="http://schemas.microsoft.com/office/powerpoint/2013/main/command" cId="4118691770" sldId="8368"/>
      <ac:spMk id="2" creationId="{E396AFED-8C25-AB2F-43B9-736E872562A5}"/>
    </ac:deMkLst>
    <p188:txBody>
      <a:bodyPr/>
      <a:lstStyle/>
      <a:p>
        <a:r>
          <a:rPr lang="en-US"/>
          <a:t>Please be consistent throughout deck with capitalization in title</a:t>
        </a:r>
      </a:p>
    </p188:txBody>
  </p188:cm>
</p188:cmLst>
</file>

<file path=ppt/comments/modernComment_20B4_31C02C64.xml><?xml version="1.0" encoding="utf-8"?>
<p188:cmLst xmlns:a="http://schemas.openxmlformats.org/drawingml/2006/main" xmlns:r="http://schemas.openxmlformats.org/officeDocument/2006/relationships" xmlns:p188="http://schemas.microsoft.com/office/powerpoint/2018/8/main">
  <p188:cm id="{AE0405E3-BDEB-40DA-BFB8-F5B1E1ED8B55}" authorId="{C5FF2281-F04A-206B-131D-35F6B873E495}" status="resolved" created="2024-10-24T12:22:19.467" complete="100000">
    <ac:deMkLst xmlns:ac="http://schemas.microsoft.com/office/drawing/2013/main/command">
      <pc:docMk xmlns:pc="http://schemas.microsoft.com/office/powerpoint/2013/main/command"/>
      <pc:sldMk xmlns:pc="http://schemas.microsoft.com/office/powerpoint/2013/main/command" cId="834677860" sldId="8372"/>
      <ac:picMk id="4" creationId="{601AA286-FD0F-2926-EFB1-FC8FEF4EE85C}"/>
    </ac:deMkLst>
    <p188:txBody>
      <a:bodyPr/>
      <a:lstStyle/>
      <a:p>
        <a:r>
          <a:rPr lang="en-US"/>
          <a:t>AI generated ALT Text needs remediation.</a:t>
        </a:r>
      </a:p>
    </p188:txBody>
  </p188:cm>
</p188:cmLst>
</file>

<file path=ppt/comments/modernComment_20B5_51D4D51F.xml><?xml version="1.0" encoding="utf-8"?>
<p188:cmLst xmlns:a="http://schemas.openxmlformats.org/drawingml/2006/main" xmlns:r="http://schemas.openxmlformats.org/officeDocument/2006/relationships" xmlns:p188="http://schemas.microsoft.com/office/powerpoint/2018/8/main">
  <p188:cm id="{E16700FC-219C-4A2D-9C6D-D46470330152}" authorId="{C5FF2281-F04A-206B-131D-35F6B873E495}" status="resolved" created="2024-10-24T12:23:00.764" complete="100000">
    <ac:deMkLst xmlns:ac="http://schemas.microsoft.com/office/drawing/2013/main/command">
      <pc:docMk xmlns:pc="http://schemas.microsoft.com/office/powerpoint/2013/main/command"/>
      <pc:sldMk xmlns:pc="http://schemas.microsoft.com/office/powerpoint/2013/main/command" cId="1372902687" sldId="8373"/>
      <ac:picMk id="4" creationId="{4F007FD6-E330-752A-B31D-C98E19EFFDFA}"/>
    </ac:deMkLst>
    <p188:txBody>
      <a:bodyPr/>
      <a:lstStyle/>
      <a:p>
        <a:r>
          <a:rPr lang="en-US"/>
          <a:t>AI generated ALT Text. Needs remediation.</a:t>
        </a:r>
      </a:p>
    </p188:txBody>
  </p188:cm>
</p188:cmLst>
</file>

<file path=ppt/comments/modernComment_20B6_A98F233E.xml><?xml version="1.0" encoding="utf-8"?>
<p188:cmLst xmlns:a="http://schemas.openxmlformats.org/drawingml/2006/main" xmlns:r="http://schemas.openxmlformats.org/officeDocument/2006/relationships" xmlns:p188="http://schemas.microsoft.com/office/powerpoint/2018/8/main">
  <p188:cm id="{33119163-E494-45F7-90E5-66DC926E0E47}" authorId="{C5FF2281-F04A-206B-131D-35F6B873E495}" status="resolved" created="2024-10-24T12:14:00.595" complete="100000">
    <pc:sldMkLst xmlns:pc="http://schemas.microsoft.com/office/powerpoint/2013/main/command">
      <pc:docMk/>
      <pc:sldMk cId="2844730174" sldId="8374"/>
    </pc:sldMkLst>
    <p188:txBody>
      <a:bodyPr/>
      <a:lstStyle/>
      <a:p>
        <a:r>
          <a:rPr lang="en-US"/>
          <a:t>Check all images and icons to ensure that they have ALT Text or are marked as decorative images.</a:t>
        </a:r>
      </a:p>
    </p188:txBody>
  </p188:cm>
</p188:cmLst>
</file>

<file path=ppt/comments/modernComment_20B7_D36344A9.xml><?xml version="1.0" encoding="utf-8"?>
<p188:cmLst xmlns:a="http://schemas.openxmlformats.org/drawingml/2006/main" xmlns:r="http://schemas.openxmlformats.org/officeDocument/2006/relationships" xmlns:p188="http://schemas.microsoft.com/office/powerpoint/2018/8/main">
  <p188:cm id="{AE8D042C-4402-4618-8E1F-ABB7D3AEBEB9}" authorId="{C5FF2281-F04A-206B-131D-35F6B873E495}" status="resolved" created="2024-10-24T12:18:15.859" complete="100000">
    <ac:deMkLst xmlns:ac="http://schemas.microsoft.com/office/drawing/2013/main/command">
      <pc:docMk xmlns:pc="http://schemas.microsoft.com/office/powerpoint/2013/main/command"/>
      <pc:sldMk xmlns:pc="http://schemas.microsoft.com/office/powerpoint/2013/main/command" cId="3546498217" sldId="8375"/>
      <ac:spMk id="122" creationId="{8671BA6E-1F0F-9452-6C5C-4C27071ACE65}"/>
    </ac:deMkLst>
    <p188:txBody>
      <a:bodyPr/>
      <a:lstStyle/>
      <a:p>
        <a:r>
          <a:rPr lang="en-US"/>
          <a:t>Check all graphics to make sure they have ALT text or are marked as decorative images.</a:t>
        </a:r>
      </a:p>
    </p188:txBody>
  </p188:cm>
</p188:cmLst>
</file>

<file path=ppt/comments/modernComment_20B8_3FB59B49.xml><?xml version="1.0" encoding="utf-8"?>
<p188:cmLst xmlns:a="http://schemas.openxmlformats.org/drawingml/2006/main" xmlns:r="http://schemas.openxmlformats.org/officeDocument/2006/relationships" xmlns:p188="http://schemas.microsoft.com/office/powerpoint/2018/8/main">
  <p188:cm id="{A6C98A69-8434-47A0-AB1A-7932AAD6F4DF}" authorId="{C5FF2281-F04A-206B-131D-35F6B873E495}" status="resolved" created="2024-10-24T12:23:48.138" complete="100000">
    <pc:sldMkLst xmlns:pc="http://schemas.microsoft.com/office/powerpoint/2013/main/command">
      <pc:docMk/>
      <pc:sldMk cId="1068866377" sldId="8376"/>
    </pc:sldMkLst>
    <p188:txBody>
      <a:bodyPr/>
      <a:lstStyle/>
      <a:p>
        <a:r>
          <a:rPr lang="en-US"/>
          <a:t>Check to ensure all graphic, logos, and other decorative elements have ALT Text or are marked as decorative elements.</a:t>
        </a:r>
      </a:p>
    </p188:txBody>
  </p188:cm>
</p188:cmLst>
</file>

<file path=ppt/comments/modernComment_20BD_4B5E1E90.xml><?xml version="1.0" encoding="utf-8"?>
<p188:cmLst xmlns:a="http://schemas.openxmlformats.org/drawingml/2006/main" xmlns:r="http://schemas.openxmlformats.org/officeDocument/2006/relationships" xmlns:p188="http://schemas.microsoft.com/office/powerpoint/2018/8/main">
  <p188:cm id="{3727279A-C175-44EC-90D5-84CEFE044D71}" authorId="{C5FF2281-F04A-206B-131D-35F6B873E495}" status="resolved" created="2024-10-24T12:08:17.909" complete="100000">
    <ac:deMkLst xmlns:ac="http://schemas.microsoft.com/office/drawing/2013/main/command">
      <pc:docMk xmlns:pc="http://schemas.microsoft.com/office/powerpoint/2013/main/command"/>
      <pc:sldMk xmlns:pc="http://schemas.microsoft.com/office/powerpoint/2013/main/command" cId="1264459408" sldId="8381"/>
      <ac:picMk id="2050" creationId="{89C44BF6-08A8-8C68-F0C0-0105BB558BC2}"/>
    </ac:deMkLst>
    <p188:txBody>
      <a:bodyPr/>
      <a:lstStyle/>
      <a:p>
        <a:r>
          <a:rPr lang="en-US"/>
          <a:t>ALT Text is not present. Please resolve.</a:t>
        </a:r>
      </a:p>
    </p188:txBody>
  </p188:cm>
</p188:cmLst>
</file>

<file path=ppt/comments/modernComment_20BE_451A7B6B.xml><?xml version="1.0" encoding="utf-8"?>
<p188:cmLst xmlns:a="http://schemas.openxmlformats.org/drawingml/2006/main" xmlns:r="http://schemas.openxmlformats.org/officeDocument/2006/relationships" xmlns:p188="http://schemas.microsoft.com/office/powerpoint/2018/8/main">
  <p188:cm id="{6208456E-73EC-4D4D-8433-7C9F8FB04958}" authorId="{C5FF2281-F04A-206B-131D-35F6B873E495}" status="resolved" created="2024-10-24T12:09:31.909" complete="100000">
    <ac:deMkLst xmlns:ac="http://schemas.microsoft.com/office/drawing/2013/main/command">
      <pc:docMk xmlns:pc="http://schemas.microsoft.com/office/powerpoint/2013/main/command"/>
      <pc:sldMk xmlns:pc="http://schemas.microsoft.com/office/powerpoint/2013/main/command" cId="1159363435" sldId="8382"/>
      <ac:picMk id="4" creationId="{505C02F5-B109-1039-A807-C50953469867}"/>
    </ac:deMkLst>
    <p188:txBody>
      <a:bodyPr/>
      <a:lstStyle/>
      <a:p>
        <a:r>
          <a:rPr lang="en-US"/>
          <a:t>ALT Text is not present. Please resolve.</a:t>
        </a:r>
      </a:p>
    </p188:txBody>
  </p188:cm>
</p188:cmLst>
</file>

<file path=ppt/comments/modernComment_20BF_54F7E641.xml><?xml version="1.0" encoding="utf-8"?>
<p188:cmLst xmlns:a="http://schemas.openxmlformats.org/drawingml/2006/main" xmlns:r="http://schemas.openxmlformats.org/officeDocument/2006/relationships" xmlns:p188="http://schemas.microsoft.com/office/powerpoint/2018/8/main">
  <p188:cm id="{FD8B0254-4249-4220-9438-DFB23AA3384D}" authorId="{24DD7959-8D5B-EED4-BFAC-CA8C4A076A54}" status="resolved" created="2024-10-11T16:22:16.779" complete="100000">
    <pc:sldMkLst xmlns:pc="http://schemas.microsoft.com/office/powerpoint/2013/main/command">
      <pc:docMk/>
      <pc:sldMk cId="1425532481" sldId="8383"/>
    </pc:sldMkLst>
    <p188:replyLst>
      <p188:reply id="{D8082CA6-2066-48B4-9962-051BCDA67339}" authorId="{868E2F33-E442-760C-E7D5-C352CEB2BFB7}" created="2024-10-11T17:00:15.932">
        <p188:txBody>
          <a:bodyPr/>
          <a:lstStyle/>
          <a:p>
            <a:r>
              <a:rPr lang="en-US"/>
              <a:t>Some promotion couldn't hurt :) </a:t>
            </a:r>
          </a:p>
        </p188:txBody>
      </p188:reply>
    </p188:replyLst>
    <p188:txBody>
      <a:bodyPr/>
      <a:lstStyle/>
      <a:p>
        <a:r>
          <a:rPr lang="en-US"/>
          <a:t>I think there should be some sort of intro slide that briefly introduces NPIN</a:t>
        </a:r>
      </a:p>
    </p188:txBody>
    <p188:extLst>
      <p:ext xmlns:p="http://schemas.openxmlformats.org/presentationml/2006/main" uri="{57CB4572-C831-44C2-8A1C-0ADB6CCDFE69}">
        <p223:reactions xmlns:p223="http://schemas.microsoft.com/office/powerpoint/2022/03/main">
          <p223:rxn type="👍">
            <p223:instance time="2024-10-11T16:59:34.509" authorId="{868E2F33-E442-760C-E7D5-C352CEB2BFB7}"/>
          </p223:rxn>
        </p223:reactions>
      </p:ext>
    </p188:extLst>
  </p188:cm>
  <p188:cm id="{08AD592C-61B1-4219-8F61-1BD47E35E558}" authorId="{C5FF2281-F04A-206B-131D-35F6B873E495}" status="resolved" created="2024-10-24T12:06:04.457" complete="100000">
    <ac:deMkLst xmlns:ac="http://schemas.microsoft.com/office/drawing/2013/main/command">
      <pc:docMk xmlns:pc="http://schemas.microsoft.com/office/powerpoint/2013/main/command"/>
      <pc:sldMk xmlns:pc="http://schemas.microsoft.com/office/powerpoint/2013/main/command" cId="1425532481" sldId="8383"/>
      <ac:picMk id="9" creationId="{6B92D601-331E-99DE-E47D-3417F7DC3140}"/>
    </ac:deMkLst>
    <p188:txBody>
      <a:bodyPr/>
      <a:lstStyle/>
      <a:p>
        <a:r>
          <a:rPr lang="en-US"/>
          <a:t>ALT Text does not appear to be present for either head shot. Please resolve.</a:t>
        </a:r>
      </a:p>
    </p188:txBody>
  </p188:cm>
</p188:cmLst>
</file>

<file path=ppt/comments/modernComment_20C1_C48073CC.xml><?xml version="1.0" encoding="utf-8"?>
<p188:cmLst xmlns:a="http://schemas.openxmlformats.org/drawingml/2006/main" xmlns:r="http://schemas.openxmlformats.org/officeDocument/2006/relationships" xmlns:p188="http://schemas.microsoft.com/office/powerpoint/2018/8/main">
  <p188:cm id="{90E58D2A-13FD-45CC-A1DC-22101B2AEFB2}" authorId="{C5FF2281-F04A-206B-131D-35F6B873E495}" status="resolved" created="2024-10-11T14:39:42.771" complete="100000">
    <ac:txMkLst xmlns:ac="http://schemas.microsoft.com/office/drawing/2013/main/command">
      <pc:docMk xmlns:pc="http://schemas.microsoft.com/office/powerpoint/2013/main/command"/>
      <pc:sldMk xmlns:pc="http://schemas.microsoft.com/office/powerpoint/2013/main/command" cId="3296752588" sldId="8385"/>
      <ac:spMk id="3" creationId="{29FD00EB-E930-AF8A-4892-EF304B44FB62}"/>
      <ac:txMk cp="704" len="30">
        <ac:context len="992" hash="4150417487"/>
      </ac:txMk>
    </ac:txMkLst>
    <p188:pos x="4511040" y="4653280"/>
    <p188:replyLst>
      <p188:reply id="{2B02D077-3589-6543-BCB8-30AFE5E730C7}" authorId="{C0D9C734-1354-1BF7-47D0-1FECF1006DE8}" created="2024-10-18T17:22:42.697">
        <p188:txBody>
          <a:bodyPr/>
          <a:lstStyle/>
          <a:p>
            <a:r>
              <a:rPr lang="en-US"/>
              <a:t>Great catch! Went through and made sure “Plain Language” was consistent.</a:t>
            </a:r>
          </a:p>
        </p188:txBody>
      </p188:reply>
    </p188:replyLst>
    <p188:txBody>
      <a:bodyPr/>
      <a:lstStyle/>
      <a:p>
        <a:r>
          <a:rPr lang="en-US"/>
          <a:t>Consistency in how "Plain Language" is spelled out.</a:t>
        </a:r>
      </a:p>
    </p188:txBody>
    <p188:extLst>
      <p:ext xmlns:p="http://schemas.openxmlformats.org/presentationml/2006/main" uri="{57CB4572-C831-44C2-8A1C-0ADB6CCDFE69}">
        <p223:reactions xmlns:p223="http://schemas.microsoft.com/office/powerpoint/2022/03/main">
          <p223:rxn type="👍">
            <p223:instance time="2024-10-18T17:18:26.652" authorId="{C0D9C734-1354-1BF7-47D0-1FECF1006DE8}"/>
          </p223:rxn>
        </p223:reactions>
      </p:ext>
    </p188:extLst>
  </p188:cm>
  <p188:cm id="{063B7F42-68F5-4FEA-9B1F-C5C126FB1E80}" authorId="{C5FF2281-F04A-206B-131D-35F6B873E495}" status="resolved" created="2024-10-11T14:40:11.630" complete="100000">
    <ac:txMkLst xmlns:ac="http://schemas.microsoft.com/office/drawing/2013/main/command">
      <pc:docMk xmlns:pc="http://schemas.microsoft.com/office/powerpoint/2013/main/command"/>
      <pc:sldMk xmlns:pc="http://schemas.microsoft.com/office/powerpoint/2013/main/command" cId="3296752588" sldId="8385"/>
      <ac:spMk id="3" creationId="{29FD00EB-E930-AF8A-4892-EF304B44FB62}"/>
      <ac:txMk cp="822" len="7">
        <ac:context len="992" hash="4150417487"/>
      </ac:txMk>
    </ac:txMkLst>
    <p188:pos x="6624320" y="4876800"/>
    <p188:txBody>
      <a:bodyPr/>
      <a:lstStyle/>
      <a:p>
        <a:r>
          <a:rPr lang="en-US"/>
          <a:t>Consistency in how "plain language" is spelled out.</a:t>
        </a:r>
      </a:p>
    </p188:txBody>
    <p188:extLst>
      <p:ext xmlns:p="http://schemas.openxmlformats.org/presentationml/2006/main" uri="{57CB4572-C831-44C2-8A1C-0ADB6CCDFE69}">
        <p223:reactions xmlns:p223="http://schemas.microsoft.com/office/powerpoint/2022/03/main">
          <p223:rxn type="👍">
            <p223:instance time="2024-10-18T17:18:25.721" authorId="{C0D9C734-1354-1BF7-47D0-1FECF1006DE8}"/>
          </p223:rxn>
        </p223:reactions>
      </p:ext>
    </p188:extLst>
  </p188:cm>
  <p188:cm id="{E0CF25B2-283C-4952-B38C-D2D9E2A25524}" authorId="{24DD7959-8D5B-EED4-BFAC-CA8C4A076A54}" status="resolved" created="2024-10-11T16:07:38.677" complete="100000">
    <pc:sldMkLst xmlns:pc="http://schemas.microsoft.com/office/powerpoint/2013/main/command">
      <pc:docMk/>
      <pc:sldMk cId="3296752588" sldId="8385"/>
    </pc:sldMkLst>
    <p188:replyLst>
      <p188:reply id="{C545FCED-A3C3-A44D-BC24-80E37CCB76D5}" authorId="{C0D9C734-1354-1BF7-47D0-1FECF1006DE8}" created="2024-10-18T17:23:26.631">
        <p188:txBody>
          <a:bodyPr/>
          <a:lstStyle/>
          <a:p>
            <a:r>
              <a:rPr lang="en-US"/>
              <a:t>Fixed the line breaks</a:t>
            </a:r>
          </a:p>
        </p188:txBody>
      </p188:reply>
    </p188:replyLst>
    <p188:txBody>
      <a:bodyPr/>
      <a:lstStyle/>
      <a:p>
        <a:r>
          <a:rPr lang="en-US"/>
          <a:t>There's some wonky link breaks on this slide</a:t>
        </a:r>
      </a:p>
    </p188:txBody>
    <p188:extLst>
      <p:ext xmlns:p="http://schemas.openxmlformats.org/presentationml/2006/main" uri="{57CB4572-C831-44C2-8A1C-0ADB6CCDFE69}">
        <p223:reactions xmlns:p223="http://schemas.microsoft.com/office/powerpoint/2022/03/main">
          <p223:rxn type="👍">
            <p223:instance time="2024-10-18T17:19:24.509" authorId="{C0D9C734-1354-1BF7-47D0-1FECF1006DE8}"/>
          </p223:rxn>
        </p223:reactions>
      </p:ext>
    </p188:extLst>
  </p188:cm>
</p188:cmLst>
</file>

<file path=ppt/comments/modernComment_20C2_60D14969.xml><?xml version="1.0" encoding="utf-8"?>
<p188:cmLst xmlns:a="http://schemas.openxmlformats.org/drawingml/2006/main" xmlns:r="http://schemas.openxmlformats.org/officeDocument/2006/relationships" xmlns:p188="http://schemas.microsoft.com/office/powerpoint/2018/8/main">
  <p188:cm id="{5281CA84-29CB-4FD4-A759-2F41E48A3796}" authorId="{C5FF2281-F04A-206B-131D-35F6B873E495}" status="resolved" created="2024-10-24T12:27:51.059" complete="100000">
    <pc:sldMkLst xmlns:pc="http://schemas.microsoft.com/office/powerpoint/2013/main/command">
      <pc:docMk/>
      <pc:sldMk cId="1624328553" sldId="8386"/>
    </pc:sldMkLst>
    <p188:txBody>
      <a:bodyPr/>
      <a:lstStyle/>
      <a:p>
        <a:r>
          <a:rPr lang="en-US"/>
          <a:t>All graphics need ALT Text.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052FEB-CC33-4543-9B3E-91513C3D304E}" type="datetimeFigureOut">
              <a:rPr lang="en-US"/>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BBA018-38AE-46D3-9FA6-73F2863DD58A}" type="slidenum">
              <a:rPr lang="en-US"/>
              <a:t>‹#›</a:t>
            </a:fld>
            <a:endParaRPr lang="en-US"/>
          </a:p>
        </p:txBody>
      </p:sp>
    </p:spTree>
    <p:extLst>
      <p:ext uri="{BB962C8B-B14F-4D97-AF65-F5344CB8AC3E}">
        <p14:creationId xmlns:p14="http://schemas.microsoft.com/office/powerpoint/2010/main" val="3527554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dc.gov/healthliteracy/gettraining.htm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archive.cdc.gov/#/details?url=https://www.cdc.gov/healthliteracy/developmaterials/understandaudience/index.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archive.cdc.gov/#/details?url=https://www.cdc.gov/healthliteracy/developmaterials/understandaudience/index.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cdc.gov/ccindex/"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BBA018-38AE-46D3-9FA6-73F2863DD58A}" type="slidenum">
              <a:rPr lang="en-US" smtClean="0"/>
              <a:t>1</a:t>
            </a:fld>
            <a:endParaRPr lang="en-US"/>
          </a:p>
        </p:txBody>
      </p:sp>
    </p:spTree>
    <p:extLst>
      <p:ext uri="{BB962C8B-B14F-4D97-AF65-F5344CB8AC3E}">
        <p14:creationId xmlns:p14="http://schemas.microsoft.com/office/powerpoint/2010/main" val="3961926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https://</a:t>
            </a:r>
            <a:r>
              <a:rPr lang="en-US" err="1"/>
              <a:t>media.market.us</a:t>
            </a:r>
            <a:r>
              <a:rPr lang="en-US"/>
              <a:t>/health-literacy-statistics/</a:t>
            </a:r>
          </a:p>
          <a:p>
            <a:r>
              <a:rPr lang="en-US"/>
              <a:t>https://</a:t>
            </a:r>
            <a:r>
              <a:rPr lang="en-US" err="1"/>
              <a:t>www.cdc.gov</a:t>
            </a:r>
            <a:r>
              <a:rPr lang="en-US"/>
              <a:t>/</a:t>
            </a:r>
            <a:r>
              <a:rPr lang="en-US" err="1"/>
              <a:t>healthliteracy</a:t>
            </a:r>
            <a:r>
              <a:rPr lang="en-US"/>
              <a:t>/learn/</a:t>
            </a:r>
            <a:r>
              <a:rPr lang="en-US" err="1"/>
              <a:t>Understanding.html#HowCanWeHelpPeopleNow</a:t>
            </a:r>
            <a:endParaRPr lang="en-US"/>
          </a:p>
          <a:p>
            <a:r>
              <a:rPr lang="en-US"/>
              <a:t>https://</a:t>
            </a:r>
            <a:r>
              <a:rPr lang="en-US" err="1"/>
              <a:t>health.gov</a:t>
            </a:r>
            <a:r>
              <a:rPr lang="en-US"/>
              <a:t>/sites/default/files/2019-09/</a:t>
            </a:r>
            <a:r>
              <a:rPr lang="en-US" err="1"/>
              <a:t>Health_Lit_Action_Plan_Summary.pdf</a:t>
            </a:r>
            <a:endParaRPr lang="en-US"/>
          </a:p>
        </p:txBody>
      </p:sp>
      <p:sp>
        <p:nvSpPr>
          <p:cNvPr id="4" name="Slide Number Placeholder 3"/>
          <p:cNvSpPr>
            <a:spLocks noGrp="1"/>
          </p:cNvSpPr>
          <p:nvPr>
            <p:ph type="sldNum" sz="quarter" idx="5"/>
          </p:nvPr>
        </p:nvSpPr>
        <p:spPr/>
        <p:txBody>
          <a:bodyPr/>
          <a:lstStyle/>
          <a:p>
            <a:fld id="{0CBBA018-38AE-46D3-9FA6-73F2863DD58A}" type="slidenum">
              <a:rPr lang="en-US"/>
              <a:t>13</a:t>
            </a:fld>
            <a:endParaRPr lang="en-US"/>
          </a:p>
        </p:txBody>
      </p:sp>
    </p:spTree>
    <p:extLst>
      <p:ext uri="{BB962C8B-B14F-4D97-AF65-F5344CB8AC3E}">
        <p14:creationId xmlns:p14="http://schemas.microsoft.com/office/powerpoint/2010/main" val="933036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youtu.be</a:t>
            </a:r>
            <a:r>
              <a:rPr lang="en-US"/>
              <a:t>/BG-iY-em7mk?si=jNep5o5e6k_6IiXr</a:t>
            </a:r>
          </a:p>
        </p:txBody>
      </p:sp>
      <p:sp>
        <p:nvSpPr>
          <p:cNvPr id="4" name="Slide Number Placeholder 3"/>
          <p:cNvSpPr>
            <a:spLocks noGrp="1"/>
          </p:cNvSpPr>
          <p:nvPr>
            <p:ph type="sldNum" sz="quarter" idx="5"/>
          </p:nvPr>
        </p:nvSpPr>
        <p:spPr/>
        <p:txBody>
          <a:bodyPr/>
          <a:lstStyle/>
          <a:p>
            <a:fld id="{0CBBA018-38AE-46D3-9FA6-73F2863DD58A}" type="slidenum">
              <a:rPr lang="en-US" smtClean="0"/>
              <a:t>14</a:t>
            </a:fld>
            <a:endParaRPr lang="en-US"/>
          </a:p>
        </p:txBody>
      </p:sp>
    </p:spTree>
    <p:extLst>
      <p:ext uri="{BB962C8B-B14F-4D97-AF65-F5344CB8AC3E}">
        <p14:creationId xmlns:p14="http://schemas.microsoft.com/office/powerpoint/2010/main" val="1796881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https://www.cdc.gov/healthliteracy/learn/Understanding.html#HowCanWeHelpPeopleNow</a:t>
            </a:r>
          </a:p>
        </p:txBody>
      </p:sp>
      <p:sp>
        <p:nvSpPr>
          <p:cNvPr id="4" name="Slide Number Placeholder 3"/>
          <p:cNvSpPr>
            <a:spLocks noGrp="1"/>
          </p:cNvSpPr>
          <p:nvPr>
            <p:ph type="sldNum" sz="quarter" idx="5"/>
          </p:nvPr>
        </p:nvSpPr>
        <p:spPr/>
        <p:txBody>
          <a:bodyPr/>
          <a:lstStyle/>
          <a:p>
            <a:fld id="{0CBBA018-38AE-46D3-9FA6-73F2863DD58A}" type="slidenum">
              <a:rPr lang="en-US"/>
              <a:t>15</a:t>
            </a:fld>
            <a:endParaRPr lang="en-US"/>
          </a:p>
        </p:txBody>
      </p:sp>
    </p:spTree>
    <p:extLst>
      <p:ext uri="{BB962C8B-B14F-4D97-AF65-F5344CB8AC3E}">
        <p14:creationId xmlns:p14="http://schemas.microsoft.com/office/powerpoint/2010/main" val="3373296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https://www.cdc.gov/healthliteracy/learn/Understanding.html#HowCanWeHelpPeopleNow</a:t>
            </a:r>
          </a:p>
        </p:txBody>
      </p:sp>
      <p:sp>
        <p:nvSpPr>
          <p:cNvPr id="4" name="Slide Number Placeholder 3"/>
          <p:cNvSpPr>
            <a:spLocks noGrp="1"/>
          </p:cNvSpPr>
          <p:nvPr>
            <p:ph type="sldNum" sz="quarter" idx="5"/>
          </p:nvPr>
        </p:nvSpPr>
        <p:spPr/>
        <p:txBody>
          <a:bodyPr/>
          <a:lstStyle/>
          <a:p>
            <a:fld id="{0CBBA018-38AE-46D3-9FA6-73F2863DD58A}" type="slidenum">
              <a:rPr lang="en-US"/>
              <a:t>16</a:t>
            </a:fld>
            <a:endParaRPr lang="en-US"/>
          </a:p>
        </p:txBody>
      </p:sp>
    </p:spTree>
    <p:extLst>
      <p:ext uri="{BB962C8B-B14F-4D97-AF65-F5344CB8AC3E}">
        <p14:creationId xmlns:p14="http://schemas.microsoft.com/office/powerpoint/2010/main" val="2963066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www.cdc.gov</a:t>
            </a:r>
            <a:r>
              <a:rPr lang="en-US"/>
              <a:t>/</a:t>
            </a:r>
            <a:r>
              <a:rPr lang="en-US" err="1"/>
              <a:t>healthliteracy</a:t>
            </a:r>
            <a:r>
              <a:rPr lang="en-US"/>
              <a:t>/learn/</a:t>
            </a:r>
            <a:r>
              <a:rPr lang="en-US" err="1"/>
              <a:t>Understanding.html#HowCanWeHelpPeopleNow</a:t>
            </a:r>
            <a:endParaRPr lang="en-US"/>
          </a:p>
          <a:p>
            <a:r>
              <a:rPr lang="en-US"/>
              <a:t>https://</a:t>
            </a:r>
            <a:r>
              <a:rPr lang="en-US" err="1"/>
              <a:t>nap.nationalacademies.org</a:t>
            </a:r>
            <a:r>
              <a:rPr lang="en-US"/>
              <a:t>/download/10883#</a:t>
            </a:r>
          </a:p>
        </p:txBody>
      </p:sp>
      <p:sp>
        <p:nvSpPr>
          <p:cNvPr id="4" name="Slide Number Placeholder 3"/>
          <p:cNvSpPr>
            <a:spLocks noGrp="1"/>
          </p:cNvSpPr>
          <p:nvPr>
            <p:ph type="sldNum" sz="quarter" idx="5"/>
          </p:nvPr>
        </p:nvSpPr>
        <p:spPr/>
        <p:txBody>
          <a:bodyPr/>
          <a:lstStyle/>
          <a:p>
            <a:fld id="{0CBBA018-38AE-46D3-9FA6-73F2863DD58A}" type="slidenum">
              <a:rPr lang="en-US"/>
              <a:t>17</a:t>
            </a:fld>
            <a:endParaRPr lang="en-US"/>
          </a:p>
        </p:txBody>
      </p:sp>
    </p:spTree>
    <p:extLst>
      <p:ext uri="{BB962C8B-B14F-4D97-AF65-F5344CB8AC3E}">
        <p14:creationId xmlns:p14="http://schemas.microsoft.com/office/powerpoint/2010/main" val="1213888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https://health.gov/healthliteracyonline/what-we-know/section-1-1/</a:t>
            </a:r>
          </a:p>
        </p:txBody>
      </p:sp>
      <p:sp>
        <p:nvSpPr>
          <p:cNvPr id="4" name="Slide Number Placeholder 3"/>
          <p:cNvSpPr>
            <a:spLocks noGrp="1"/>
          </p:cNvSpPr>
          <p:nvPr>
            <p:ph type="sldNum" sz="quarter" idx="5"/>
          </p:nvPr>
        </p:nvSpPr>
        <p:spPr/>
        <p:txBody>
          <a:bodyPr/>
          <a:lstStyle/>
          <a:p>
            <a:fld id="{0CBBA018-38AE-46D3-9FA6-73F2863DD58A}" type="slidenum">
              <a:rPr lang="en-US"/>
              <a:t>18</a:t>
            </a:fld>
            <a:endParaRPr lang="en-US"/>
          </a:p>
        </p:txBody>
      </p:sp>
    </p:spTree>
    <p:extLst>
      <p:ext uri="{BB962C8B-B14F-4D97-AF65-F5344CB8AC3E}">
        <p14:creationId xmlns:p14="http://schemas.microsoft.com/office/powerpoint/2010/main" val="3660733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nap.nationalacademies.org</a:t>
            </a:r>
            <a:r>
              <a:rPr lang="en-US"/>
              <a:t>/download/10883#</a:t>
            </a:r>
          </a:p>
        </p:txBody>
      </p:sp>
      <p:sp>
        <p:nvSpPr>
          <p:cNvPr id="4" name="Slide Number Placeholder 3"/>
          <p:cNvSpPr>
            <a:spLocks noGrp="1"/>
          </p:cNvSpPr>
          <p:nvPr>
            <p:ph type="sldNum" sz="quarter" idx="5"/>
          </p:nvPr>
        </p:nvSpPr>
        <p:spPr/>
        <p:txBody>
          <a:bodyPr/>
          <a:lstStyle/>
          <a:p>
            <a:fld id="{0CBBA018-38AE-46D3-9FA6-73F2863DD58A}" type="slidenum">
              <a:rPr lang="en-US" smtClean="0"/>
              <a:t>19</a:t>
            </a:fld>
            <a:endParaRPr lang="en-US"/>
          </a:p>
        </p:txBody>
      </p:sp>
    </p:spTree>
    <p:extLst>
      <p:ext uri="{BB962C8B-B14F-4D97-AF65-F5344CB8AC3E}">
        <p14:creationId xmlns:p14="http://schemas.microsoft.com/office/powerpoint/2010/main" val="966583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BBA018-38AE-46D3-9FA6-73F2863DD58A}" type="slidenum">
              <a:rPr lang="en-US" smtClean="0"/>
              <a:t>21</a:t>
            </a:fld>
            <a:endParaRPr lang="en-US"/>
          </a:p>
        </p:txBody>
      </p:sp>
    </p:spTree>
    <p:extLst>
      <p:ext uri="{BB962C8B-B14F-4D97-AF65-F5344CB8AC3E}">
        <p14:creationId xmlns:p14="http://schemas.microsoft.com/office/powerpoint/2010/main" val="1540309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Visual is meant to help orient everyone about what our foundational "source" documents vs "guide" documents that help you create your writing and "tool" documents that help you assess your writing.</a:t>
            </a:r>
          </a:p>
          <a:p>
            <a:endParaRPr lang="en-US">
              <a:ea typeface="Calibri"/>
              <a:cs typeface="Calibri"/>
            </a:endParaRPr>
          </a:p>
          <a:p>
            <a:r>
              <a:rPr lang="en-US" b="1"/>
              <a:t>The trunk:</a:t>
            </a:r>
            <a:r>
              <a:rPr lang="en-US"/>
              <a:t> foundational documents that lay the foundation or fundamentals of health literacy (both from the HHS and the CDC).</a:t>
            </a:r>
          </a:p>
          <a:p>
            <a:r>
              <a:rPr lang="en-US" b="1"/>
              <a:t>Left branches:</a:t>
            </a:r>
            <a:r>
              <a:rPr lang="en-US"/>
              <a:t> instructive sources that guide you on your writing</a:t>
            </a:r>
          </a:p>
          <a:p>
            <a:r>
              <a:rPr lang="en-US" b="1"/>
              <a:t>Right branches:</a:t>
            </a:r>
            <a:r>
              <a:rPr lang="en-US"/>
              <a:t> user-friendly sources that help you assess your writing once complete</a:t>
            </a:r>
          </a:p>
          <a:p>
            <a:r>
              <a:rPr lang="en-US"/>
              <a:t>It's important to have "spatial awareness" of source documents that capture the breadth and depth of the issues as well as how to navigate the guides for writing and the tools for assessing writing.</a:t>
            </a:r>
            <a:endParaRPr lang="en-US">
              <a:ea typeface="Calibri"/>
              <a:cs typeface="Calibri"/>
            </a:endParaRPr>
          </a:p>
          <a:p>
            <a:br>
              <a:rPr lang="en-US"/>
            </a:br>
            <a:endParaRPr lang="en-US"/>
          </a:p>
        </p:txBody>
      </p:sp>
      <p:sp>
        <p:nvSpPr>
          <p:cNvPr id="4" name="Slide Number Placeholder 3"/>
          <p:cNvSpPr>
            <a:spLocks noGrp="1"/>
          </p:cNvSpPr>
          <p:nvPr>
            <p:ph type="sldNum" sz="quarter" idx="5"/>
          </p:nvPr>
        </p:nvSpPr>
        <p:spPr/>
        <p:txBody>
          <a:bodyPr/>
          <a:lstStyle/>
          <a:p>
            <a:fld id="{0CBBA018-38AE-46D3-9FA6-73F2863DD58A}" type="slidenum">
              <a:rPr lang="en-US" smtClean="0"/>
              <a:t>22</a:t>
            </a:fld>
            <a:endParaRPr lang="en-US"/>
          </a:p>
        </p:txBody>
      </p:sp>
    </p:spTree>
    <p:extLst>
      <p:ext uri="{BB962C8B-B14F-4D97-AF65-F5344CB8AC3E}">
        <p14:creationId xmlns:p14="http://schemas.microsoft.com/office/powerpoint/2010/main" val="3619416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BBA018-38AE-46D3-9FA6-73F2863DD58A}" type="slidenum">
              <a:rPr lang="en-US" smtClean="0"/>
              <a:t>23</a:t>
            </a:fld>
            <a:endParaRPr lang="en-US"/>
          </a:p>
        </p:txBody>
      </p:sp>
    </p:spTree>
    <p:extLst>
      <p:ext uri="{BB962C8B-B14F-4D97-AF65-F5344CB8AC3E}">
        <p14:creationId xmlns:p14="http://schemas.microsoft.com/office/powerpoint/2010/main" val="2138892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0CBBA018-38AE-46D3-9FA6-73F2863DD58A}" type="slidenum">
              <a:rPr lang="en-US"/>
              <a:t>5</a:t>
            </a:fld>
            <a:endParaRPr lang="en-US"/>
          </a:p>
        </p:txBody>
      </p:sp>
    </p:spTree>
    <p:extLst>
      <p:ext uri="{BB962C8B-B14F-4D97-AF65-F5344CB8AC3E}">
        <p14:creationId xmlns:p14="http://schemas.microsoft.com/office/powerpoint/2010/main" val="1184273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BBA018-38AE-46D3-9FA6-73F2863DD58A}" type="slidenum">
              <a:rPr lang="en-US" smtClean="0"/>
              <a:t>24</a:t>
            </a:fld>
            <a:endParaRPr lang="en-US"/>
          </a:p>
        </p:txBody>
      </p:sp>
    </p:spTree>
    <p:extLst>
      <p:ext uri="{BB962C8B-B14F-4D97-AF65-F5344CB8AC3E}">
        <p14:creationId xmlns:p14="http://schemas.microsoft.com/office/powerpoint/2010/main" val="397583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www.cdc.gov</a:t>
            </a:r>
            <a:r>
              <a:rPr lang="en-US"/>
              <a:t>/</a:t>
            </a:r>
            <a:r>
              <a:rPr lang="en-US" err="1"/>
              <a:t>healthliteracy</a:t>
            </a:r>
            <a:r>
              <a:rPr lang="en-US"/>
              <a:t>/learn/</a:t>
            </a:r>
            <a:r>
              <a:rPr lang="en-US" err="1"/>
              <a:t>index.html#wnd</a:t>
            </a:r>
            <a:endParaRPr lang="en-US"/>
          </a:p>
        </p:txBody>
      </p:sp>
      <p:sp>
        <p:nvSpPr>
          <p:cNvPr id="4" name="Slide Number Placeholder 3"/>
          <p:cNvSpPr>
            <a:spLocks noGrp="1"/>
          </p:cNvSpPr>
          <p:nvPr>
            <p:ph type="sldNum" sz="quarter" idx="5"/>
          </p:nvPr>
        </p:nvSpPr>
        <p:spPr/>
        <p:txBody>
          <a:bodyPr/>
          <a:lstStyle/>
          <a:p>
            <a:fld id="{0CBBA018-38AE-46D3-9FA6-73F2863DD58A}" type="slidenum">
              <a:rPr lang="en-US"/>
              <a:t>25</a:t>
            </a:fld>
            <a:endParaRPr lang="en-US"/>
          </a:p>
        </p:txBody>
      </p:sp>
    </p:spTree>
    <p:extLst>
      <p:ext uri="{BB962C8B-B14F-4D97-AF65-F5344CB8AC3E}">
        <p14:creationId xmlns:p14="http://schemas.microsoft.com/office/powerpoint/2010/main" val="124407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https://www.cdc.gov/healthliteracy/PlanAct/cdcplan.html#anchor_1617804225193</a:t>
            </a:r>
          </a:p>
        </p:txBody>
      </p:sp>
      <p:sp>
        <p:nvSpPr>
          <p:cNvPr id="4" name="Slide Number Placeholder 3"/>
          <p:cNvSpPr>
            <a:spLocks noGrp="1"/>
          </p:cNvSpPr>
          <p:nvPr>
            <p:ph type="sldNum" sz="quarter" idx="5"/>
          </p:nvPr>
        </p:nvSpPr>
        <p:spPr/>
        <p:txBody>
          <a:bodyPr/>
          <a:lstStyle/>
          <a:p>
            <a:fld id="{0CBBA018-38AE-46D3-9FA6-73F2863DD58A}" type="slidenum">
              <a:rPr lang="en-US"/>
              <a:t>26</a:t>
            </a:fld>
            <a:endParaRPr lang="en-US"/>
          </a:p>
        </p:txBody>
      </p:sp>
    </p:spTree>
    <p:extLst>
      <p:ext uri="{BB962C8B-B14F-4D97-AF65-F5344CB8AC3E}">
        <p14:creationId xmlns:p14="http://schemas.microsoft.com/office/powerpoint/2010/main" val="285994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www.cdc.gov</a:t>
            </a:r>
            <a:r>
              <a:rPr lang="en-US"/>
              <a:t>/health-literacy/</a:t>
            </a:r>
          </a:p>
        </p:txBody>
      </p:sp>
      <p:sp>
        <p:nvSpPr>
          <p:cNvPr id="4" name="Slide Number Placeholder 3"/>
          <p:cNvSpPr>
            <a:spLocks noGrp="1"/>
          </p:cNvSpPr>
          <p:nvPr>
            <p:ph type="sldNum" sz="quarter" idx="5"/>
          </p:nvPr>
        </p:nvSpPr>
        <p:spPr/>
        <p:txBody>
          <a:bodyPr/>
          <a:lstStyle/>
          <a:p>
            <a:fld id="{0CBBA018-38AE-46D3-9FA6-73F2863DD58A}" type="slidenum">
              <a:rPr lang="en-US"/>
              <a:t>27</a:t>
            </a:fld>
            <a:endParaRPr lang="en-US"/>
          </a:p>
        </p:txBody>
      </p:sp>
    </p:spTree>
    <p:extLst>
      <p:ext uri="{BB962C8B-B14F-4D97-AF65-F5344CB8AC3E}">
        <p14:creationId xmlns:p14="http://schemas.microsoft.com/office/powerpoint/2010/main" val="2229074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BBA018-38AE-46D3-9FA6-73F2863DD58A}" type="slidenum">
              <a:rPr lang="en-US" smtClean="0"/>
              <a:t>28</a:t>
            </a:fld>
            <a:endParaRPr lang="en-US"/>
          </a:p>
        </p:txBody>
      </p:sp>
    </p:spTree>
    <p:extLst>
      <p:ext uri="{BB962C8B-B14F-4D97-AF65-F5344CB8AC3E}">
        <p14:creationId xmlns:p14="http://schemas.microsoft.com/office/powerpoint/2010/main" val="2286853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https://www.cdc.gov/healthliteracy/gettraining.html</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0CBBA018-38AE-46D3-9FA6-73F2863DD58A}" type="slidenum">
              <a:rPr lang="en-US"/>
              <a:t>29</a:t>
            </a:fld>
            <a:endParaRPr lang="en-US"/>
          </a:p>
        </p:txBody>
      </p:sp>
    </p:spTree>
    <p:extLst>
      <p:ext uri="{BB962C8B-B14F-4D97-AF65-F5344CB8AC3E}">
        <p14:creationId xmlns:p14="http://schemas.microsoft.com/office/powerpoint/2010/main" val="31266202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www.cdc.gov</a:t>
            </a:r>
            <a:r>
              <a:rPr lang="en-US"/>
              <a:t>/</a:t>
            </a:r>
            <a:r>
              <a:rPr lang="en-US" err="1"/>
              <a:t>healthliteracy</a:t>
            </a:r>
            <a:r>
              <a:rPr lang="en-US"/>
              <a:t>/</a:t>
            </a:r>
            <a:r>
              <a:rPr lang="en-US" err="1"/>
              <a:t>developmaterials</a:t>
            </a:r>
            <a:r>
              <a:rPr lang="en-US"/>
              <a:t>/</a:t>
            </a:r>
            <a:r>
              <a:rPr lang="en-US" err="1"/>
              <a:t>index.html</a:t>
            </a:r>
            <a:endParaRPr lang="en-US"/>
          </a:p>
        </p:txBody>
      </p:sp>
      <p:sp>
        <p:nvSpPr>
          <p:cNvPr id="4" name="Slide Number Placeholder 3"/>
          <p:cNvSpPr>
            <a:spLocks noGrp="1"/>
          </p:cNvSpPr>
          <p:nvPr>
            <p:ph type="sldNum" sz="quarter" idx="5"/>
          </p:nvPr>
        </p:nvSpPr>
        <p:spPr/>
        <p:txBody>
          <a:bodyPr/>
          <a:lstStyle/>
          <a:p>
            <a:fld id="{0CBBA018-38AE-46D3-9FA6-73F2863DD58A}" type="slidenum">
              <a:rPr lang="en-US"/>
              <a:t>30</a:t>
            </a:fld>
            <a:endParaRPr lang="en-US"/>
          </a:p>
        </p:txBody>
      </p:sp>
    </p:spTree>
    <p:extLst>
      <p:ext uri="{BB962C8B-B14F-4D97-AF65-F5344CB8AC3E}">
        <p14:creationId xmlns:p14="http://schemas.microsoft.com/office/powerpoint/2010/main" val="22972355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https://archive.cdc.gov/#/details?url=https://www.cdc.gov/healthliteracy/developmaterials/understandaudience/index.html</a:t>
            </a:r>
            <a:r>
              <a:rPr lang="en-US"/>
              <a:t> </a:t>
            </a:r>
          </a:p>
        </p:txBody>
      </p:sp>
      <p:sp>
        <p:nvSpPr>
          <p:cNvPr id="4" name="Slide Number Placeholder 3"/>
          <p:cNvSpPr>
            <a:spLocks noGrp="1"/>
          </p:cNvSpPr>
          <p:nvPr>
            <p:ph type="sldNum" sz="quarter" idx="5"/>
          </p:nvPr>
        </p:nvSpPr>
        <p:spPr/>
        <p:txBody>
          <a:bodyPr/>
          <a:lstStyle/>
          <a:p>
            <a:fld id="{0CBBA018-38AE-46D3-9FA6-73F2863DD58A}" type="slidenum">
              <a:rPr lang="en-US"/>
              <a:t>31</a:t>
            </a:fld>
            <a:endParaRPr lang="en-US"/>
          </a:p>
        </p:txBody>
      </p:sp>
    </p:spTree>
    <p:extLst>
      <p:ext uri="{BB962C8B-B14F-4D97-AF65-F5344CB8AC3E}">
        <p14:creationId xmlns:p14="http://schemas.microsoft.com/office/powerpoint/2010/main" val="3228237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F6C54-F8D1-8011-355C-18CA7401FE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01E3E6-04D1-78FD-0642-324D1E490C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C04D89-DCA9-3E92-909A-2D689C6E19CF}"/>
              </a:ext>
            </a:extLst>
          </p:cNvPr>
          <p:cNvSpPr>
            <a:spLocks noGrp="1"/>
          </p:cNvSpPr>
          <p:nvPr>
            <p:ph type="body" idx="1"/>
          </p:nvPr>
        </p:nvSpPr>
        <p:spPr/>
        <p:txBody>
          <a:bodyPr/>
          <a:lstStyle/>
          <a:p>
            <a:r>
              <a:rPr lang="en-US">
                <a:hlinkClick r:id="rId3"/>
              </a:rPr>
              <a:t>https://archive.cdc.gov/#/details?url=https://www.cdc.gov/healthliteracy/developmaterials/understandaudience/index.html</a:t>
            </a:r>
            <a:r>
              <a:rPr lang="en-US"/>
              <a:t> </a:t>
            </a:r>
          </a:p>
        </p:txBody>
      </p:sp>
      <p:sp>
        <p:nvSpPr>
          <p:cNvPr id="4" name="Slide Number Placeholder 3">
            <a:extLst>
              <a:ext uri="{FF2B5EF4-FFF2-40B4-BE49-F238E27FC236}">
                <a16:creationId xmlns:a16="http://schemas.microsoft.com/office/drawing/2014/main" id="{627405ED-4655-12FF-5F21-FA0455EAA999}"/>
              </a:ext>
            </a:extLst>
          </p:cNvPr>
          <p:cNvSpPr>
            <a:spLocks noGrp="1"/>
          </p:cNvSpPr>
          <p:nvPr>
            <p:ph type="sldNum" sz="quarter" idx="5"/>
          </p:nvPr>
        </p:nvSpPr>
        <p:spPr/>
        <p:txBody>
          <a:bodyPr/>
          <a:lstStyle/>
          <a:p>
            <a:fld id="{0CBBA018-38AE-46D3-9FA6-73F2863DD58A}" type="slidenum">
              <a:rPr lang="en-US"/>
              <a:t>32</a:t>
            </a:fld>
            <a:endParaRPr lang="en-US"/>
          </a:p>
        </p:txBody>
      </p:sp>
    </p:spTree>
    <p:extLst>
      <p:ext uri="{BB962C8B-B14F-4D97-AF65-F5344CB8AC3E}">
        <p14:creationId xmlns:p14="http://schemas.microsoft.com/office/powerpoint/2010/main" val="36582504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https://www.plainlanguage.gov/media/FederalPLGuidelines.pdf</a:t>
            </a:r>
          </a:p>
        </p:txBody>
      </p:sp>
      <p:sp>
        <p:nvSpPr>
          <p:cNvPr id="4" name="Slide Number Placeholder 3"/>
          <p:cNvSpPr>
            <a:spLocks noGrp="1"/>
          </p:cNvSpPr>
          <p:nvPr>
            <p:ph type="sldNum" sz="quarter" idx="5"/>
          </p:nvPr>
        </p:nvSpPr>
        <p:spPr/>
        <p:txBody>
          <a:bodyPr/>
          <a:lstStyle/>
          <a:p>
            <a:fld id="{0CBBA018-38AE-46D3-9FA6-73F2863DD58A}" type="slidenum">
              <a:rPr lang="en-US"/>
              <a:t>33</a:t>
            </a:fld>
            <a:endParaRPr lang="en-US"/>
          </a:p>
        </p:txBody>
      </p:sp>
    </p:spTree>
    <p:extLst>
      <p:ext uri="{BB962C8B-B14F-4D97-AF65-F5344CB8AC3E}">
        <p14:creationId xmlns:p14="http://schemas.microsoft.com/office/powerpoint/2010/main" val="1226124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BBA018-38AE-46D3-9FA6-73F2863DD58A}" type="slidenum">
              <a:rPr lang="en-US" smtClean="0"/>
              <a:t>6</a:t>
            </a:fld>
            <a:endParaRPr lang="en-US"/>
          </a:p>
        </p:txBody>
      </p:sp>
    </p:spTree>
    <p:extLst>
      <p:ext uri="{BB962C8B-B14F-4D97-AF65-F5344CB8AC3E}">
        <p14:creationId xmlns:p14="http://schemas.microsoft.com/office/powerpoint/2010/main" val="19525467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www.plainlanguage.gov</a:t>
            </a:r>
            <a:r>
              <a:rPr lang="en-US"/>
              <a:t>/media/</a:t>
            </a:r>
            <a:r>
              <a:rPr lang="en-US" err="1"/>
              <a:t>FederalPLGuidelines.pdf</a:t>
            </a:r>
            <a:endParaRPr lang="en-US"/>
          </a:p>
        </p:txBody>
      </p:sp>
      <p:sp>
        <p:nvSpPr>
          <p:cNvPr id="4" name="Slide Number Placeholder 3"/>
          <p:cNvSpPr>
            <a:spLocks noGrp="1"/>
          </p:cNvSpPr>
          <p:nvPr>
            <p:ph type="sldNum" sz="quarter" idx="5"/>
          </p:nvPr>
        </p:nvSpPr>
        <p:spPr/>
        <p:txBody>
          <a:bodyPr/>
          <a:lstStyle/>
          <a:p>
            <a:fld id="{0CBBA018-38AE-46D3-9FA6-73F2863DD58A}" type="slidenum">
              <a:rPr lang="en-US"/>
              <a:t>34</a:t>
            </a:fld>
            <a:endParaRPr lang="en-US"/>
          </a:p>
        </p:txBody>
      </p:sp>
    </p:spTree>
    <p:extLst>
      <p:ext uri="{BB962C8B-B14F-4D97-AF65-F5344CB8AC3E}">
        <p14:creationId xmlns:p14="http://schemas.microsoft.com/office/powerpoint/2010/main" val="40123979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https://www.plainlanguage.gov/guidelines/</a:t>
            </a:r>
          </a:p>
        </p:txBody>
      </p:sp>
      <p:sp>
        <p:nvSpPr>
          <p:cNvPr id="4" name="Slide Number Placeholder 3"/>
          <p:cNvSpPr>
            <a:spLocks noGrp="1"/>
          </p:cNvSpPr>
          <p:nvPr>
            <p:ph type="sldNum" sz="quarter" idx="5"/>
          </p:nvPr>
        </p:nvSpPr>
        <p:spPr/>
        <p:txBody>
          <a:bodyPr/>
          <a:lstStyle/>
          <a:p>
            <a:fld id="{0CBBA018-38AE-46D3-9FA6-73F2863DD58A}" type="slidenum">
              <a:rPr lang="en-US"/>
              <a:t>35</a:t>
            </a:fld>
            <a:endParaRPr lang="en-US"/>
          </a:p>
        </p:txBody>
      </p:sp>
    </p:spTree>
    <p:extLst>
      <p:ext uri="{BB962C8B-B14F-4D97-AF65-F5344CB8AC3E}">
        <p14:creationId xmlns:p14="http://schemas.microsoft.com/office/powerpoint/2010/main" val="33701303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https://www.cdc.gov/ccindex/</a:t>
            </a:r>
            <a:r>
              <a:rPr lang="en-US"/>
              <a:t> </a:t>
            </a:r>
          </a:p>
        </p:txBody>
      </p:sp>
      <p:sp>
        <p:nvSpPr>
          <p:cNvPr id="4" name="Slide Number Placeholder 3"/>
          <p:cNvSpPr>
            <a:spLocks noGrp="1"/>
          </p:cNvSpPr>
          <p:nvPr>
            <p:ph type="sldNum" sz="quarter" idx="5"/>
          </p:nvPr>
        </p:nvSpPr>
        <p:spPr/>
        <p:txBody>
          <a:bodyPr/>
          <a:lstStyle/>
          <a:p>
            <a:fld id="{0CBBA018-38AE-46D3-9FA6-73F2863DD58A}" type="slidenum">
              <a:rPr lang="en-US"/>
              <a:t>39</a:t>
            </a:fld>
            <a:endParaRPr lang="en-US"/>
          </a:p>
        </p:txBody>
      </p:sp>
    </p:spTree>
    <p:extLst>
      <p:ext uri="{BB962C8B-B14F-4D97-AF65-F5344CB8AC3E}">
        <p14:creationId xmlns:p14="http://schemas.microsoft.com/office/powerpoint/2010/main" val="20433767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https://www.cdc.gov/ccindex/</a:t>
            </a:r>
          </a:p>
        </p:txBody>
      </p:sp>
      <p:sp>
        <p:nvSpPr>
          <p:cNvPr id="4" name="Slide Number Placeholder 3"/>
          <p:cNvSpPr>
            <a:spLocks noGrp="1"/>
          </p:cNvSpPr>
          <p:nvPr>
            <p:ph type="sldNum" sz="quarter" idx="5"/>
          </p:nvPr>
        </p:nvSpPr>
        <p:spPr/>
        <p:txBody>
          <a:bodyPr/>
          <a:lstStyle/>
          <a:p>
            <a:fld id="{0CBBA018-38AE-46D3-9FA6-73F2863DD58A}" type="slidenum">
              <a:rPr lang="en-US"/>
              <a:t>40</a:t>
            </a:fld>
            <a:endParaRPr lang="en-US"/>
          </a:p>
        </p:txBody>
      </p:sp>
    </p:spTree>
    <p:extLst>
      <p:ext uri="{BB962C8B-B14F-4D97-AF65-F5344CB8AC3E}">
        <p14:creationId xmlns:p14="http://schemas.microsoft.com/office/powerpoint/2010/main" val="3538788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https://www.cdc.gov/ccindex/everydaywords/index.html</a:t>
            </a:r>
          </a:p>
        </p:txBody>
      </p:sp>
      <p:sp>
        <p:nvSpPr>
          <p:cNvPr id="4" name="Slide Number Placeholder 3"/>
          <p:cNvSpPr>
            <a:spLocks noGrp="1"/>
          </p:cNvSpPr>
          <p:nvPr>
            <p:ph type="sldNum" sz="quarter" idx="5"/>
          </p:nvPr>
        </p:nvSpPr>
        <p:spPr/>
        <p:txBody>
          <a:bodyPr/>
          <a:lstStyle/>
          <a:p>
            <a:fld id="{0CBBA018-38AE-46D3-9FA6-73F2863DD58A}" type="slidenum">
              <a:rPr lang="en-US"/>
              <a:t>41</a:t>
            </a:fld>
            <a:endParaRPr lang="en-US"/>
          </a:p>
        </p:txBody>
      </p:sp>
    </p:spTree>
    <p:extLst>
      <p:ext uri="{BB962C8B-B14F-4D97-AF65-F5344CB8AC3E}">
        <p14:creationId xmlns:p14="http://schemas.microsoft.com/office/powerpoint/2010/main" val="1226713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https://</a:t>
            </a:r>
            <a:r>
              <a:rPr lang="en-US" err="1"/>
              <a:t>nap.nationalacademies.org</a:t>
            </a:r>
            <a:r>
              <a:rPr lang="en-US"/>
              <a:t>/download/10883#</a:t>
            </a:r>
          </a:p>
        </p:txBody>
      </p:sp>
      <p:sp>
        <p:nvSpPr>
          <p:cNvPr id="4" name="Slide Number Placeholder 3"/>
          <p:cNvSpPr>
            <a:spLocks noGrp="1"/>
          </p:cNvSpPr>
          <p:nvPr>
            <p:ph type="sldNum" sz="quarter" idx="5"/>
          </p:nvPr>
        </p:nvSpPr>
        <p:spPr/>
        <p:txBody>
          <a:bodyPr/>
          <a:lstStyle/>
          <a:p>
            <a:fld id="{0CBBA018-38AE-46D3-9FA6-73F2863DD58A}" type="slidenum">
              <a:rPr lang="en-US"/>
              <a:t>7</a:t>
            </a:fld>
            <a:endParaRPr lang="en-US"/>
          </a:p>
        </p:txBody>
      </p:sp>
    </p:spTree>
    <p:extLst>
      <p:ext uri="{BB962C8B-B14F-4D97-AF65-F5344CB8AC3E}">
        <p14:creationId xmlns:p14="http://schemas.microsoft.com/office/powerpoint/2010/main" val="4240641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BBA018-38AE-46D3-9FA6-73F2863DD58A}" type="slidenum">
              <a:rPr lang="en-US" smtClean="0"/>
              <a:t>8</a:t>
            </a:fld>
            <a:endParaRPr lang="en-US"/>
          </a:p>
        </p:txBody>
      </p:sp>
    </p:spTree>
    <p:extLst>
      <p:ext uri="{BB962C8B-B14F-4D97-AF65-F5344CB8AC3E}">
        <p14:creationId xmlns:p14="http://schemas.microsoft.com/office/powerpoint/2010/main" val="3936488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a:latin typeface="Arial"/>
                <a:ea typeface="Roboto"/>
                <a:cs typeface="Roboto"/>
              </a:rPr>
              <a:t>Health literacy is important for everyone because, at some point in our lives, we all need to be able to find, understand, and use health information and services.</a:t>
            </a:r>
          </a:p>
          <a:p>
            <a:r>
              <a:rPr lang="en-US" sz="1200">
                <a:latin typeface="Arial"/>
                <a:ea typeface="Roboto"/>
                <a:cs typeface="Roboto"/>
              </a:rPr>
              <a:t>Taking care of our health is part of everyday life, not just when we visit a doctor, clinic, or hospital. Health literacy can help us prevent health problems, protect our health, and better manage health problems when they arise.</a:t>
            </a:r>
            <a:endParaRPr lang="en-US" sz="1200">
              <a:latin typeface="Arial"/>
              <a:ea typeface="Roboto"/>
              <a:cs typeface="Arial"/>
            </a:endParaRPr>
          </a:p>
          <a:p>
            <a:endParaRPr lang="en-US"/>
          </a:p>
          <a:p>
            <a:r>
              <a:rPr lang="en-US"/>
              <a:t>https://</a:t>
            </a:r>
            <a:r>
              <a:rPr lang="en-US" err="1"/>
              <a:t>www.cdc.gov</a:t>
            </a:r>
            <a:r>
              <a:rPr lang="en-US"/>
              <a:t>/</a:t>
            </a:r>
            <a:r>
              <a:rPr lang="en-US" err="1"/>
              <a:t>healthliteracy</a:t>
            </a:r>
            <a:r>
              <a:rPr lang="en-US"/>
              <a:t>/learn/</a:t>
            </a:r>
            <a:r>
              <a:rPr lang="en-US" err="1"/>
              <a:t>Understanding.html#HowCanWeHelpPeopleNow</a:t>
            </a:r>
            <a:endParaRPr lang="en-US"/>
          </a:p>
          <a:p>
            <a:r>
              <a:rPr lang="en-US"/>
              <a:t>https://</a:t>
            </a:r>
            <a:r>
              <a:rPr lang="en-US" err="1"/>
              <a:t>health.gov</a:t>
            </a:r>
            <a:r>
              <a:rPr lang="en-US"/>
              <a:t>/sites/default/files/2019-09/</a:t>
            </a:r>
            <a:r>
              <a:rPr lang="en-US" err="1"/>
              <a:t>Health_Lit_Action_Plan_Summary.pdf</a:t>
            </a:r>
            <a:endParaRPr lang="en-US"/>
          </a:p>
        </p:txBody>
      </p:sp>
      <p:sp>
        <p:nvSpPr>
          <p:cNvPr id="4" name="Slide Number Placeholder 3"/>
          <p:cNvSpPr>
            <a:spLocks noGrp="1"/>
          </p:cNvSpPr>
          <p:nvPr>
            <p:ph type="sldNum" sz="quarter" idx="5"/>
          </p:nvPr>
        </p:nvSpPr>
        <p:spPr/>
        <p:txBody>
          <a:bodyPr/>
          <a:lstStyle/>
          <a:p>
            <a:fld id="{0CBBA018-38AE-46D3-9FA6-73F2863DD58A}" type="slidenum">
              <a:rPr lang="en-US"/>
              <a:t>9</a:t>
            </a:fld>
            <a:endParaRPr lang="en-US"/>
          </a:p>
        </p:txBody>
      </p:sp>
    </p:spTree>
    <p:extLst>
      <p:ext uri="{BB962C8B-B14F-4D97-AF65-F5344CB8AC3E}">
        <p14:creationId xmlns:p14="http://schemas.microsoft.com/office/powerpoint/2010/main" val="73290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Older Quote: National Academies of Sciences, Engineering, and Medicine. 2004. Health Literacy: A Prescription to End Confusion. Washington, DC: The National Academies Press. https://</a:t>
            </a:r>
            <a:r>
              <a:rPr lang="en-US" i="1" err="1"/>
              <a:t>doi.org</a:t>
            </a:r>
            <a:r>
              <a:rPr lang="en-US" i="1"/>
              <a:t>/10.17226/10883.</a:t>
            </a:r>
            <a:endParaRPr lang="en-US"/>
          </a:p>
        </p:txBody>
      </p:sp>
      <p:sp>
        <p:nvSpPr>
          <p:cNvPr id="4" name="Slide Number Placeholder 3"/>
          <p:cNvSpPr>
            <a:spLocks noGrp="1"/>
          </p:cNvSpPr>
          <p:nvPr>
            <p:ph type="sldNum" sz="quarter" idx="5"/>
          </p:nvPr>
        </p:nvSpPr>
        <p:spPr/>
        <p:txBody>
          <a:bodyPr/>
          <a:lstStyle/>
          <a:p>
            <a:fld id="{0CBBA018-38AE-46D3-9FA6-73F2863DD58A}" type="slidenum">
              <a:rPr lang="en-US"/>
              <a:t>10</a:t>
            </a:fld>
            <a:endParaRPr lang="en-US"/>
          </a:p>
        </p:txBody>
      </p:sp>
    </p:spTree>
    <p:extLst>
      <p:ext uri="{BB962C8B-B14F-4D97-AF65-F5344CB8AC3E}">
        <p14:creationId xmlns:p14="http://schemas.microsoft.com/office/powerpoint/2010/main" val="3657850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https://</a:t>
            </a:r>
            <a:r>
              <a:rPr lang="en-US" err="1"/>
              <a:t>media.market.us</a:t>
            </a:r>
            <a:r>
              <a:rPr lang="en-US"/>
              <a:t>/health-literacy-statistics/</a:t>
            </a:r>
          </a:p>
          <a:p>
            <a:r>
              <a:rPr lang="en-US"/>
              <a:t>https://</a:t>
            </a:r>
            <a:r>
              <a:rPr lang="en-US" err="1"/>
              <a:t>www.cdc.gov</a:t>
            </a:r>
            <a:r>
              <a:rPr lang="en-US"/>
              <a:t>/</a:t>
            </a:r>
            <a:r>
              <a:rPr lang="en-US" err="1"/>
              <a:t>healthliteracy</a:t>
            </a:r>
            <a:r>
              <a:rPr lang="en-US"/>
              <a:t>/learn/</a:t>
            </a:r>
            <a:r>
              <a:rPr lang="en-US" err="1"/>
              <a:t>Understanding.html#HowCanWeHelpPeopleNow</a:t>
            </a:r>
            <a:endParaRPr lang="en-US"/>
          </a:p>
          <a:p>
            <a:r>
              <a:rPr lang="en-US"/>
              <a:t>https://</a:t>
            </a:r>
            <a:r>
              <a:rPr lang="en-US" err="1"/>
              <a:t>health.gov</a:t>
            </a:r>
            <a:r>
              <a:rPr lang="en-US"/>
              <a:t>/sites/default/files/2019-09/</a:t>
            </a:r>
            <a:r>
              <a:rPr lang="en-US" err="1"/>
              <a:t>Health_Lit_Action_Plan_Summary.pdf</a:t>
            </a:r>
            <a:endParaRPr lang="en-US"/>
          </a:p>
        </p:txBody>
      </p:sp>
      <p:sp>
        <p:nvSpPr>
          <p:cNvPr id="4" name="Slide Number Placeholder 3"/>
          <p:cNvSpPr>
            <a:spLocks noGrp="1"/>
          </p:cNvSpPr>
          <p:nvPr>
            <p:ph type="sldNum" sz="quarter" idx="5"/>
          </p:nvPr>
        </p:nvSpPr>
        <p:spPr/>
        <p:txBody>
          <a:bodyPr/>
          <a:lstStyle/>
          <a:p>
            <a:fld id="{0CBBA018-38AE-46D3-9FA6-73F2863DD58A}" type="slidenum">
              <a:rPr lang="en-US"/>
              <a:t>11</a:t>
            </a:fld>
            <a:endParaRPr lang="en-US"/>
          </a:p>
        </p:txBody>
      </p:sp>
    </p:spTree>
    <p:extLst>
      <p:ext uri="{BB962C8B-B14F-4D97-AF65-F5344CB8AC3E}">
        <p14:creationId xmlns:p14="http://schemas.microsoft.com/office/powerpoint/2010/main" val="945739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media.market.us</a:t>
            </a:r>
            <a:r>
              <a:rPr lang="en-US"/>
              <a:t>/health-literacy-statistics/</a:t>
            </a:r>
          </a:p>
          <a:p>
            <a:r>
              <a:rPr lang="en-US"/>
              <a:t>https://</a:t>
            </a:r>
            <a:r>
              <a:rPr lang="en-US" err="1"/>
              <a:t>www.cdc.gov</a:t>
            </a:r>
            <a:r>
              <a:rPr lang="en-US"/>
              <a:t>/</a:t>
            </a:r>
            <a:r>
              <a:rPr lang="en-US" err="1"/>
              <a:t>healthliteracy</a:t>
            </a:r>
            <a:r>
              <a:rPr lang="en-US"/>
              <a:t>/learn/</a:t>
            </a:r>
            <a:r>
              <a:rPr lang="en-US" err="1"/>
              <a:t>Understanding.html#HowCanWeHelpPeopleNow</a:t>
            </a:r>
            <a:endParaRPr lang="en-US"/>
          </a:p>
          <a:p>
            <a:r>
              <a:rPr lang="en-US"/>
              <a:t>https://</a:t>
            </a:r>
            <a:r>
              <a:rPr lang="en-US" err="1"/>
              <a:t>health.gov</a:t>
            </a:r>
            <a:r>
              <a:rPr lang="en-US"/>
              <a:t>/sites/default/files/2019-09/</a:t>
            </a:r>
            <a:r>
              <a:rPr lang="en-US" err="1"/>
              <a:t>Health_Lit_Action_Plan_Summary.pdf</a:t>
            </a:r>
            <a:endParaRPr lang="en-US"/>
          </a:p>
        </p:txBody>
      </p:sp>
      <p:sp>
        <p:nvSpPr>
          <p:cNvPr id="4" name="Slide Number Placeholder 3"/>
          <p:cNvSpPr>
            <a:spLocks noGrp="1"/>
          </p:cNvSpPr>
          <p:nvPr>
            <p:ph type="sldNum" sz="quarter" idx="5"/>
          </p:nvPr>
        </p:nvSpPr>
        <p:spPr/>
        <p:txBody>
          <a:bodyPr/>
          <a:lstStyle/>
          <a:p>
            <a:fld id="{0CBBA018-38AE-46D3-9FA6-73F2863DD58A}" type="slidenum">
              <a:rPr lang="en-US"/>
              <a:t>12</a:t>
            </a:fld>
            <a:endParaRPr lang="en-US"/>
          </a:p>
        </p:txBody>
      </p:sp>
    </p:spTree>
    <p:extLst>
      <p:ext uri="{BB962C8B-B14F-4D97-AF65-F5344CB8AC3E}">
        <p14:creationId xmlns:p14="http://schemas.microsoft.com/office/powerpoint/2010/main" val="30664117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9.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19.svg"/><Relationship Id="rId4" Type="http://schemas.openxmlformats.org/officeDocument/2006/relationships/image" Target="../media/image1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1A39DD-407C-A746-A681-806679DA9489}"/>
              </a:ext>
            </a:extLst>
          </p:cNvPr>
          <p:cNvPicPr>
            <a:picLocks noChangeAspect="1"/>
          </p:cNvPicPr>
          <p:nvPr userDrawn="1"/>
        </p:nvPicPr>
        <p:blipFill>
          <a:blip r:embed="rId2"/>
          <a:srcRect/>
          <a:stretch/>
        </p:blipFill>
        <p:spPr>
          <a:xfrm>
            <a:off x="1" y="-5037"/>
            <a:ext cx="12197048" cy="6867994"/>
          </a:xfrm>
          <a:prstGeom prst="rect">
            <a:avLst/>
          </a:prstGeom>
        </p:spPr>
      </p:pic>
      <p:sp>
        <p:nvSpPr>
          <p:cNvPr id="3" name="TextBox 2">
            <a:extLst>
              <a:ext uri="{FF2B5EF4-FFF2-40B4-BE49-F238E27FC236}">
                <a16:creationId xmlns:a16="http://schemas.microsoft.com/office/drawing/2014/main" id="{02FE80FF-03BA-3949-8BA6-FF512CDC7C3B}"/>
              </a:ext>
            </a:extLst>
          </p:cNvPr>
          <p:cNvSpPr txBox="1"/>
          <p:nvPr userDrawn="1"/>
        </p:nvSpPr>
        <p:spPr>
          <a:xfrm>
            <a:off x="165100" y="7061200"/>
            <a:ext cx="184731" cy="369332"/>
          </a:xfrm>
          <a:prstGeom prst="rect">
            <a:avLst/>
          </a:prstGeom>
          <a:noFill/>
        </p:spPr>
        <p:txBody>
          <a:bodyPr wrap="none" rtlCol="0">
            <a:spAutoFit/>
          </a:bodyPr>
          <a:lstStyle/>
          <a:p>
            <a:endParaRPr lang="en-US"/>
          </a:p>
        </p:txBody>
      </p:sp>
      <p:pic>
        <p:nvPicPr>
          <p:cNvPr id="7" name="Picture 6" descr="A black and white logo&#10;&#10;Description automatically generated with low confidence">
            <a:extLst>
              <a:ext uri="{FF2B5EF4-FFF2-40B4-BE49-F238E27FC236}">
                <a16:creationId xmlns:a16="http://schemas.microsoft.com/office/drawing/2014/main" id="{CF155CF1-3ADA-C654-A865-F24392E28260}"/>
              </a:ext>
            </a:extLst>
          </p:cNvPr>
          <p:cNvPicPr>
            <a:picLocks noChangeAspect="1"/>
          </p:cNvPicPr>
          <p:nvPr userDrawn="1"/>
        </p:nvPicPr>
        <p:blipFill>
          <a:blip r:embed="rId3"/>
          <a:stretch>
            <a:fillRect/>
          </a:stretch>
        </p:blipFill>
        <p:spPr>
          <a:xfrm>
            <a:off x="10252784" y="5733230"/>
            <a:ext cx="1612741" cy="806371"/>
          </a:xfrm>
          <a:prstGeom prst="rect">
            <a:avLst/>
          </a:prstGeom>
        </p:spPr>
      </p:pic>
      <p:pic>
        <p:nvPicPr>
          <p:cNvPr id="8" name="Graphic 7">
            <a:extLst>
              <a:ext uri="{FF2B5EF4-FFF2-40B4-BE49-F238E27FC236}">
                <a16:creationId xmlns:a16="http://schemas.microsoft.com/office/drawing/2014/main" id="{C93EC4B8-FFEA-6710-A99F-1EE79EA728B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176913" y="5777791"/>
            <a:ext cx="1075871" cy="717247"/>
          </a:xfrm>
          <a:prstGeom prst="rect">
            <a:avLst/>
          </a:prstGeom>
        </p:spPr>
      </p:pic>
      <p:sp>
        <p:nvSpPr>
          <p:cNvPr id="6" name="Title Placeholder 1">
            <a:extLst>
              <a:ext uri="{FF2B5EF4-FFF2-40B4-BE49-F238E27FC236}">
                <a16:creationId xmlns:a16="http://schemas.microsoft.com/office/drawing/2014/main" id="{891DD731-53BD-B847-98C5-CDB8CF7656C5}"/>
              </a:ext>
            </a:extLst>
          </p:cNvPr>
          <p:cNvSpPr>
            <a:spLocks noGrp="1"/>
          </p:cNvSpPr>
          <p:nvPr>
            <p:ph type="title"/>
          </p:nvPr>
        </p:nvSpPr>
        <p:spPr>
          <a:xfrm>
            <a:off x="3970922" y="2456461"/>
            <a:ext cx="4991287" cy="1325563"/>
          </a:xfrm>
          <a:prstGeom prst="rect">
            <a:avLst/>
          </a:prstGeom>
        </p:spPr>
        <p:txBody>
          <a:bodyPr vert="horz" lIns="91440" tIns="45720" rIns="91440" bIns="45720" rtlCol="0" anchor="ctr">
            <a:normAutofit/>
          </a:bodyPr>
          <a:lstStyle>
            <a:lvl1pPr>
              <a:defRPr sz="2400" b="1">
                <a:solidFill>
                  <a:schemeClr val="bg1"/>
                </a:solidFill>
                <a:latin typeface="Roboto" panose="02000000000000000000" pitchFamily="2" charset="0"/>
                <a:ea typeface="Roboto"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3876315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8C303E-E293-BC05-83A4-0CEDBCA0C4B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539F3498-38C1-694D-ADB1-340E2EA878F0}"/>
              </a:ext>
            </a:extLst>
          </p:cNvPr>
          <p:cNvSpPr>
            <a:spLocks noGrp="1"/>
          </p:cNvSpPr>
          <p:nvPr>
            <p:ph type="title" idx="4294967295"/>
          </p:nvPr>
        </p:nvSpPr>
        <p:spPr>
          <a:xfrm>
            <a:off x="6281530" y="3135312"/>
            <a:ext cx="5910470" cy="587375"/>
          </a:xfrm>
        </p:spPr>
        <p:txBody>
          <a:bodyPr>
            <a:noAutofit/>
          </a:bodyPr>
          <a:lstStyle>
            <a:lvl1pPr>
              <a:defRPr sz="2400" b="1">
                <a:latin typeface="Roboto" panose="02000000000000000000" pitchFamily="2" charset="0"/>
                <a:ea typeface="Roboto" panose="02000000000000000000" pitchFamily="2" charset="0"/>
                <a:cs typeface="Roboto" panose="02000000000000000000" pitchFamily="2" charset="0"/>
              </a:defRPr>
            </a:lvl1pPr>
          </a:lstStyle>
          <a:p>
            <a:r>
              <a:rPr lang="en-US">
                <a:solidFill>
                  <a:schemeClr val="tx2"/>
                </a:solidFill>
              </a:rPr>
              <a:t>Click to edit Master title style</a:t>
            </a:r>
          </a:p>
        </p:txBody>
      </p:sp>
    </p:spTree>
    <p:extLst>
      <p:ext uri="{BB962C8B-B14F-4D97-AF65-F5344CB8AC3E}">
        <p14:creationId xmlns:p14="http://schemas.microsoft.com/office/powerpoint/2010/main" val="1474040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3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4F5FBB-B1F5-3145-9D94-4565EF509B5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2"/>
            <a:ext cx="12192001" cy="6858001"/>
          </a:xfrm>
          <a:prstGeom prst="rect">
            <a:avLst/>
          </a:prstGeom>
        </p:spPr>
      </p:pic>
      <p:sp>
        <p:nvSpPr>
          <p:cNvPr id="5" name="Title 1">
            <a:extLst>
              <a:ext uri="{FF2B5EF4-FFF2-40B4-BE49-F238E27FC236}">
                <a16:creationId xmlns:a16="http://schemas.microsoft.com/office/drawing/2014/main" id="{B085CB20-19C6-3B40-B8C6-311733CA67FE}"/>
              </a:ext>
            </a:extLst>
          </p:cNvPr>
          <p:cNvSpPr>
            <a:spLocks noGrp="1"/>
          </p:cNvSpPr>
          <p:nvPr>
            <p:ph type="title" idx="4294967295"/>
          </p:nvPr>
        </p:nvSpPr>
        <p:spPr>
          <a:xfrm>
            <a:off x="6281530" y="3135312"/>
            <a:ext cx="5910470" cy="587375"/>
          </a:xfrm>
        </p:spPr>
        <p:txBody>
          <a:bodyPr>
            <a:noAutofit/>
          </a:bodyPr>
          <a:lstStyle>
            <a:lvl1pPr>
              <a:defRPr sz="2400" b="1">
                <a:latin typeface="Roboto" panose="02000000000000000000" pitchFamily="2" charset="0"/>
                <a:ea typeface="Roboto" panose="02000000000000000000" pitchFamily="2" charset="0"/>
                <a:cs typeface="Roboto" panose="02000000000000000000" pitchFamily="2" charset="0"/>
              </a:defRPr>
            </a:lvl1pPr>
          </a:lstStyle>
          <a:p>
            <a:r>
              <a:rPr lang="en-US">
                <a:solidFill>
                  <a:schemeClr val="tx2"/>
                </a:solidFill>
              </a:rPr>
              <a:t>Click to edit Master title style</a:t>
            </a:r>
          </a:p>
        </p:txBody>
      </p:sp>
    </p:spTree>
    <p:extLst>
      <p:ext uri="{BB962C8B-B14F-4D97-AF65-F5344CB8AC3E}">
        <p14:creationId xmlns:p14="http://schemas.microsoft.com/office/powerpoint/2010/main" val="3496774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2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4F5FBB-B1F5-3145-9D94-4565EF509B5A}"/>
              </a:ext>
            </a:extLst>
          </p:cNvPr>
          <p:cNvPicPr>
            <a:picLocks noChangeAspect="1"/>
          </p:cNvPicPr>
          <p:nvPr userDrawn="1"/>
        </p:nvPicPr>
        <p:blipFill>
          <a:blip r:embed="rId2"/>
          <a:srcRect/>
          <a:stretch/>
        </p:blipFill>
        <p:spPr>
          <a:xfrm>
            <a:off x="0" y="-2"/>
            <a:ext cx="12192004" cy="6858002"/>
          </a:xfrm>
          <a:prstGeom prst="rect">
            <a:avLst/>
          </a:prstGeom>
        </p:spPr>
      </p:pic>
      <p:pic>
        <p:nvPicPr>
          <p:cNvPr id="2" name="Graphic 1">
            <a:extLst>
              <a:ext uri="{FF2B5EF4-FFF2-40B4-BE49-F238E27FC236}">
                <a16:creationId xmlns:a16="http://schemas.microsoft.com/office/drawing/2014/main" id="{F26AAB7D-8588-E3E5-A7BC-6E03D9D746C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440511" y="2970183"/>
            <a:ext cx="1371600" cy="914400"/>
          </a:xfrm>
          <a:prstGeom prst="rect">
            <a:avLst/>
          </a:prstGeom>
        </p:spPr>
      </p:pic>
      <p:pic>
        <p:nvPicPr>
          <p:cNvPr id="3" name="Picture 2" descr="A black and white logo&#10;&#10;Description automatically generated with low confidence">
            <a:extLst>
              <a:ext uri="{FF2B5EF4-FFF2-40B4-BE49-F238E27FC236}">
                <a16:creationId xmlns:a16="http://schemas.microsoft.com/office/drawing/2014/main" id="{74233A9B-9619-6D33-3A0D-3BB5A4BCB5CE}"/>
              </a:ext>
            </a:extLst>
          </p:cNvPr>
          <p:cNvPicPr>
            <a:picLocks noChangeAspect="1"/>
          </p:cNvPicPr>
          <p:nvPr userDrawn="1"/>
        </p:nvPicPr>
        <p:blipFill>
          <a:blip r:embed="rId5"/>
          <a:stretch>
            <a:fillRect/>
          </a:stretch>
        </p:blipFill>
        <p:spPr>
          <a:xfrm>
            <a:off x="5914982" y="3025814"/>
            <a:ext cx="1612741" cy="806371"/>
          </a:xfrm>
          <a:prstGeom prst="rect">
            <a:avLst/>
          </a:prstGeom>
        </p:spPr>
      </p:pic>
      <p:sp>
        <p:nvSpPr>
          <p:cNvPr id="4" name="TextBox 3">
            <a:extLst>
              <a:ext uri="{FF2B5EF4-FFF2-40B4-BE49-F238E27FC236}">
                <a16:creationId xmlns:a16="http://schemas.microsoft.com/office/drawing/2014/main" id="{554F6355-F3D8-D41E-7986-1813906AB1A1}"/>
              </a:ext>
            </a:extLst>
          </p:cNvPr>
          <p:cNvSpPr txBox="1"/>
          <p:nvPr userDrawn="1"/>
        </p:nvSpPr>
        <p:spPr>
          <a:xfrm>
            <a:off x="2351990" y="5642408"/>
            <a:ext cx="69202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kern="1200">
                <a:solidFill>
                  <a:schemeClr val="bg1"/>
                </a:solidFill>
                <a:effectLst/>
                <a:latin typeface="Roboto" panose="02000000000000000000" pitchFamily="2" charset="0"/>
                <a:ea typeface="Roboto" panose="02000000000000000000" pitchFamily="2" charset="0"/>
                <a:cs typeface="+mn-cs"/>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1347535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1A39DD-407C-A746-A681-806679DA9489}"/>
              </a:ext>
            </a:extLst>
          </p:cNvPr>
          <p:cNvPicPr>
            <a:picLocks noChangeAspect="1"/>
          </p:cNvPicPr>
          <p:nvPr userDrawn="1"/>
        </p:nvPicPr>
        <p:blipFill>
          <a:blip r:embed="rId2"/>
          <a:srcRect/>
          <a:stretch/>
        </p:blipFill>
        <p:spPr>
          <a:xfrm>
            <a:off x="1" y="-5037"/>
            <a:ext cx="12197048" cy="6867994"/>
          </a:xfrm>
          <a:prstGeom prst="rect">
            <a:avLst/>
          </a:prstGeom>
        </p:spPr>
      </p:pic>
      <p:sp>
        <p:nvSpPr>
          <p:cNvPr id="3" name="TextBox 2">
            <a:extLst>
              <a:ext uri="{FF2B5EF4-FFF2-40B4-BE49-F238E27FC236}">
                <a16:creationId xmlns:a16="http://schemas.microsoft.com/office/drawing/2014/main" id="{02FE80FF-03BA-3949-8BA6-FF512CDC7C3B}"/>
              </a:ext>
            </a:extLst>
          </p:cNvPr>
          <p:cNvSpPr txBox="1"/>
          <p:nvPr userDrawn="1"/>
        </p:nvSpPr>
        <p:spPr>
          <a:xfrm>
            <a:off x="165100" y="7061200"/>
            <a:ext cx="184731" cy="369332"/>
          </a:xfrm>
          <a:prstGeom prst="rect">
            <a:avLst/>
          </a:prstGeom>
          <a:noFill/>
        </p:spPr>
        <p:txBody>
          <a:bodyPr wrap="none" rtlCol="0">
            <a:spAutoFit/>
          </a:bodyPr>
          <a:lstStyle/>
          <a:p>
            <a:endParaRPr lang="en-US"/>
          </a:p>
        </p:txBody>
      </p:sp>
      <p:pic>
        <p:nvPicPr>
          <p:cNvPr id="4" name="Graphic 3">
            <a:extLst>
              <a:ext uri="{FF2B5EF4-FFF2-40B4-BE49-F238E27FC236}">
                <a16:creationId xmlns:a16="http://schemas.microsoft.com/office/drawing/2014/main" id="{7D7D6F9E-A505-156D-ACD2-24AEB6DF85C5}"/>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 r="47267"/>
          <a:stretch/>
        </p:blipFill>
        <p:spPr>
          <a:xfrm>
            <a:off x="1272975" y="1279293"/>
            <a:ext cx="4030545" cy="4299333"/>
          </a:xfrm>
          <a:prstGeom prst="rect">
            <a:avLst/>
          </a:prstGeom>
        </p:spPr>
      </p:pic>
      <p:sp>
        <p:nvSpPr>
          <p:cNvPr id="14" name="Title Placeholder 1">
            <a:extLst>
              <a:ext uri="{FF2B5EF4-FFF2-40B4-BE49-F238E27FC236}">
                <a16:creationId xmlns:a16="http://schemas.microsoft.com/office/drawing/2014/main" id="{FE7CCAAD-F39A-524C-B8ED-F3102ACAA25E}"/>
              </a:ext>
            </a:extLst>
          </p:cNvPr>
          <p:cNvSpPr>
            <a:spLocks noGrp="1"/>
          </p:cNvSpPr>
          <p:nvPr>
            <p:ph type="title"/>
          </p:nvPr>
        </p:nvSpPr>
        <p:spPr>
          <a:xfrm>
            <a:off x="6276481" y="2766177"/>
            <a:ext cx="4991287" cy="1325563"/>
          </a:xfrm>
          <a:prstGeom prst="rect">
            <a:avLst/>
          </a:prstGeom>
        </p:spPr>
        <p:txBody>
          <a:bodyPr vert="horz" lIns="91440" tIns="45720" rIns="91440" bIns="45720" rtlCol="0" anchor="ctr">
            <a:normAutofit/>
          </a:bodyPr>
          <a:lstStyle>
            <a:lvl1pPr>
              <a:defRPr sz="2400" b="1">
                <a:solidFill>
                  <a:schemeClr val="bg1"/>
                </a:solidFill>
                <a:latin typeface="Roboto" panose="02000000000000000000" pitchFamily="2" charset="0"/>
                <a:ea typeface="Roboto" panose="02000000000000000000" pitchFamily="2" charset="0"/>
              </a:defRPr>
            </a:lvl1pPr>
          </a:lstStyle>
          <a:p>
            <a:r>
              <a:rPr lang="en-US"/>
              <a:t>Click to edit Master title style</a:t>
            </a:r>
          </a:p>
        </p:txBody>
      </p:sp>
      <p:pic>
        <p:nvPicPr>
          <p:cNvPr id="2" name="Picture 1" descr="A black and white logo&#10;&#10;Description automatically generated with low confidence">
            <a:extLst>
              <a:ext uri="{FF2B5EF4-FFF2-40B4-BE49-F238E27FC236}">
                <a16:creationId xmlns:a16="http://schemas.microsoft.com/office/drawing/2014/main" id="{64107523-AFC7-1C94-68F2-014374FD1777}"/>
              </a:ext>
            </a:extLst>
          </p:cNvPr>
          <p:cNvPicPr>
            <a:picLocks noChangeAspect="1"/>
          </p:cNvPicPr>
          <p:nvPr userDrawn="1"/>
        </p:nvPicPr>
        <p:blipFill>
          <a:blip r:embed="rId5"/>
          <a:stretch>
            <a:fillRect/>
          </a:stretch>
        </p:blipFill>
        <p:spPr>
          <a:xfrm>
            <a:off x="10252784" y="5733230"/>
            <a:ext cx="1612741" cy="806371"/>
          </a:xfrm>
          <a:prstGeom prst="rect">
            <a:avLst/>
          </a:prstGeom>
        </p:spPr>
      </p:pic>
      <p:pic>
        <p:nvPicPr>
          <p:cNvPr id="5" name="Graphic 4">
            <a:extLst>
              <a:ext uri="{FF2B5EF4-FFF2-40B4-BE49-F238E27FC236}">
                <a16:creationId xmlns:a16="http://schemas.microsoft.com/office/drawing/2014/main" id="{92C50F90-C805-0809-51E8-93384CEEEC20}"/>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072409" y="5777791"/>
            <a:ext cx="1075871" cy="717247"/>
          </a:xfrm>
          <a:prstGeom prst="rect">
            <a:avLst/>
          </a:prstGeom>
        </p:spPr>
      </p:pic>
    </p:spTree>
    <p:extLst>
      <p:ext uri="{BB962C8B-B14F-4D97-AF65-F5344CB8AC3E}">
        <p14:creationId xmlns:p14="http://schemas.microsoft.com/office/powerpoint/2010/main" val="1105491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6D8B43A-C35E-D444-94AC-8ED58114456B}"/>
              </a:ext>
            </a:extLst>
          </p:cNvPr>
          <p:cNvPicPr>
            <a:picLocks noChangeAspect="1"/>
          </p:cNvPicPr>
          <p:nvPr userDrawn="1"/>
        </p:nvPicPr>
        <p:blipFill>
          <a:blip r:embed="rId2"/>
          <a:stretch>
            <a:fillRect/>
          </a:stretch>
        </p:blipFill>
        <p:spPr>
          <a:xfrm>
            <a:off x="8509000" y="5815584"/>
            <a:ext cx="3683000" cy="859536"/>
          </a:xfrm>
          <a:prstGeom prst="rect">
            <a:avLst/>
          </a:prstGeom>
        </p:spPr>
      </p:pic>
      <p:pic>
        <p:nvPicPr>
          <p:cNvPr id="4" name="Graphic 3">
            <a:extLst>
              <a:ext uri="{FF2B5EF4-FFF2-40B4-BE49-F238E27FC236}">
                <a16:creationId xmlns:a16="http://schemas.microsoft.com/office/drawing/2014/main" id="{7108CA97-D01C-2266-0125-78C5A3169A7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1911270" y="2508250"/>
            <a:ext cx="3276600" cy="1841500"/>
          </a:xfrm>
          <a:prstGeom prst="rect">
            <a:avLst/>
          </a:prstGeom>
        </p:spPr>
      </p:pic>
      <p:sp>
        <p:nvSpPr>
          <p:cNvPr id="2" name="Text Placeholder 2">
            <a:extLst>
              <a:ext uri="{FF2B5EF4-FFF2-40B4-BE49-F238E27FC236}">
                <a16:creationId xmlns:a16="http://schemas.microsoft.com/office/drawing/2014/main" id="{7F9D12E6-42BC-9FE6-4265-868A71755EB3}"/>
              </a:ext>
            </a:extLst>
          </p:cNvPr>
          <p:cNvSpPr>
            <a:spLocks noGrp="1"/>
          </p:cNvSpPr>
          <p:nvPr>
            <p:ph idx="1"/>
          </p:nvPr>
        </p:nvSpPr>
        <p:spPr>
          <a:xfrm>
            <a:off x="4711352" y="1431202"/>
            <a:ext cx="6847795" cy="4351338"/>
          </a:xfrm>
          <a:prstGeom prst="rect">
            <a:avLst/>
          </a:prstGeom>
        </p:spPr>
        <p:txBody>
          <a:bodyPr vert="horz" lIns="91440" tIns="45720" rIns="91440" bIns="45720" rtlCol="0">
            <a:normAutofit/>
          </a:bodyPr>
          <a:lstStyle>
            <a:lvl1pPr>
              <a:defRPr sz="2000">
                <a:solidFill>
                  <a:schemeClr val="tx2"/>
                </a:solidFill>
                <a:latin typeface="Roboto" panose="02000000000000000000" pitchFamily="2" charset="0"/>
                <a:ea typeface="Roboto" panose="02000000000000000000" pitchFamily="2" charset="0"/>
              </a:defRPr>
            </a:lvl1pPr>
            <a:lvl2pPr>
              <a:defRPr sz="2000">
                <a:solidFill>
                  <a:schemeClr val="tx2"/>
                </a:solidFill>
                <a:latin typeface="Roboto" panose="02000000000000000000" pitchFamily="2" charset="0"/>
                <a:ea typeface="Roboto" panose="02000000000000000000" pitchFamily="2" charset="0"/>
              </a:defRPr>
            </a:lvl2pPr>
            <a:lvl3pPr>
              <a:defRPr sz="2000">
                <a:solidFill>
                  <a:schemeClr val="tx2"/>
                </a:solidFill>
                <a:latin typeface="Roboto" panose="02000000000000000000" pitchFamily="2" charset="0"/>
                <a:ea typeface="Roboto" panose="02000000000000000000" pitchFamily="2" charset="0"/>
              </a:defRPr>
            </a:lvl3pPr>
            <a:lvl4pPr>
              <a:defRPr sz="2000">
                <a:solidFill>
                  <a:schemeClr val="tx2"/>
                </a:solidFill>
                <a:latin typeface="Roboto" panose="02000000000000000000" pitchFamily="2" charset="0"/>
                <a:ea typeface="Roboto" panose="02000000000000000000" pitchFamily="2"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2">
            <a:extLst>
              <a:ext uri="{FF2B5EF4-FFF2-40B4-BE49-F238E27FC236}">
                <a16:creationId xmlns:a16="http://schemas.microsoft.com/office/drawing/2014/main" id="{ECFCBDAC-4313-B99C-2C66-A0003A38CDB2}"/>
              </a:ext>
            </a:extLst>
          </p:cNvPr>
          <p:cNvSpPr>
            <a:spLocks noGrp="1"/>
          </p:cNvSpPr>
          <p:nvPr>
            <p:ph idx="10" hasCustomPrompt="1"/>
          </p:nvPr>
        </p:nvSpPr>
        <p:spPr>
          <a:xfrm>
            <a:off x="632853" y="3084576"/>
            <a:ext cx="2963787" cy="3276600"/>
          </a:xfrm>
          <a:prstGeom prst="rect">
            <a:avLst/>
          </a:prstGeom>
        </p:spPr>
        <p:txBody>
          <a:bodyPr vert="horz" lIns="91440" tIns="45720" rIns="91440" bIns="45720" rtlCol="0">
            <a:normAutofit/>
          </a:bodyPr>
          <a:lstStyle>
            <a:lvl1pPr marL="0" indent="0" algn="l">
              <a:buFontTx/>
              <a:buNone/>
              <a:defRPr sz="2800">
                <a:solidFill>
                  <a:schemeClr val="tx2"/>
                </a:solidFill>
                <a:latin typeface="Roboto" panose="02000000000000000000" pitchFamily="2" charset="0"/>
                <a:ea typeface="Roboto" panose="02000000000000000000" pitchFamily="2" charset="0"/>
              </a:defRPr>
            </a:lvl1pPr>
            <a:lvl2pPr marL="457200" indent="0">
              <a:buFontTx/>
              <a:buNone/>
              <a:defRPr sz="1800">
                <a:solidFill>
                  <a:schemeClr val="tx2"/>
                </a:solidFill>
                <a:latin typeface="Roboto" panose="02000000000000000000" pitchFamily="2" charset="0"/>
                <a:ea typeface="Roboto" panose="02000000000000000000" pitchFamily="2" charset="0"/>
              </a:defRPr>
            </a:lvl2pPr>
            <a:lvl3pPr marL="914400" indent="0">
              <a:buFontTx/>
              <a:buNone/>
              <a:defRPr sz="1600">
                <a:solidFill>
                  <a:schemeClr val="tx2"/>
                </a:solidFill>
                <a:latin typeface="Roboto" panose="02000000000000000000" pitchFamily="2" charset="0"/>
                <a:ea typeface="Roboto" panose="02000000000000000000" pitchFamily="2" charset="0"/>
              </a:defRPr>
            </a:lvl3pPr>
            <a:lvl4pPr marL="1371600" indent="0">
              <a:buFontTx/>
              <a:buNone/>
              <a:defRPr sz="1400">
                <a:solidFill>
                  <a:schemeClr val="tx2"/>
                </a:solidFill>
                <a:latin typeface="Roboto" panose="02000000000000000000" pitchFamily="2" charset="0"/>
                <a:ea typeface="Roboto" panose="02000000000000000000" pitchFamily="2" charset="0"/>
              </a:defRPr>
            </a:lvl4pPr>
          </a:lstStyle>
          <a:p>
            <a:pPr lvl="0"/>
            <a:r>
              <a:rPr lang="en-US"/>
              <a:t>Click to edit Table of Contents</a:t>
            </a:r>
          </a:p>
        </p:txBody>
      </p:sp>
    </p:spTree>
    <p:extLst>
      <p:ext uri="{BB962C8B-B14F-4D97-AF65-F5344CB8AC3E}">
        <p14:creationId xmlns:p14="http://schemas.microsoft.com/office/powerpoint/2010/main" val="3141167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884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DA973A2-447E-7C5C-D634-206BBF94AC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8216" y="-54980"/>
            <a:ext cx="3276600" cy="1841500"/>
          </a:xfrm>
          <a:prstGeom prst="rect">
            <a:avLst/>
          </a:prstGeom>
        </p:spPr>
      </p:pic>
      <p:sp>
        <p:nvSpPr>
          <p:cNvPr id="7" name="Title Placeholder 1">
            <a:extLst>
              <a:ext uri="{FF2B5EF4-FFF2-40B4-BE49-F238E27FC236}">
                <a16:creationId xmlns:a16="http://schemas.microsoft.com/office/drawing/2014/main" id="{D48234A7-30C2-3E42-B1E8-5C6DD52AA11C}"/>
              </a:ext>
            </a:extLst>
          </p:cNvPr>
          <p:cNvSpPr>
            <a:spLocks noGrp="1"/>
          </p:cNvSpPr>
          <p:nvPr>
            <p:ph type="title" hasCustomPrompt="1"/>
          </p:nvPr>
        </p:nvSpPr>
        <p:spPr>
          <a:xfrm>
            <a:off x="546258" y="-94085"/>
            <a:ext cx="10515600" cy="1325563"/>
          </a:xfrm>
          <a:prstGeom prst="rect">
            <a:avLst/>
          </a:prstGeom>
        </p:spPr>
        <p:txBody>
          <a:bodyPr vert="horz" lIns="91440" tIns="45720" rIns="91440" bIns="45720" rtlCol="0" anchor="ctr">
            <a:normAutofit/>
          </a:bodyPr>
          <a:lstStyle>
            <a:lvl1pPr>
              <a:defRPr sz="2400" b="1">
                <a:solidFill>
                  <a:schemeClr val="accent1"/>
                </a:solidFill>
                <a:latin typeface=""/>
              </a:defRPr>
            </a:lvl1pPr>
          </a:lstStyle>
          <a:p>
            <a:r>
              <a:rPr lang="en-US"/>
              <a:t>Click to edit Headline</a:t>
            </a:r>
          </a:p>
        </p:txBody>
      </p:sp>
      <p:sp>
        <p:nvSpPr>
          <p:cNvPr id="8" name="Text Placeholder 2">
            <a:extLst>
              <a:ext uri="{FF2B5EF4-FFF2-40B4-BE49-F238E27FC236}">
                <a16:creationId xmlns:a16="http://schemas.microsoft.com/office/drawing/2014/main" id="{F74E1DF4-132D-9D4D-AC6A-16E6446B7E73}"/>
              </a:ext>
            </a:extLst>
          </p:cNvPr>
          <p:cNvSpPr>
            <a:spLocks noGrp="1"/>
          </p:cNvSpPr>
          <p:nvPr>
            <p:ph idx="1" hasCustomPrompt="1"/>
          </p:nvPr>
        </p:nvSpPr>
        <p:spPr>
          <a:xfrm>
            <a:off x="546258" y="1801250"/>
            <a:ext cx="10515600" cy="4351338"/>
          </a:xfrm>
          <a:prstGeom prst="rect">
            <a:avLst/>
          </a:prstGeom>
        </p:spPr>
        <p:txBody>
          <a:bodyPr vert="horz" lIns="91440" tIns="45720" rIns="91440" bIns="45720" rtlCol="0">
            <a:normAutofit/>
          </a:bodyPr>
          <a:lstStyle>
            <a:lvl1pPr>
              <a:defRPr sz="2000">
                <a:solidFill>
                  <a:schemeClr val="tx2"/>
                </a:solidFill>
                <a:latin typeface="Roboto" panose="02000000000000000000" pitchFamily="2" charset="0"/>
                <a:ea typeface="Roboto" panose="02000000000000000000" pitchFamily="2" charset="0"/>
              </a:defRPr>
            </a:lvl1pPr>
            <a:lvl2pPr>
              <a:defRPr sz="2000">
                <a:solidFill>
                  <a:schemeClr val="tx2"/>
                </a:solidFill>
                <a:latin typeface="Roboto" panose="02000000000000000000" pitchFamily="2" charset="0"/>
                <a:ea typeface="Roboto" panose="02000000000000000000" pitchFamily="2" charset="0"/>
              </a:defRPr>
            </a:lvl2pPr>
            <a:lvl3pPr>
              <a:defRPr sz="2000">
                <a:solidFill>
                  <a:schemeClr val="tx2"/>
                </a:solidFill>
                <a:latin typeface="Roboto" panose="02000000000000000000" pitchFamily="2" charset="0"/>
                <a:ea typeface="Roboto" panose="02000000000000000000" pitchFamily="2" charset="0"/>
              </a:defRPr>
            </a:lvl3pPr>
            <a:lvl4pPr>
              <a:defRPr sz="2000">
                <a:solidFill>
                  <a:schemeClr val="tx2"/>
                </a:solidFill>
                <a:latin typeface="Roboto" panose="02000000000000000000" pitchFamily="2" charset="0"/>
                <a:ea typeface="Roboto" panose="02000000000000000000" pitchFamily="2" charset="0"/>
              </a:defRPr>
            </a:lvl4pPr>
          </a:lstStyle>
          <a:p>
            <a:pPr lvl="0"/>
            <a:r>
              <a:rPr lang="en-US"/>
              <a:t>Click to edit Master bullets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5668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9_Content with Caption">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286A7B7D-7A10-6B59-0EC8-7B08990C774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61893A5D-4E5F-A169-A017-422B93177E4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487136" y="-54980"/>
            <a:ext cx="3276600" cy="1841500"/>
          </a:xfrm>
          <a:prstGeom prst="rect">
            <a:avLst/>
          </a:prstGeom>
        </p:spPr>
      </p:pic>
      <p:sp>
        <p:nvSpPr>
          <p:cNvPr id="2" name="Text Placeholder 2">
            <a:extLst>
              <a:ext uri="{FF2B5EF4-FFF2-40B4-BE49-F238E27FC236}">
                <a16:creationId xmlns:a16="http://schemas.microsoft.com/office/drawing/2014/main" id="{D2BFEC7B-7BE7-DA37-33C5-6535D8D3F5CD}"/>
              </a:ext>
            </a:extLst>
          </p:cNvPr>
          <p:cNvSpPr>
            <a:spLocks noGrp="1"/>
          </p:cNvSpPr>
          <p:nvPr>
            <p:ph idx="10" hasCustomPrompt="1"/>
          </p:nvPr>
        </p:nvSpPr>
        <p:spPr>
          <a:xfrm>
            <a:off x="3831367" y="1636484"/>
            <a:ext cx="6847795" cy="4351338"/>
          </a:xfrm>
          <a:prstGeom prst="rect">
            <a:avLst/>
          </a:prstGeom>
        </p:spPr>
        <p:txBody>
          <a:bodyPr vert="horz" lIns="91440" tIns="45720" rIns="91440" bIns="45720" rtlCol="0">
            <a:normAutofit/>
          </a:bodyPr>
          <a:lstStyle>
            <a:lvl1pPr>
              <a:defRPr sz="2000">
                <a:solidFill>
                  <a:schemeClr val="tx2"/>
                </a:solidFill>
                <a:latin typeface="Roboto" panose="02000000000000000000" pitchFamily="2" charset="0"/>
                <a:ea typeface="Roboto" panose="02000000000000000000" pitchFamily="2" charset="0"/>
              </a:defRPr>
            </a:lvl1pPr>
            <a:lvl2pPr>
              <a:defRPr sz="2000">
                <a:solidFill>
                  <a:schemeClr val="tx2"/>
                </a:solidFill>
                <a:latin typeface="Roboto" panose="02000000000000000000" pitchFamily="2" charset="0"/>
                <a:ea typeface="Roboto" panose="02000000000000000000" pitchFamily="2" charset="0"/>
              </a:defRPr>
            </a:lvl2pPr>
            <a:lvl3pPr>
              <a:defRPr sz="2000">
                <a:solidFill>
                  <a:schemeClr val="tx2"/>
                </a:solidFill>
                <a:latin typeface="Roboto" panose="02000000000000000000" pitchFamily="2" charset="0"/>
                <a:ea typeface="Roboto" panose="02000000000000000000" pitchFamily="2" charset="0"/>
              </a:defRPr>
            </a:lvl3pPr>
            <a:lvl4pPr>
              <a:defRPr sz="2000">
                <a:solidFill>
                  <a:schemeClr val="tx2"/>
                </a:solidFill>
                <a:latin typeface="Roboto" panose="02000000000000000000" pitchFamily="2" charset="0"/>
                <a:ea typeface="Roboto" panose="02000000000000000000" pitchFamily="2" charset="0"/>
              </a:defRPr>
            </a:lvl4pPr>
          </a:lstStyle>
          <a:p>
            <a:pPr lvl="0"/>
            <a:r>
              <a:rPr lang="en-US"/>
              <a:t>Click to edit Master bullets</a:t>
            </a:r>
          </a:p>
          <a:p>
            <a:pPr lvl="1"/>
            <a:r>
              <a:rPr lang="en-US"/>
              <a:t>Second level</a:t>
            </a:r>
          </a:p>
          <a:p>
            <a:pPr lvl="2"/>
            <a:r>
              <a:rPr lang="en-US"/>
              <a:t>Third level</a:t>
            </a:r>
          </a:p>
          <a:p>
            <a:pPr lvl="3"/>
            <a:r>
              <a:rPr lang="en-US"/>
              <a:t>Fourth level</a:t>
            </a:r>
          </a:p>
        </p:txBody>
      </p:sp>
      <p:sp>
        <p:nvSpPr>
          <p:cNvPr id="10" name="Title Placeholder 1">
            <a:extLst>
              <a:ext uri="{FF2B5EF4-FFF2-40B4-BE49-F238E27FC236}">
                <a16:creationId xmlns:a16="http://schemas.microsoft.com/office/drawing/2014/main" id="{0A503E4C-D9BE-58C0-2165-A15ACEB4A6F9}"/>
              </a:ext>
            </a:extLst>
          </p:cNvPr>
          <p:cNvSpPr>
            <a:spLocks noGrp="1"/>
          </p:cNvSpPr>
          <p:nvPr>
            <p:ph type="title" hasCustomPrompt="1"/>
          </p:nvPr>
        </p:nvSpPr>
        <p:spPr>
          <a:xfrm>
            <a:off x="3831367" y="-94085"/>
            <a:ext cx="10515600" cy="1325563"/>
          </a:xfrm>
          <a:prstGeom prst="rect">
            <a:avLst/>
          </a:prstGeom>
        </p:spPr>
        <p:txBody>
          <a:bodyPr vert="horz" lIns="91440" tIns="45720" rIns="91440" bIns="45720" rtlCol="0" anchor="ctr">
            <a:normAutofit/>
          </a:bodyPr>
          <a:lstStyle>
            <a:lvl1pPr>
              <a:defRPr sz="2400" b="1">
                <a:solidFill>
                  <a:schemeClr val="accent1"/>
                </a:solidFill>
                <a:latin typeface=""/>
              </a:defRPr>
            </a:lvl1pPr>
          </a:lstStyle>
          <a:p>
            <a:r>
              <a:rPr lang="en-US"/>
              <a:t>Click to edit Headline</a:t>
            </a:r>
          </a:p>
        </p:txBody>
      </p:sp>
    </p:spTree>
    <p:extLst>
      <p:ext uri="{BB962C8B-B14F-4D97-AF65-F5344CB8AC3E}">
        <p14:creationId xmlns:p14="http://schemas.microsoft.com/office/powerpoint/2010/main" val="811093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3_Content with Caption">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286A7B7D-7A10-6B59-0EC8-7B08990C774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9262" b="9262"/>
          <a:stretch/>
        </p:blipFill>
        <p:spPr>
          <a:xfrm>
            <a:off x="-1" y="0"/>
            <a:ext cx="12192001" cy="6858000"/>
          </a:xfrm>
          <a:prstGeom prst="rect">
            <a:avLst/>
          </a:prstGeom>
        </p:spPr>
      </p:pic>
      <p:pic>
        <p:nvPicPr>
          <p:cNvPr id="2" name="Graphic 1">
            <a:extLst>
              <a:ext uri="{FF2B5EF4-FFF2-40B4-BE49-F238E27FC236}">
                <a16:creationId xmlns:a16="http://schemas.microsoft.com/office/drawing/2014/main" id="{A58F4AD0-9FFE-EDCB-7A94-24EF90764D9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98216" y="-54980"/>
            <a:ext cx="3276600" cy="1841500"/>
          </a:xfrm>
          <a:prstGeom prst="rect">
            <a:avLst/>
          </a:prstGeom>
        </p:spPr>
      </p:pic>
      <p:pic>
        <p:nvPicPr>
          <p:cNvPr id="12" name="Graphic 11">
            <a:extLst>
              <a:ext uri="{FF2B5EF4-FFF2-40B4-BE49-F238E27FC236}">
                <a16:creationId xmlns:a16="http://schemas.microsoft.com/office/drawing/2014/main" id="{1BA24F93-01DC-D621-A35F-B5ADBA899EF3}"/>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202332" y="-50864"/>
            <a:ext cx="3276600" cy="1841500"/>
          </a:xfrm>
          <a:prstGeom prst="rect">
            <a:avLst/>
          </a:prstGeom>
        </p:spPr>
      </p:pic>
      <p:sp>
        <p:nvSpPr>
          <p:cNvPr id="8" name="Title Placeholder 1">
            <a:extLst>
              <a:ext uri="{FF2B5EF4-FFF2-40B4-BE49-F238E27FC236}">
                <a16:creationId xmlns:a16="http://schemas.microsoft.com/office/drawing/2014/main" id="{A24D79FF-3ECB-644D-822F-24DCCD7390CC}"/>
              </a:ext>
            </a:extLst>
          </p:cNvPr>
          <p:cNvSpPr>
            <a:spLocks noGrp="1"/>
          </p:cNvSpPr>
          <p:nvPr>
            <p:ph type="title"/>
          </p:nvPr>
        </p:nvSpPr>
        <p:spPr>
          <a:xfrm>
            <a:off x="546258" y="-94085"/>
            <a:ext cx="10515600" cy="1325563"/>
          </a:xfrm>
          <a:prstGeom prst="rect">
            <a:avLst/>
          </a:prstGeom>
        </p:spPr>
        <p:txBody>
          <a:bodyPr vert="horz" lIns="91440" tIns="45720" rIns="91440" bIns="45720" rtlCol="0" anchor="ctr">
            <a:normAutofit/>
          </a:bodyPr>
          <a:lstStyle>
            <a:lvl1pPr>
              <a:defRPr sz="2400" b="1">
                <a:solidFill>
                  <a:schemeClr val="tx2"/>
                </a:solidFill>
                <a:latin typeface=""/>
              </a:defRPr>
            </a:lvl1pPr>
          </a:lstStyle>
          <a:p>
            <a:r>
              <a:rPr lang="en-US"/>
              <a:t>Click to edit Master title style</a:t>
            </a:r>
          </a:p>
        </p:txBody>
      </p:sp>
      <p:sp>
        <p:nvSpPr>
          <p:cNvPr id="9" name="Text Placeholder 2">
            <a:extLst>
              <a:ext uri="{FF2B5EF4-FFF2-40B4-BE49-F238E27FC236}">
                <a16:creationId xmlns:a16="http://schemas.microsoft.com/office/drawing/2014/main" id="{C100A57E-A53E-3147-8F53-392D2C391EA1}"/>
              </a:ext>
            </a:extLst>
          </p:cNvPr>
          <p:cNvSpPr>
            <a:spLocks noGrp="1"/>
          </p:cNvSpPr>
          <p:nvPr>
            <p:ph idx="1"/>
          </p:nvPr>
        </p:nvSpPr>
        <p:spPr>
          <a:xfrm>
            <a:off x="546258" y="1431203"/>
            <a:ext cx="8373807" cy="4351338"/>
          </a:xfrm>
          <a:prstGeom prst="rect">
            <a:avLst/>
          </a:prstGeom>
        </p:spPr>
        <p:txBody>
          <a:bodyPr vert="horz" lIns="91440" tIns="45720" rIns="91440" bIns="45720" rtlCol="0">
            <a:normAutofit/>
          </a:bodyPr>
          <a:lstStyle>
            <a:lvl1pPr>
              <a:defRPr sz="2000">
                <a:solidFill>
                  <a:schemeClr val="tx2"/>
                </a:solidFill>
                <a:latin typeface="Roboto" panose="02000000000000000000" pitchFamily="2" charset="0"/>
                <a:ea typeface="Roboto" panose="02000000000000000000" pitchFamily="2" charset="0"/>
              </a:defRPr>
            </a:lvl1pPr>
            <a:lvl2pPr>
              <a:defRPr sz="2000">
                <a:solidFill>
                  <a:schemeClr val="tx2"/>
                </a:solidFill>
                <a:latin typeface="Roboto" panose="02000000000000000000" pitchFamily="2" charset="0"/>
                <a:ea typeface="Roboto" panose="02000000000000000000" pitchFamily="2" charset="0"/>
              </a:defRPr>
            </a:lvl2pPr>
            <a:lvl3pPr>
              <a:defRPr sz="2000">
                <a:solidFill>
                  <a:schemeClr val="tx2"/>
                </a:solidFill>
                <a:latin typeface="Roboto" panose="02000000000000000000" pitchFamily="2" charset="0"/>
                <a:ea typeface="Roboto" panose="02000000000000000000" pitchFamily="2" charset="0"/>
              </a:defRPr>
            </a:lvl3pPr>
            <a:lvl4pPr>
              <a:defRPr sz="2000">
                <a:solidFill>
                  <a:schemeClr val="tx2"/>
                </a:solidFill>
                <a:latin typeface="Roboto" panose="02000000000000000000" pitchFamily="2" charset="0"/>
                <a:ea typeface="Roboto" panose="02000000000000000000" pitchFamily="2"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56808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1_Content with Caption">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286A7B7D-7A10-6B59-0EC8-7B08990C774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42031357-F60C-EEC6-CE63-7094270AFC68}"/>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98216" y="-54980"/>
            <a:ext cx="3276600" cy="1841500"/>
          </a:xfrm>
          <a:prstGeom prst="rect">
            <a:avLst/>
          </a:prstGeom>
        </p:spPr>
      </p:pic>
      <p:pic>
        <p:nvPicPr>
          <p:cNvPr id="9" name="Graphic 8">
            <a:extLst>
              <a:ext uri="{FF2B5EF4-FFF2-40B4-BE49-F238E27FC236}">
                <a16:creationId xmlns:a16="http://schemas.microsoft.com/office/drawing/2014/main" id="{896C0FCA-0049-3636-9180-13D046D50BED}"/>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202332" y="-50864"/>
            <a:ext cx="3276600" cy="1841500"/>
          </a:xfrm>
          <a:prstGeom prst="rect">
            <a:avLst/>
          </a:prstGeom>
        </p:spPr>
      </p:pic>
      <p:sp>
        <p:nvSpPr>
          <p:cNvPr id="10" name="Title Placeholder 1">
            <a:extLst>
              <a:ext uri="{FF2B5EF4-FFF2-40B4-BE49-F238E27FC236}">
                <a16:creationId xmlns:a16="http://schemas.microsoft.com/office/drawing/2014/main" id="{A8EA6837-C932-41A9-3142-3697D595ABE7}"/>
              </a:ext>
            </a:extLst>
          </p:cNvPr>
          <p:cNvSpPr>
            <a:spLocks noGrp="1"/>
          </p:cNvSpPr>
          <p:nvPr>
            <p:ph type="title"/>
          </p:nvPr>
        </p:nvSpPr>
        <p:spPr>
          <a:xfrm>
            <a:off x="546258" y="-94085"/>
            <a:ext cx="10515600" cy="1325563"/>
          </a:xfrm>
          <a:prstGeom prst="rect">
            <a:avLst/>
          </a:prstGeom>
        </p:spPr>
        <p:txBody>
          <a:bodyPr vert="horz" lIns="91440" tIns="45720" rIns="91440" bIns="45720" rtlCol="0" anchor="ctr">
            <a:normAutofit/>
          </a:bodyPr>
          <a:lstStyle>
            <a:lvl1pPr>
              <a:defRPr sz="2400" b="1">
                <a:solidFill>
                  <a:schemeClr val="tx2"/>
                </a:solidFill>
                <a:latin typeface=""/>
              </a:defRPr>
            </a:lvl1pPr>
          </a:lstStyle>
          <a:p>
            <a:r>
              <a:rPr lang="en-US"/>
              <a:t>Click to edit Master title style</a:t>
            </a:r>
          </a:p>
        </p:txBody>
      </p:sp>
      <p:sp>
        <p:nvSpPr>
          <p:cNvPr id="11" name="Text Placeholder 2">
            <a:extLst>
              <a:ext uri="{FF2B5EF4-FFF2-40B4-BE49-F238E27FC236}">
                <a16:creationId xmlns:a16="http://schemas.microsoft.com/office/drawing/2014/main" id="{E0BA2813-28F3-4FFE-D75E-3444159568C5}"/>
              </a:ext>
            </a:extLst>
          </p:cNvPr>
          <p:cNvSpPr>
            <a:spLocks noGrp="1"/>
          </p:cNvSpPr>
          <p:nvPr>
            <p:ph idx="1"/>
          </p:nvPr>
        </p:nvSpPr>
        <p:spPr>
          <a:xfrm>
            <a:off x="546259" y="1431202"/>
            <a:ext cx="6049614" cy="5189053"/>
          </a:xfrm>
          <a:prstGeom prst="rect">
            <a:avLst/>
          </a:prstGeom>
        </p:spPr>
        <p:txBody>
          <a:bodyPr vert="horz" lIns="91440" tIns="45720" rIns="91440" bIns="45720" rtlCol="0">
            <a:normAutofit/>
          </a:bodyPr>
          <a:lstStyle>
            <a:lvl1pPr>
              <a:defRPr sz="2000">
                <a:solidFill>
                  <a:schemeClr val="tx2"/>
                </a:solidFill>
                <a:latin typeface="Roboto" panose="02000000000000000000" pitchFamily="2" charset="0"/>
                <a:ea typeface="Roboto" panose="02000000000000000000" pitchFamily="2" charset="0"/>
              </a:defRPr>
            </a:lvl1pPr>
            <a:lvl2pPr>
              <a:defRPr sz="2000">
                <a:solidFill>
                  <a:schemeClr val="tx2"/>
                </a:solidFill>
                <a:latin typeface="Roboto" panose="02000000000000000000" pitchFamily="2" charset="0"/>
                <a:ea typeface="Roboto" panose="02000000000000000000" pitchFamily="2" charset="0"/>
              </a:defRPr>
            </a:lvl2pPr>
            <a:lvl3pPr>
              <a:defRPr sz="2000">
                <a:solidFill>
                  <a:schemeClr val="tx2"/>
                </a:solidFill>
                <a:latin typeface="Roboto" panose="02000000000000000000" pitchFamily="2" charset="0"/>
                <a:ea typeface="Roboto" panose="02000000000000000000" pitchFamily="2" charset="0"/>
              </a:defRPr>
            </a:lvl3pPr>
            <a:lvl4pPr>
              <a:defRPr sz="2000">
                <a:solidFill>
                  <a:schemeClr val="tx2"/>
                </a:solidFill>
                <a:latin typeface="Roboto" panose="02000000000000000000" pitchFamily="2" charset="0"/>
                <a:ea typeface="Roboto" panose="02000000000000000000" pitchFamily="2"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37841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8_Content with Caption">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286A7B7D-7A10-6B59-0EC8-7B08990C77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0"/>
            <a:ext cx="12192000" cy="6858000"/>
          </a:xfrm>
          <a:prstGeom prst="rect">
            <a:avLst/>
          </a:prstGeom>
        </p:spPr>
      </p:pic>
      <p:pic>
        <p:nvPicPr>
          <p:cNvPr id="2" name="Graphic 1">
            <a:extLst>
              <a:ext uri="{FF2B5EF4-FFF2-40B4-BE49-F238E27FC236}">
                <a16:creationId xmlns:a16="http://schemas.microsoft.com/office/drawing/2014/main" id="{A58F4AD0-9FFE-EDCB-7A94-24EF90764D9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98216" y="-54980"/>
            <a:ext cx="3276600" cy="1841500"/>
          </a:xfrm>
          <a:prstGeom prst="rect">
            <a:avLst/>
          </a:prstGeom>
        </p:spPr>
      </p:pic>
      <p:sp>
        <p:nvSpPr>
          <p:cNvPr id="6" name="Title Placeholder 1">
            <a:extLst>
              <a:ext uri="{FF2B5EF4-FFF2-40B4-BE49-F238E27FC236}">
                <a16:creationId xmlns:a16="http://schemas.microsoft.com/office/drawing/2014/main" id="{3F6BBF6F-13FE-4444-BD61-C5503EA582EE}"/>
              </a:ext>
            </a:extLst>
          </p:cNvPr>
          <p:cNvSpPr>
            <a:spLocks noGrp="1"/>
          </p:cNvSpPr>
          <p:nvPr>
            <p:ph type="title"/>
          </p:nvPr>
        </p:nvSpPr>
        <p:spPr>
          <a:xfrm>
            <a:off x="546258" y="-94085"/>
            <a:ext cx="10515600" cy="1325563"/>
          </a:xfrm>
          <a:prstGeom prst="rect">
            <a:avLst/>
          </a:prstGeom>
        </p:spPr>
        <p:txBody>
          <a:bodyPr vert="horz" lIns="91440" tIns="45720" rIns="91440" bIns="45720" rtlCol="0" anchor="ctr">
            <a:normAutofit/>
          </a:bodyPr>
          <a:lstStyle>
            <a:lvl1pPr>
              <a:defRPr sz="2400" b="1">
                <a:solidFill>
                  <a:schemeClr val="tx2"/>
                </a:solidFill>
                <a:latin typeface=""/>
              </a:defRPr>
            </a:lvl1pPr>
          </a:lstStyle>
          <a:p>
            <a:r>
              <a:rPr lang="en-US"/>
              <a:t>Click to edit Master title style</a:t>
            </a:r>
          </a:p>
        </p:txBody>
      </p:sp>
      <p:sp>
        <p:nvSpPr>
          <p:cNvPr id="8" name="Text Placeholder 2">
            <a:extLst>
              <a:ext uri="{FF2B5EF4-FFF2-40B4-BE49-F238E27FC236}">
                <a16:creationId xmlns:a16="http://schemas.microsoft.com/office/drawing/2014/main" id="{F4ECD129-3E5C-7645-8F1E-95036C205B2A}"/>
              </a:ext>
            </a:extLst>
          </p:cNvPr>
          <p:cNvSpPr>
            <a:spLocks noGrp="1"/>
          </p:cNvSpPr>
          <p:nvPr>
            <p:ph idx="1"/>
          </p:nvPr>
        </p:nvSpPr>
        <p:spPr>
          <a:xfrm>
            <a:off x="557048" y="1431202"/>
            <a:ext cx="5323156" cy="4351338"/>
          </a:xfrm>
          <a:prstGeom prst="rect">
            <a:avLst/>
          </a:prstGeom>
        </p:spPr>
        <p:txBody>
          <a:bodyPr vert="horz" lIns="91440" tIns="45720" rIns="91440" bIns="45720" rtlCol="0">
            <a:normAutofit/>
          </a:bodyPr>
          <a:lstStyle>
            <a:lvl1pPr>
              <a:defRPr sz="2000">
                <a:solidFill>
                  <a:schemeClr val="tx2"/>
                </a:solidFill>
                <a:latin typeface="Roboto" panose="02000000000000000000" pitchFamily="2" charset="0"/>
                <a:ea typeface="Roboto" panose="02000000000000000000" pitchFamily="2" charset="0"/>
              </a:defRPr>
            </a:lvl1pPr>
            <a:lvl2pPr>
              <a:defRPr sz="2000">
                <a:solidFill>
                  <a:schemeClr val="tx2"/>
                </a:solidFill>
                <a:latin typeface="Roboto" panose="02000000000000000000" pitchFamily="2" charset="0"/>
                <a:ea typeface="Roboto" panose="02000000000000000000" pitchFamily="2" charset="0"/>
              </a:defRPr>
            </a:lvl2pPr>
            <a:lvl3pPr>
              <a:defRPr sz="2000">
                <a:solidFill>
                  <a:schemeClr val="tx2"/>
                </a:solidFill>
                <a:latin typeface="Roboto" panose="02000000000000000000" pitchFamily="2" charset="0"/>
                <a:ea typeface="Roboto" panose="02000000000000000000" pitchFamily="2" charset="0"/>
              </a:defRPr>
            </a:lvl3pPr>
            <a:lvl4pPr>
              <a:defRPr sz="2000">
                <a:solidFill>
                  <a:schemeClr val="tx2"/>
                </a:solidFill>
                <a:latin typeface="Roboto" panose="02000000000000000000" pitchFamily="2" charset="0"/>
                <a:ea typeface="Roboto" panose="02000000000000000000" pitchFamily="2"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2">
            <a:extLst>
              <a:ext uri="{FF2B5EF4-FFF2-40B4-BE49-F238E27FC236}">
                <a16:creationId xmlns:a16="http://schemas.microsoft.com/office/drawing/2014/main" id="{7336F4E6-EAF8-1346-9B31-9225D8F37997}"/>
              </a:ext>
            </a:extLst>
          </p:cNvPr>
          <p:cNvSpPr>
            <a:spLocks noGrp="1"/>
          </p:cNvSpPr>
          <p:nvPr>
            <p:ph idx="10"/>
          </p:nvPr>
        </p:nvSpPr>
        <p:spPr>
          <a:xfrm>
            <a:off x="6655880" y="1431202"/>
            <a:ext cx="5323156" cy="4351338"/>
          </a:xfrm>
          <a:prstGeom prst="rect">
            <a:avLst/>
          </a:prstGeom>
        </p:spPr>
        <p:txBody>
          <a:bodyPr vert="horz" lIns="91440" tIns="45720" rIns="91440" bIns="45720" rtlCol="0">
            <a:normAutofit/>
          </a:bodyPr>
          <a:lstStyle>
            <a:lvl1pPr>
              <a:defRPr sz="2000">
                <a:solidFill>
                  <a:schemeClr val="bg1"/>
                </a:solidFill>
                <a:latin typeface="Roboto" panose="02000000000000000000" pitchFamily="2" charset="0"/>
                <a:ea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56908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2013B1-B49D-A542-A4D4-11895E9037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E52AC2-B03D-AE40-A31A-B5F93EEFA5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3D3A7F-5915-1D46-9BC2-D8C087C283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0F4572-77DA-414C-98E4-624CEE4532DD}" type="datetimeFigureOut">
              <a:rPr lang="en-US" smtClean="0"/>
              <a:t>11/14/2024</a:t>
            </a:fld>
            <a:endParaRPr lang="en-US"/>
          </a:p>
        </p:txBody>
      </p:sp>
      <p:sp>
        <p:nvSpPr>
          <p:cNvPr id="5" name="Footer Placeholder 4">
            <a:extLst>
              <a:ext uri="{FF2B5EF4-FFF2-40B4-BE49-F238E27FC236}">
                <a16:creationId xmlns:a16="http://schemas.microsoft.com/office/drawing/2014/main" id="{889D063A-67D3-9744-9244-37EF53F9EA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760C3C-E5F1-724D-8B94-DF566F8CC4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0564C1-ED85-FC4A-AC5D-56F28EA76E8D}" type="slidenum">
              <a:rPr lang="en-US" smtClean="0"/>
              <a:t>‹#›</a:t>
            </a:fld>
            <a:endParaRPr lang="en-US"/>
          </a:p>
        </p:txBody>
      </p:sp>
    </p:spTree>
    <p:extLst>
      <p:ext uri="{BB962C8B-B14F-4D97-AF65-F5344CB8AC3E}">
        <p14:creationId xmlns:p14="http://schemas.microsoft.com/office/powerpoint/2010/main" val="3118552995"/>
      </p:ext>
    </p:extLst>
  </p:cSld>
  <p:clrMap bg1="lt1" tx1="dk1" bg2="lt2" tx2="dk2" accent1="accent1" accent2="accent2" accent3="accent3" accent4="accent4" accent5="accent5" accent6="accent6" hlink="hlink" folHlink="folHlink"/>
  <p:sldLayoutIdLst>
    <p:sldLayoutId id="2147483649" r:id="rId1"/>
    <p:sldLayoutId id="2147483784" r:id="rId2"/>
    <p:sldLayoutId id="2147483702" r:id="rId3"/>
    <p:sldLayoutId id="2147483787" r:id="rId4"/>
    <p:sldLayoutId id="2147483709" r:id="rId5"/>
    <p:sldLayoutId id="2147483781" r:id="rId6"/>
    <p:sldLayoutId id="2147483775" r:id="rId7"/>
    <p:sldLayoutId id="2147483783" r:id="rId8"/>
    <p:sldLayoutId id="2147483770" r:id="rId9"/>
    <p:sldLayoutId id="2147483764" r:id="rId10"/>
    <p:sldLayoutId id="2147483786" r:id="rId11"/>
    <p:sldLayoutId id="21474837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209F_8A73749A.xm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20BD_4B5E1E90.xm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microsoft.com/office/2018/10/relationships/comments" Target="../comments/modernComment_2099_295864C9.xm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20BE_451A7B6B.xm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video" Target="https://www.youtube.com/embed/BG-iY-em7mk?feature=oembed" TargetMode="External"/><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microsoft.com/office/2018/10/relationships/comments" Target="../comments/modernComment_2095_81214077.xm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2096_6600C20D.xm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209B_91270F89.xml"/><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51.jpeg"/><Relationship Id="rId4" Type="http://schemas.openxmlformats.org/officeDocument/2006/relationships/hyperlink" Target="https://www.cdc.gov/health-literacy/php/about/understanding-literacy.html" TargetMode="External"/></Relationships>
</file>

<file path=ppt/slides/_rels/slide18.xml.rels><?xml version="1.0" encoding="UTF-8" standalone="yes"?>
<Relationships xmlns="http://schemas.openxmlformats.org/package/2006/relationships"><Relationship Id="rId3" Type="http://schemas.microsoft.com/office/2018/10/relationships/comments" Target="../comments/modernComment_20A7_D86DE07D.xml"/><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55.svg"/></Relationships>
</file>

<file path=ppt/slides/_rels/slide22.xml.rels><?xml version="1.0" encoding="UTF-8" standalone="yes"?>
<Relationships xmlns="http://schemas.openxmlformats.org/package/2006/relationships"><Relationship Id="rId8" Type="http://schemas.openxmlformats.org/officeDocument/2006/relationships/hyperlink" Target="https://www.cdc.gov/nchs/healthy_people/hp2020.htm" TargetMode="External"/><Relationship Id="rId13" Type="http://schemas.openxmlformats.org/officeDocument/2006/relationships/image" Target="../media/image59.svg"/><Relationship Id="rId18" Type="http://schemas.openxmlformats.org/officeDocument/2006/relationships/hyperlink" Target="https://www.cdc.gov/health-literacy/php/find-training/get-training.html" TargetMode="External"/><Relationship Id="rId3" Type="http://schemas.microsoft.com/office/2018/10/relationships/comments" Target="../comments/modernComment_2091_8609C780.xml"/><Relationship Id="rId21" Type="http://schemas.openxmlformats.org/officeDocument/2006/relationships/hyperlink" Target="https://www.cdc.gov/ccindex/everydaywords/index.html" TargetMode="External"/><Relationship Id="rId7" Type="http://schemas.openxmlformats.org/officeDocument/2006/relationships/hyperlink" Target="https://www.cdc.gov/nchs/healthy_people/hp2010.htm" TargetMode="External"/><Relationship Id="rId12" Type="http://schemas.openxmlformats.org/officeDocument/2006/relationships/image" Target="../media/image58.png"/><Relationship Id="rId17" Type="http://schemas.openxmlformats.org/officeDocument/2006/relationships/hyperlink" Target="https://www.cdc.gov/ccindex/" TargetMode="External"/><Relationship Id="rId2" Type="http://schemas.openxmlformats.org/officeDocument/2006/relationships/notesSlide" Target="../notesSlides/notesSlide18.xml"/><Relationship Id="rId16" Type="http://schemas.openxmlformats.org/officeDocument/2006/relationships/image" Target="../media/image60.png"/><Relationship Id="rId20" Type="http://schemas.openxmlformats.org/officeDocument/2006/relationships/hyperlink" Target="https://archive.cdc.gov/#/details?url=https://www.cdc.gov/healthliteracy/developmaterials/understandaudience/index.html" TargetMode="External"/><Relationship Id="rId1" Type="http://schemas.openxmlformats.org/officeDocument/2006/relationships/slideLayout" Target="../slideLayouts/slideLayout5.xml"/><Relationship Id="rId6" Type="http://schemas.openxmlformats.org/officeDocument/2006/relationships/hyperlink" Target="https://health.gov/sites/default/files/2019-09/Health_Literacy_Action_Plan.pdf" TargetMode="External"/><Relationship Id="rId11" Type="http://schemas.openxmlformats.org/officeDocument/2006/relationships/image" Target="../media/image57.svg"/><Relationship Id="rId5" Type="http://schemas.openxmlformats.org/officeDocument/2006/relationships/image" Target="../media/image55.svg"/><Relationship Id="rId15" Type="http://schemas.openxmlformats.org/officeDocument/2006/relationships/hyperlink" Target="https://www.plainlanguage.gov/media/FederalPLGuidelines.pdf" TargetMode="External"/><Relationship Id="rId23" Type="http://schemas.openxmlformats.org/officeDocument/2006/relationships/hyperlink" Target="https://www.cdc.gov/nceh/clearwriting/docs/Clear_Writing_Assessment-508.pdf" TargetMode="External"/><Relationship Id="rId10" Type="http://schemas.openxmlformats.org/officeDocument/2006/relationships/image" Target="../media/image56.png"/><Relationship Id="rId19" Type="http://schemas.openxmlformats.org/officeDocument/2006/relationships/hyperlink" Target="https://www.cdc.gov/health-literacy/php/develop-materials/develop-test-materials.html" TargetMode="External"/><Relationship Id="rId4" Type="http://schemas.openxmlformats.org/officeDocument/2006/relationships/image" Target="../media/image54.png"/><Relationship Id="rId9" Type="http://schemas.openxmlformats.org/officeDocument/2006/relationships/hyperlink" Target="https://www.cdc.gov/nchs/healthy_people/hp2030/hp2030.htm" TargetMode="External"/><Relationship Id="rId14" Type="http://schemas.openxmlformats.org/officeDocument/2006/relationships/hyperlink" Target="https://www.cdc.gov/health-literacy/php/develop-plan/cdc-plan.html" TargetMode="External"/><Relationship Id="rId22" Type="http://schemas.openxmlformats.org/officeDocument/2006/relationships/hyperlink" Target="https://www.cdc.gov/health-literacy/"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cdc.gov/nchs/healthy_people/hp2020.htm" TargetMode="External"/><Relationship Id="rId13" Type="http://schemas.openxmlformats.org/officeDocument/2006/relationships/image" Target="../media/image59.svg"/><Relationship Id="rId18" Type="http://schemas.openxmlformats.org/officeDocument/2006/relationships/hyperlink" Target="https://www.cdc.gov/health-literacy/php/find-training/get-training.html" TargetMode="External"/><Relationship Id="rId3" Type="http://schemas.microsoft.com/office/2018/10/relationships/comments" Target="../comments/modernComment_20B6_A98F233E.xml"/><Relationship Id="rId21" Type="http://schemas.openxmlformats.org/officeDocument/2006/relationships/hyperlink" Target="https://www.cdc.gov/ccindex/everydaywords/index.html" TargetMode="External"/><Relationship Id="rId7" Type="http://schemas.openxmlformats.org/officeDocument/2006/relationships/hyperlink" Target="https://www.cdc.gov/nchs/healthy_people/hp2010.htm#:~:text=Healthy%20People%202010%20builds%20on,be%20used%20to%20measure%20progress." TargetMode="External"/><Relationship Id="rId12" Type="http://schemas.openxmlformats.org/officeDocument/2006/relationships/image" Target="../media/image58.png"/><Relationship Id="rId17" Type="http://schemas.openxmlformats.org/officeDocument/2006/relationships/hyperlink" Target="https://www.cdc.gov/ccindex/" TargetMode="External"/><Relationship Id="rId2" Type="http://schemas.openxmlformats.org/officeDocument/2006/relationships/notesSlide" Target="../notesSlides/notesSlide19.xml"/><Relationship Id="rId16" Type="http://schemas.openxmlformats.org/officeDocument/2006/relationships/image" Target="../media/image60.png"/><Relationship Id="rId20" Type="http://schemas.openxmlformats.org/officeDocument/2006/relationships/hyperlink" Target="https://archive.cdc.gov/#/details?url=https://www.cdc.gov/healthliteracy/developmaterials/understandaudience/index.html" TargetMode="External"/><Relationship Id="rId1" Type="http://schemas.openxmlformats.org/officeDocument/2006/relationships/slideLayout" Target="../slideLayouts/slideLayout5.xml"/><Relationship Id="rId6" Type="http://schemas.openxmlformats.org/officeDocument/2006/relationships/hyperlink" Target="https://health.gov/sites/default/files/2019-09/Health_Literacy_Action_Plan.pdf" TargetMode="External"/><Relationship Id="rId11" Type="http://schemas.openxmlformats.org/officeDocument/2006/relationships/image" Target="../media/image57.svg"/><Relationship Id="rId5" Type="http://schemas.openxmlformats.org/officeDocument/2006/relationships/image" Target="../media/image55.svg"/><Relationship Id="rId15" Type="http://schemas.openxmlformats.org/officeDocument/2006/relationships/hyperlink" Target="https://www.plainlanguage.gov/media/FederalPLGuidelines.pdf" TargetMode="External"/><Relationship Id="rId23" Type="http://schemas.openxmlformats.org/officeDocument/2006/relationships/hyperlink" Target="https://www.cdc.gov/nceh/clearwriting/docs/Clear_Writing_Assessment-508.pdf" TargetMode="External"/><Relationship Id="rId10" Type="http://schemas.openxmlformats.org/officeDocument/2006/relationships/image" Target="../media/image56.png"/><Relationship Id="rId19" Type="http://schemas.openxmlformats.org/officeDocument/2006/relationships/hyperlink" Target="https://www.cdc.gov/health-literacy/php/develop-materials/develop-test-materials.html" TargetMode="External"/><Relationship Id="rId4" Type="http://schemas.openxmlformats.org/officeDocument/2006/relationships/image" Target="../media/image54.png"/><Relationship Id="rId9" Type="http://schemas.openxmlformats.org/officeDocument/2006/relationships/hyperlink" Target="https://www.cdc.gov/nchs/healthy_people/hp2030/hp2030.htm" TargetMode="External"/><Relationship Id="rId14" Type="http://schemas.openxmlformats.org/officeDocument/2006/relationships/hyperlink" Target="https://www.cdc.gov/health-literacy/php/develop-plan/cdc-plan.html" TargetMode="External"/><Relationship Id="rId22" Type="http://schemas.openxmlformats.org/officeDocument/2006/relationships/hyperlink" Target="https://www.cdc.gov/health-literacy/" TargetMode="External"/></Relationships>
</file>

<file path=ppt/slides/_rels/slide24.xml.rels><?xml version="1.0" encoding="UTF-8" standalone="yes"?>
<Relationships xmlns="http://schemas.openxmlformats.org/package/2006/relationships"><Relationship Id="rId3" Type="http://schemas.microsoft.com/office/2018/10/relationships/comments" Target="../comments/modernComment_20A9_150D71C7.xm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hyperlink" Target="https://health.gov/sites/default/files/2019-09/Health_Literacy_Action_Plan.pdf" TargetMode="External"/></Relationships>
</file>

<file path=ppt/slides/_rels/slide25.xml.rels><?xml version="1.0" encoding="UTF-8" standalone="yes"?>
<Relationships xmlns="http://schemas.openxmlformats.org/package/2006/relationships"><Relationship Id="rId3" Type="http://schemas.microsoft.com/office/2018/10/relationships/comments" Target="../comments/modernComment_20AA_737894D4.xml"/><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hyperlink" Target="https://health.gov/healthypeople/priority-areas/health-literacy-healthy-people-2030" TargetMode="Externa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68.png"/><Relationship Id="rId4" Type="http://schemas.openxmlformats.org/officeDocument/2006/relationships/hyperlink" Target="https://www.cdc.gov/health-literacy/php/develop-materials/guidance-standards.html"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cdc.gov/nchs/healthy_people/hp2020.htm" TargetMode="External"/><Relationship Id="rId13" Type="http://schemas.openxmlformats.org/officeDocument/2006/relationships/image" Target="../media/image59.svg"/><Relationship Id="rId18" Type="http://schemas.openxmlformats.org/officeDocument/2006/relationships/hyperlink" Target="https://www.cdc.gov/health-literacy/php/find-training/get-training.html" TargetMode="External"/><Relationship Id="rId3" Type="http://schemas.microsoft.com/office/2018/10/relationships/comments" Target="../comments/modernComment_20B7_D36344A9.xml"/><Relationship Id="rId21" Type="http://schemas.openxmlformats.org/officeDocument/2006/relationships/hyperlink" Target="https://www.cdc.gov/ccindex/everydaywords/index.html" TargetMode="External"/><Relationship Id="rId7" Type="http://schemas.openxmlformats.org/officeDocument/2006/relationships/hyperlink" Target="https://www.cdc.gov/nchs/healthy_people/hp2010.htm#:~:text=Healthy%20People%202010%20builds%20on,be%20used%20to%20measure%20progress." TargetMode="External"/><Relationship Id="rId12" Type="http://schemas.openxmlformats.org/officeDocument/2006/relationships/image" Target="../media/image58.png"/><Relationship Id="rId17" Type="http://schemas.openxmlformats.org/officeDocument/2006/relationships/hyperlink" Target="https://www.cdc.gov/ccindex/" TargetMode="External"/><Relationship Id="rId2" Type="http://schemas.openxmlformats.org/officeDocument/2006/relationships/notesSlide" Target="../notesSlides/notesSlide24.xml"/><Relationship Id="rId16" Type="http://schemas.openxmlformats.org/officeDocument/2006/relationships/image" Target="../media/image60.png"/><Relationship Id="rId20" Type="http://schemas.openxmlformats.org/officeDocument/2006/relationships/hyperlink" Target="https://archive.cdc.gov/#/details?url=https://www.cdc.gov/healthliteracy/developmaterials/understandaudience/index.html" TargetMode="External"/><Relationship Id="rId1" Type="http://schemas.openxmlformats.org/officeDocument/2006/relationships/slideLayout" Target="../slideLayouts/slideLayout5.xml"/><Relationship Id="rId6" Type="http://schemas.openxmlformats.org/officeDocument/2006/relationships/hyperlink" Target="https://health.gov/sites/default/files/2019-09/Health_Literacy_Action_Plan.pdf" TargetMode="External"/><Relationship Id="rId11" Type="http://schemas.openxmlformats.org/officeDocument/2006/relationships/image" Target="../media/image57.svg"/><Relationship Id="rId5" Type="http://schemas.openxmlformats.org/officeDocument/2006/relationships/image" Target="../media/image55.svg"/><Relationship Id="rId15" Type="http://schemas.openxmlformats.org/officeDocument/2006/relationships/hyperlink" Target="https://www.plainlanguage.gov/media/FederalPLGuidelines.pdf" TargetMode="External"/><Relationship Id="rId23" Type="http://schemas.openxmlformats.org/officeDocument/2006/relationships/hyperlink" Target="https://www.cdc.gov/nceh/clearwriting/docs/Clear_Writing_Assessment-508.pdf" TargetMode="External"/><Relationship Id="rId10" Type="http://schemas.openxmlformats.org/officeDocument/2006/relationships/image" Target="../media/image56.png"/><Relationship Id="rId19" Type="http://schemas.openxmlformats.org/officeDocument/2006/relationships/hyperlink" Target="https://www.cdc.gov/health-literacy/php/develop-materials/develop-test-materials.html" TargetMode="External"/><Relationship Id="rId4" Type="http://schemas.openxmlformats.org/officeDocument/2006/relationships/image" Target="../media/image54.png"/><Relationship Id="rId9" Type="http://schemas.openxmlformats.org/officeDocument/2006/relationships/hyperlink" Target="https://www.cdc.gov/nchs/healthy_people/hp2030/hp2030.htm" TargetMode="External"/><Relationship Id="rId14" Type="http://schemas.openxmlformats.org/officeDocument/2006/relationships/hyperlink" Target="https://www.cdc.gov/health-literacy/php/develop-plan/cdc-plan.html" TargetMode="External"/><Relationship Id="rId22" Type="http://schemas.openxmlformats.org/officeDocument/2006/relationships/hyperlink" Target="https://www.cdc.gov/health-literacy/"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www.cdc.gov/health-literacy/php/find-training/get-training.html" TargetMode="External"/><Relationship Id="rId3" Type="http://schemas.openxmlformats.org/officeDocument/2006/relationships/notesSlide" Target="../notesSlides/notesSlide25.xml"/><Relationship Id="rId7" Type="http://schemas.openxmlformats.org/officeDocument/2006/relationships/image" Target="../media/image70.png"/><Relationship Id="rId2" Type="http://schemas.openxmlformats.org/officeDocument/2006/relationships/slideLayout" Target="../slideLayouts/slideLayout8.xml"/><Relationship Id="rId1" Type="http://schemas.openxmlformats.org/officeDocument/2006/relationships/video" Target="https://www.youtube.com/embed/4N8QxVkjHRY?start=1&amp;feature=oembed" TargetMode="External"/><Relationship Id="rId6" Type="http://schemas.openxmlformats.org/officeDocument/2006/relationships/hyperlink" Target="https://www.youtube.com/watch?v=4N8QxVkjHRY&amp;t=1s" TargetMode="External"/><Relationship Id="rId5" Type="http://schemas.openxmlformats.org/officeDocument/2006/relationships/image" Target="../media/image69.jpeg"/><Relationship Id="rId4" Type="http://schemas.microsoft.com/office/2018/10/relationships/comments" Target="../comments/modernComment_20AE_E4F5DDEC.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microsoft.com/office/2018/10/relationships/comments" Target="../comments/modernComment_207F_E29F89CC.xml"/><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hyperlink" Target="https://archive.cdc.gov/www_cdc_gov/healthliteracy/developmaterials/understandaudience/index.html" TargetMode="External"/><Relationship Id="rId4" Type="http://schemas.openxmlformats.org/officeDocument/2006/relationships/hyperlink" Target="https://archive.cdc.gov/www_cdc_gov/healthliteracy/collaborate.html"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health.gov/sites/default/files/2019-09/Health_Literacy_Action_Plan.pdf" TargetMode="External"/><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microsoft.com/office/2018/10/relationships/comments" Target="../comments/modernComment_208B_C639300A.xml"/><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hyperlink" Target="https://www.plainlanguage.gov/media/FederalPLGuidelines.pdf" TargetMode="External"/><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svg"/><Relationship Id="rId3" Type="http://schemas.microsoft.com/office/2018/10/relationships/comments" Target="../comments/modernComment_208D_8FA0D286.xml"/><Relationship Id="rId7" Type="http://schemas.openxmlformats.org/officeDocument/2006/relationships/image" Target="../media/image75.svg"/><Relationship Id="rId12"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74.png"/><Relationship Id="rId11" Type="http://schemas.openxmlformats.org/officeDocument/2006/relationships/image" Target="../media/image79.svg"/><Relationship Id="rId5" Type="http://schemas.openxmlformats.org/officeDocument/2006/relationships/image" Target="../media/image73.sv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svg"/></Relationships>
</file>

<file path=ppt/slides/_rels/slide35.xml.rels><?xml version="1.0" encoding="UTF-8" standalone="yes"?>
<Relationships xmlns="http://schemas.openxmlformats.org/package/2006/relationships"><Relationship Id="rId3" Type="http://schemas.microsoft.com/office/2018/10/relationships/comments" Target="../comments/modernComment_20A8_4876B73C.xml"/><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hyperlink" Target="https://www.plainlanguage.gov/guidelines/" TargetMode="External"/><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microsoft.com/office/2018/10/relationships/comments" Target="../comments/modernComment_20B5_51D4D51F.xml"/><Relationship Id="rId1" Type="http://schemas.openxmlformats.org/officeDocument/2006/relationships/slideLayout" Target="../slideLayouts/slideLayout8.xml"/><Relationship Id="rId4" Type="http://schemas.openxmlformats.org/officeDocument/2006/relationships/hyperlink" Target="https://www.plainlanguage.gov/examples/before-and-after/medicaid-eligibility/"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microsoft.com/office/2018/10/relationships/comments" Target="../comments/modernComment_20B4_31C02C64.xml"/><Relationship Id="rId1" Type="http://schemas.openxmlformats.org/officeDocument/2006/relationships/slideLayout" Target="../slideLayouts/slideLayout8.xml"/><Relationship Id="rId4" Type="http://schemas.openxmlformats.org/officeDocument/2006/relationships/hyperlink" Target="https://www.plainlanguage.gov/resources/checklists/checklist/"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www.cdc.gov/nchs/healthy_people/hp2030/hp2030.htm" TargetMode="External"/><Relationship Id="rId13" Type="http://schemas.openxmlformats.org/officeDocument/2006/relationships/hyperlink" Target="https://www.cdc.gov/health-literacy/php/develop-plan/cdc-plan.html" TargetMode="External"/><Relationship Id="rId18" Type="http://schemas.openxmlformats.org/officeDocument/2006/relationships/hyperlink" Target="https://www.cdc.gov/health-literacy/php/develop-materials/develop-test-materials.html" TargetMode="External"/><Relationship Id="rId3" Type="http://schemas.openxmlformats.org/officeDocument/2006/relationships/image" Target="../media/image54.png"/><Relationship Id="rId21" Type="http://schemas.openxmlformats.org/officeDocument/2006/relationships/hyperlink" Target="https://www.cdc.gov/health-literacy/" TargetMode="External"/><Relationship Id="rId7" Type="http://schemas.openxmlformats.org/officeDocument/2006/relationships/hyperlink" Target="https://www.cdc.gov/nchs/healthy_people/hp2020.htm" TargetMode="External"/><Relationship Id="rId12" Type="http://schemas.openxmlformats.org/officeDocument/2006/relationships/image" Target="../media/image59.svg"/><Relationship Id="rId17" Type="http://schemas.openxmlformats.org/officeDocument/2006/relationships/hyperlink" Target="https://www.cdc.gov/health-literacy/php/find-training/get-training.html" TargetMode="External"/><Relationship Id="rId2" Type="http://schemas.microsoft.com/office/2018/10/relationships/comments" Target="../comments/modernComment_20B8_3FB59B49.xml"/><Relationship Id="rId16" Type="http://schemas.openxmlformats.org/officeDocument/2006/relationships/hyperlink" Target="https://www.cdc.gov/ccindex/" TargetMode="External"/><Relationship Id="rId20" Type="http://schemas.openxmlformats.org/officeDocument/2006/relationships/hyperlink" Target="https://www.cdc.gov/ccindex/everydaywords/index.html" TargetMode="External"/><Relationship Id="rId1" Type="http://schemas.openxmlformats.org/officeDocument/2006/relationships/slideLayout" Target="../slideLayouts/slideLayout5.xml"/><Relationship Id="rId6" Type="http://schemas.openxmlformats.org/officeDocument/2006/relationships/hyperlink" Target="https://www.cdc.gov/nchs/healthy_people/hp2010.htm#:~:text=Healthy%20People%202010%20builds%20on,be%20used%20to%20measure%20progress." TargetMode="External"/><Relationship Id="rId11" Type="http://schemas.openxmlformats.org/officeDocument/2006/relationships/image" Target="../media/image58.png"/><Relationship Id="rId5" Type="http://schemas.openxmlformats.org/officeDocument/2006/relationships/hyperlink" Target="https://health.gov/sites/default/files/2019-09/Health_Literacy_Action_Plan.pdf" TargetMode="External"/><Relationship Id="rId15" Type="http://schemas.openxmlformats.org/officeDocument/2006/relationships/image" Target="../media/image60.png"/><Relationship Id="rId10" Type="http://schemas.openxmlformats.org/officeDocument/2006/relationships/image" Target="../media/image57.svg"/><Relationship Id="rId19" Type="http://schemas.openxmlformats.org/officeDocument/2006/relationships/hyperlink" Target="https://archive.cdc.gov/#/details?url=https://www.cdc.gov/healthliteracy/developmaterials/understandaudience/index.html" TargetMode="External"/><Relationship Id="rId4" Type="http://schemas.openxmlformats.org/officeDocument/2006/relationships/image" Target="../media/image55.svg"/><Relationship Id="rId9" Type="http://schemas.openxmlformats.org/officeDocument/2006/relationships/image" Target="../media/image56.png"/><Relationship Id="rId14" Type="http://schemas.openxmlformats.org/officeDocument/2006/relationships/hyperlink" Target="https://www.plainlanguage.gov/media/FederalPLGuidelines.pdf" TargetMode="External"/><Relationship Id="rId22" Type="http://schemas.openxmlformats.org/officeDocument/2006/relationships/hyperlink" Target="https://www.cdc.gov/nceh/clearwriting/docs/Clear_Writing_Assessment-508.pdf" TargetMode="External"/></Relationships>
</file>

<file path=ppt/slides/_rels/slide39.xml.rels><?xml version="1.0" encoding="UTF-8" standalone="yes"?>
<Relationships xmlns="http://schemas.openxmlformats.org/package/2006/relationships"><Relationship Id="rId3" Type="http://schemas.microsoft.com/office/2018/10/relationships/comments" Target="../comments/modernComment_2083_EE8F8C37.xml"/><Relationship Id="rId7"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86.png"/><Relationship Id="rId5" Type="http://schemas.openxmlformats.org/officeDocument/2006/relationships/hyperlink" Target="https://www.cdc.gov/ccindex/index.html" TargetMode="External"/><Relationship Id="rId4" Type="http://schemas.openxmlformats.org/officeDocument/2006/relationships/image" Target="../media/image85.jpe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microsoft.com/office/2018/10/relationships/comments" Target="../comments/modernComment_20BF_54F7E641.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png"/></Relationships>
</file>

<file path=ppt/slides/_rels/slide40.xml.rels><?xml version="1.0" encoding="UTF-8" standalone="yes"?>
<Relationships xmlns="http://schemas.openxmlformats.org/package/2006/relationships"><Relationship Id="rId3" Type="http://schemas.microsoft.com/office/2018/10/relationships/comments" Target="../comments/modernComment_2085_E9FE6394.xml"/><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hyperlink" Target="https://www.cdc.gov/nceh/clearwriting/docs/Clear_Writing_Assessment-508.pdf" TargetMode="External"/><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microsoft.com/office/2018/10/relationships/comments" Target="../comments/modernComment_2084_EED8EDCB.xml"/><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hyperlink" Target="https://www.cdc.gov/ccindex/everydaywords/index.html" TargetMode="External"/><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png"/><Relationship Id="rId7" Type="http://schemas.openxmlformats.org/officeDocument/2006/relationships/image" Target="../media/image94.png"/><Relationship Id="rId2" Type="http://schemas.microsoft.com/office/2018/10/relationships/comments" Target="../comments/modernComment_20C2_60D14969.xml"/><Relationship Id="rId1" Type="http://schemas.openxmlformats.org/officeDocument/2006/relationships/slideLayout" Target="../slideLayouts/slideLayout6.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svg"/><Relationship Id="rId9" Type="http://schemas.openxmlformats.org/officeDocument/2006/relationships/image" Target="../media/image96.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microsoft.com/office/2018/10/relationships/comments" Target="../comments/modernComment_206B_2C2CDAC2.xml"/><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6.xml.rels><?xml version="1.0" encoding="UTF-8" standalone="yes"?>
<Relationships xmlns="http://schemas.openxmlformats.org/package/2006/relationships"><Relationship Id="rId3" Type="http://schemas.microsoft.com/office/2018/10/relationships/comments" Target="../comments/modernComment_20B0_F57E3FBA.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microsoft.com/office/2018/10/relationships/comments" Target="../comments/modernComment_20C1_C48073CC.xm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dc.gov/health-literacy/php/develop-materials/plain-language.html" TargetMode="External"/><Relationship Id="rId4" Type="http://schemas.openxmlformats.org/officeDocument/2006/relationships/hyperlink" Target="https://www.cdc.gov/health-literacy/php/about/" TargetMode="External"/></Relationships>
</file>

<file path=ppt/slides/_rels/slide9.xml.rels><?xml version="1.0" encoding="UTF-8" standalone="yes"?>
<Relationships xmlns="http://schemas.openxmlformats.org/package/2006/relationships"><Relationship Id="rId3" Type="http://schemas.microsoft.com/office/2018/10/relationships/comments" Target="../comments/modernComment_209D_A9CBF978.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746343-BF07-DEF9-9894-F7D8D431F074}"/>
              </a:ext>
            </a:extLst>
          </p:cNvPr>
          <p:cNvSpPr>
            <a:spLocks noGrp="1"/>
          </p:cNvSpPr>
          <p:nvPr>
            <p:ph type="title"/>
          </p:nvPr>
        </p:nvSpPr>
        <p:spPr>
          <a:xfrm>
            <a:off x="6306961" y="2839405"/>
            <a:ext cx="4442319" cy="1687190"/>
          </a:xfrm>
        </p:spPr>
        <p:txBody>
          <a:bodyPr>
            <a:normAutofit/>
          </a:bodyPr>
          <a:lstStyle/>
          <a:p>
            <a:r>
              <a:rPr lang="en-US" sz="2800">
                <a:solidFill>
                  <a:srgbClr val="FEFFFE"/>
                </a:solidFill>
                <a:latin typeface="Roboto"/>
                <a:ea typeface="Roboto"/>
                <a:cs typeface="Roboto"/>
              </a:rPr>
              <a:t>Health Literacy &amp; Plain Language Training</a:t>
            </a:r>
            <a:endParaRPr lang="en-US" sz="2800">
              <a:cs typeface="Roboto"/>
            </a:endParaRPr>
          </a:p>
        </p:txBody>
      </p:sp>
    </p:spTree>
    <p:extLst>
      <p:ext uri="{BB962C8B-B14F-4D97-AF65-F5344CB8AC3E}">
        <p14:creationId xmlns:p14="http://schemas.microsoft.com/office/powerpoint/2010/main" val="4284627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9280F-7A95-2606-3DC5-98A42C103B5D}"/>
              </a:ext>
            </a:extLst>
          </p:cNvPr>
          <p:cNvSpPr>
            <a:spLocks noGrp="1"/>
          </p:cNvSpPr>
          <p:nvPr>
            <p:ph type="title"/>
          </p:nvPr>
        </p:nvSpPr>
        <p:spPr/>
        <p:txBody>
          <a:bodyPr>
            <a:normAutofit/>
          </a:bodyPr>
          <a:lstStyle/>
          <a:p>
            <a:r>
              <a:rPr lang="en-US" sz="2000">
                <a:latin typeface="Arial"/>
                <a:cs typeface="Arial"/>
              </a:rPr>
              <a:t>The "Silent Epidemic"</a:t>
            </a:r>
          </a:p>
        </p:txBody>
      </p:sp>
      <p:sp>
        <p:nvSpPr>
          <p:cNvPr id="10" name="Rounded Rectangle 9">
            <a:extLst>
              <a:ext uri="{FF2B5EF4-FFF2-40B4-BE49-F238E27FC236}">
                <a16:creationId xmlns:a16="http://schemas.microsoft.com/office/drawing/2014/main" id="{75C8A0B9-4C05-4E3D-34F4-FABD599735E3}"/>
              </a:ext>
            </a:extLst>
          </p:cNvPr>
          <p:cNvSpPr/>
          <p:nvPr/>
        </p:nvSpPr>
        <p:spPr>
          <a:xfrm>
            <a:off x="1478980" y="1709531"/>
            <a:ext cx="8955747" cy="269986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nfographic to illustrate that half of U.S. adults have limited literacy skills and up to 9 in 10 are not proficient in health literacy.">
            <a:extLst>
              <a:ext uri="{FF2B5EF4-FFF2-40B4-BE49-F238E27FC236}">
                <a16:creationId xmlns:a16="http://schemas.microsoft.com/office/drawing/2014/main" id="{E6A7D6B2-C053-9781-E4D3-B45EBBA0C0F3}"/>
              </a:ext>
              <a:ext uri="{C183D7F6-B498-43B3-948B-1728B52AA6E4}">
                <adec:decorative xmlns:adec="http://schemas.microsoft.com/office/drawing/2017/decorative" val="0"/>
              </a:ext>
            </a:extLst>
          </p:cNvPr>
          <p:cNvPicPr>
            <a:picLocks noChangeAspect="1"/>
          </p:cNvPicPr>
          <p:nvPr/>
        </p:nvPicPr>
        <p:blipFill>
          <a:blip r:embed="rId4"/>
          <a:srcRect/>
          <a:stretch/>
        </p:blipFill>
        <p:spPr>
          <a:xfrm>
            <a:off x="1836660" y="834888"/>
            <a:ext cx="8518679" cy="3475121"/>
          </a:xfrm>
          <a:prstGeom prst="rect">
            <a:avLst/>
          </a:prstGeom>
        </p:spPr>
      </p:pic>
      <p:sp>
        <p:nvSpPr>
          <p:cNvPr id="12" name="Rectangle 1" descr="Infographic to illustrate half of U.S. adults have limited literacy skills and up to 9 in 10 are not proficient in health literacy.">
            <a:extLst>
              <a:ext uri="{FF2B5EF4-FFF2-40B4-BE49-F238E27FC236}">
                <a16:creationId xmlns:a16="http://schemas.microsoft.com/office/drawing/2014/main" id="{12590BDB-7D4E-72CF-9E3F-DDB2ED51B8CA}"/>
              </a:ext>
            </a:extLst>
          </p:cNvPr>
          <p:cNvSpPr>
            <a:spLocks noChangeArrowheads="1"/>
          </p:cNvSpPr>
          <p:nvPr/>
        </p:nvSpPr>
        <p:spPr bwMode="auto">
          <a:xfrm>
            <a:off x="446967" y="4234227"/>
            <a:ext cx="11161936" cy="984885"/>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algn="ctr" eaLnBrk="1" fontAlgn="base" hangingPunct="1">
              <a:lnSpc>
                <a:spcPct val="100000"/>
              </a:lnSpc>
              <a:spcBef>
                <a:spcPct val="0"/>
              </a:spcBef>
              <a:spcAft>
                <a:spcPct val="0"/>
              </a:spcAft>
              <a:buClrTx/>
              <a:buSzTx/>
              <a:buFontTx/>
              <a:buNone/>
              <a:tabLst/>
            </a:pPr>
            <a:r>
              <a:rPr lang="en-US" altLang="en-US" sz="1600" i="1">
                <a:solidFill>
                  <a:schemeClr val="tx2"/>
                </a:solidFill>
                <a:latin typeface="Arial"/>
                <a:cs typeface="Arial"/>
              </a:rPr>
              <a:t>“Health for all Americans starts with health literacy. Half of U.S. adults have limited literacy skills and up to 9 in 10 are not proficient in health literacy. All sectors of health —  from public health to health care delivery to health policy — need to commit to meeting people where they are with health information that is easy to understand.” </a:t>
            </a:r>
            <a:br>
              <a:rPr lang="en-US" altLang="en-US" sz="1600" i="1">
                <a:solidFill>
                  <a:schemeClr val="tx2"/>
                </a:solidFill>
                <a:latin typeface="Arial"/>
                <a:cs typeface="Arial"/>
              </a:rPr>
            </a:br>
            <a:r>
              <a:rPr lang="en-US" altLang="en-US" sz="1600" i="1">
                <a:solidFill>
                  <a:schemeClr val="tx2"/>
                </a:solidFill>
                <a:latin typeface="Arial"/>
                <a:cs typeface="Arial"/>
              </a:rPr>
              <a:t>(Brett P. </a:t>
            </a:r>
            <a:r>
              <a:rPr lang="en-US" altLang="en-US" sz="1600" i="1" err="1">
                <a:solidFill>
                  <a:schemeClr val="tx2"/>
                </a:solidFill>
                <a:latin typeface="Arial"/>
                <a:cs typeface="Arial"/>
              </a:rPr>
              <a:t>Giroir</a:t>
            </a:r>
            <a:r>
              <a:rPr lang="en-US" altLang="en-US" sz="1600" i="1">
                <a:solidFill>
                  <a:schemeClr val="tx2"/>
                </a:solidFill>
                <a:latin typeface="Arial"/>
                <a:cs typeface="Arial"/>
              </a:rPr>
              <a:t>, M.D., former U.S. Assistant Secretary for Health, December 19, 2019)</a:t>
            </a:r>
          </a:p>
        </p:txBody>
      </p:sp>
    </p:spTree>
    <p:extLst>
      <p:ext uri="{BB962C8B-B14F-4D97-AF65-F5344CB8AC3E}">
        <p14:creationId xmlns:p14="http://schemas.microsoft.com/office/powerpoint/2010/main" val="2322822298"/>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raph showing health literacy statistics by age. 56% of those aged between 16-49 have basic health literacy or below basic health literacy. 72% of those aged between 50-64 have basic health literacy or below basic health literacy. 70% of those aged between 65-75 have basic health literacy or below basic health literacy. 78% of those aged over 75 have basic health literacy or below basic health literacy.">
            <a:extLst>
              <a:ext uri="{FF2B5EF4-FFF2-40B4-BE49-F238E27FC236}">
                <a16:creationId xmlns:a16="http://schemas.microsoft.com/office/drawing/2014/main" id="{89C44BF6-08A8-8C68-F0C0-0105BB558BC2}"/>
              </a:ext>
            </a:extLst>
          </p:cNvPr>
          <p:cNvPicPr>
            <a:picLocks noGrp="1" noChangeAspect="1" noChangeArrowheads="1"/>
          </p:cNvPicPr>
          <p:nvPr>
            <p:ph idx="10"/>
          </p:nvPr>
        </p:nvPicPr>
        <p:blipFill>
          <a:blip r:embed="rId4"/>
          <a:srcRect/>
          <a:stretch/>
        </p:blipFill>
        <p:spPr bwMode="auto">
          <a:xfrm>
            <a:off x="3951277" y="1010554"/>
            <a:ext cx="6791848" cy="58875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393C689-5796-7CE9-9C1D-70D0B41A9981}"/>
              </a:ext>
            </a:extLst>
          </p:cNvPr>
          <p:cNvSpPr>
            <a:spLocks noGrp="1"/>
          </p:cNvSpPr>
          <p:nvPr>
            <p:ph type="title"/>
          </p:nvPr>
        </p:nvSpPr>
        <p:spPr>
          <a:xfrm>
            <a:off x="3831367" y="-45959"/>
            <a:ext cx="5193363" cy="1053349"/>
          </a:xfrm>
        </p:spPr>
        <p:txBody>
          <a:bodyPr>
            <a:normAutofit/>
          </a:bodyPr>
          <a:lstStyle/>
          <a:p>
            <a:r>
              <a:rPr lang="en-US" sz="2000">
                <a:latin typeface="Arial"/>
                <a:cs typeface="Arial"/>
              </a:rPr>
              <a:t>As People Age, They Are More Likely To Have Below Basic Health Literacy (2024)</a:t>
            </a:r>
          </a:p>
        </p:txBody>
      </p:sp>
      <p:sp>
        <p:nvSpPr>
          <p:cNvPr id="5" name="TextBox 4">
            <a:extLst>
              <a:ext uri="{FF2B5EF4-FFF2-40B4-BE49-F238E27FC236}">
                <a16:creationId xmlns:a16="http://schemas.microsoft.com/office/drawing/2014/main" id="{19E88164-A572-A384-F811-3DA6E36EFB75}"/>
              </a:ext>
            </a:extLst>
          </p:cNvPr>
          <p:cNvSpPr txBox="1"/>
          <p:nvPr/>
        </p:nvSpPr>
        <p:spPr>
          <a:xfrm>
            <a:off x="7537676" y="3469769"/>
            <a:ext cx="43370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solidFill>
                  <a:srgbClr val="666668"/>
                </a:solidFill>
                <a:latin typeface="Arial"/>
                <a:ea typeface="Calibri"/>
                <a:cs typeface="Calibri"/>
              </a:rPr>
              <a:t>39%</a:t>
            </a:r>
            <a:endParaRPr lang="en-US" sz="900">
              <a:solidFill>
                <a:srgbClr val="666668"/>
              </a:solidFill>
              <a:latin typeface="Arial"/>
              <a:cs typeface="Arial"/>
            </a:endParaRPr>
          </a:p>
        </p:txBody>
      </p:sp>
      <p:sp>
        <p:nvSpPr>
          <p:cNvPr id="8" name="TextBox 7">
            <a:extLst>
              <a:ext uri="{FF2B5EF4-FFF2-40B4-BE49-F238E27FC236}">
                <a16:creationId xmlns:a16="http://schemas.microsoft.com/office/drawing/2014/main" id="{628F717C-1584-1D17-2B99-5CAE57252569}"/>
              </a:ext>
            </a:extLst>
          </p:cNvPr>
          <p:cNvSpPr txBox="1"/>
          <p:nvPr/>
        </p:nvSpPr>
        <p:spPr>
          <a:xfrm>
            <a:off x="7843630" y="3890567"/>
            <a:ext cx="43370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solidFill>
                  <a:srgbClr val="666668"/>
                </a:solidFill>
                <a:latin typeface="Arial"/>
                <a:ea typeface="Calibri"/>
                <a:cs typeface="Calibri"/>
              </a:rPr>
              <a:t>31%</a:t>
            </a:r>
            <a:endParaRPr lang="en-US" sz="900">
              <a:solidFill>
                <a:srgbClr val="666668"/>
              </a:solidFill>
              <a:latin typeface="Arial"/>
              <a:cs typeface="Arial"/>
            </a:endParaRPr>
          </a:p>
        </p:txBody>
      </p:sp>
      <p:sp>
        <p:nvSpPr>
          <p:cNvPr id="9" name="TextBox 8">
            <a:extLst>
              <a:ext uri="{FF2B5EF4-FFF2-40B4-BE49-F238E27FC236}">
                <a16:creationId xmlns:a16="http://schemas.microsoft.com/office/drawing/2014/main" id="{F6167C87-CE70-EA39-35BA-96375C92B15A}"/>
              </a:ext>
            </a:extLst>
          </p:cNvPr>
          <p:cNvSpPr txBox="1"/>
          <p:nvPr/>
        </p:nvSpPr>
        <p:spPr>
          <a:xfrm>
            <a:off x="8155357" y="4675658"/>
            <a:ext cx="43370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solidFill>
                  <a:srgbClr val="666668"/>
                </a:solidFill>
                <a:latin typeface="Arial"/>
                <a:ea typeface="Calibri"/>
                <a:cs typeface="Calibri"/>
              </a:rPr>
              <a:t>16%</a:t>
            </a:r>
          </a:p>
        </p:txBody>
      </p:sp>
      <p:sp>
        <p:nvSpPr>
          <p:cNvPr id="10" name="TextBox 9">
            <a:extLst>
              <a:ext uri="{FF2B5EF4-FFF2-40B4-BE49-F238E27FC236}">
                <a16:creationId xmlns:a16="http://schemas.microsoft.com/office/drawing/2014/main" id="{B490FA4B-FAB7-A768-709E-0C750A651A50}"/>
              </a:ext>
            </a:extLst>
          </p:cNvPr>
          <p:cNvSpPr txBox="1"/>
          <p:nvPr/>
        </p:nvSpPr>
        <p:spPr>
          <a:xfrm>
            <a:off x="8461311" y="4791112"/>
            <a:ext cx="43370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solidFill>
                  <a:srgbClr val="666668"/>
                </a:solidFill>
                <a:latin typeface="Arial"/>
                <a:ea typeface="Calibri"/>
                <a:cs typeface="Calibri"/>
              </a:rPr>
              <a:t>14%</a:t>
            </a:r>
          </a:p>
        </p:txBody>
      </p:sp>
    </p:spTree>
    <p:extLst>
      <p:ext uri="{BB962C8B-B14F-4D97-AF65-F5344CB8AC3E}">
        <p14:creationId xmlns:p14="http://schemas.microsoft.com/office/powerpoint/2010/main" val="1264459408"/>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3C689-5796-7CE9-9C1D-70D0B41A9981}"/>
              </a:ext>
            </a:extLst>
          </p:cNvPr>
          <p:cNvSpPr>
            <a:spLocks noGrp="1"/>
          </p:cNvSpPr>
          <p:nvPr>
            <p:ph type="title"/>
          </p:nvPr>
        </p:nvSpPr>
        <p:spPr>
          <a:xfrm>
            <a:off x="3831367" y="0"/>
            <a:ext cx="8195318" cy="934942"/>
          </a:xfrm>
        </p:spPr>
        <p:txBody>
          <a:bodyPr>
            <a:normAutofit/>
          </a:bodyPr>
          <a:lstStyle/>
          <a:p>
            <a:r>
              <a:rPr lang="en-US" sz="2000">
                <a:latin typeface="Arial"/>
                <a:cs typeface="Arial"/>
              </a:rPr>
              <a:t>Higher Percentages of Hispanic, American Indian/Native Alaskan, and Black Adults Have Below Basic Health Literacy</a:t>
            </a:r>
          </a:p>
        </p:txBody>
      </p:sp>
      <p:pic>
        <p:nvPicPr>
          <p:cNvPr id="5" name="Picture 4" descr="Graph showing the comparison of health literacy levels among racial and ethnic groups. 25% of American Indian/Native Alaskan have below basic health literacy. 13% of Asian adults have below basic health literacy. 41% of Hispanic adults have below basic health literacy. 24% of Black adults have below basic health literacy. 9% of White adults have below basic health literacy.">
            <a:extLst>
              <a:ext uri="{FF2B5EF4-FFF2-40B4-BE49-F238E27FC236}">
                <a16:creationId xmlns:a16="http://schemas.microsoft.com/office/drawing/2014/main" id="{6C43D628-C8AC-96A6-937F-EA8A67C3D5D0}"/>
              </a:ext>
            </a:extLst>
          </p:cNvPr>
          <p:cNvPicPr>
            <a:picLocks noChangeAspect="1"/>
          </p:cNvPicPr>
          <p:nvPr/>
        </p:nvPicPr>
        <p:blipFill>
          <a:blip r:embed="rId4"/>
          <a:stretch>
            <a:fillRect/>
          </a:stretch>
        </p:blipFill>
        <p:spPr>
          <a:xfrm>
            <a:off x="3796631" y="2071868"/>
            <a:ext cx="8152827" cy="4155312"/>
          </a:xfrm>
          <a:prstGeom prst="rect">
            <a:avLst/>
          </a:prstGeom>
        </p:spPr>
      </p:pic>
    </p:spTree>
    <p:extLst>
      <p:ext uri="{BB962C8B-B14F-4D97-AF65-F5344CB8AC3E}">
        <p14:creationId xmlns:p14="http://schemas.microsoft.com/office/powerpoint/2010/main" val="693658825"/>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3C689-5796-7CE9-9C1D-70D0B41A9981}"/>
              </a:ext>
            </a:extLst>
          </p:cNvPr>
          <p:cNvSpPr>
            <a:spLocks noGrp="1"/>
          </p:cNvSpPr>
          <p:nvPr>
            <p:ph type="title"/>
          </p:nvPr>
        </p:nvSpPr>
        <p:spPr/>
        <p:txBody>
          <a:bodyPr>
            <a:normAutofit/>
          </a:bodyPr>
          <a:lstStyle/>
          <a:p>
            <a:r>
              <a:rPr lang="en-US" sz="2000">
                <a:latin typeface="Arial"/>
                <a:cs typeface="Arial"/>
              </a:rPr>
              <a:t>Health Literacy by Education – 2024 Statistics</a:t>
            </a:r>
          </a:p>
        </p:txBody>
      </p:sp>
      <p:pic>
        <p:nvPicPr>
          <p:cNvPr id="4" name="Picture 3" descr="2024 graph showing 83% of Americans with less than a high school education have basic health literacy or below basic health literacy levels. 63% of Americans with a GED or high school diploma have basic health literacy or below basic health literacy levels. 58% of Americans who have attended college or have an Associate's Degree have basic health literacy or below basic health literacy levels. 10% of Americans with a Bachelor's Degree or higher have basic health literacy or below basic health literacy levels.">
            <a:extLst>
              <a:ext uri="{FF2B5EF4-FFF2-40B4-BE49-F238E27FC236}">
                <a16:creationId xmlns:a16="http://schemas.microsoft.com/office/drawing/2014/main" id="{505C02F5-B109-1039-A807-C50953469867}"/>
              </a:ext>
            </a:extLst>
          </p:cNvPr>
          <p:cNvPicPr>
            <a:picLocks noChangeAspect="1"/>
          </p:cNvPicPr>
          <p:nvPr/>
        </p:nvPicPr>
        <p:blipFill>
          <a:blip r:embed="rId4"/>
          <a:srcRect/>
          <a:stretch/>
        </p:blipFill>
        <p:spPr>
          <a:xfrm>
            <a:off x="3656913" y="2118910"/>
            <a:ext cx="8537435" cy="4351337"/>
          </a:xfrm>
          <a:prstGeom prst="rect">
            <a:avLst/>
          </a:prstGeom>
        </p:spPr>
      </p:pic>
    </p:spTree>
    <p:extLst>
      <p:ext uri="{BB962C8B-B14F-4D97-AF65-F5344CB8AC3E}">
        <p14:creationId xmlns:p14="http://schemas.microsoft.com/office/powerpoint/2010/main" val="1159363435"/>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descr="5 Things to Know About Health Literacy Video">
            <a:hlinkClick r:id="" action="ppaction://media"/>
            <a:extLst>
              <a:ext uri="{FF2B5EF4-FFF2-40B4-BE49-F238E27FC236}">
                <a16:creationId xmlns:a16="http://schemas.microsoft.com/office/drawing/2014/main" id="{96642803-3A22-BC3E-11A3-088AB57C3AE6}"/>
              </a:ext>
            </a:extLst>
          </p:cNvPr>
          <p:cNvPicPr>
            <a:picLocks noGrp="1" noRot="1" noChangeAspect="1"/>
          </p:cNvPicPr>
          <p:nvPr>
            <p:ph idx="10"/>
            <a:videoFile r:link="rId1"/>
          </p:nvPr>
        </p:nvPicPr>
        <p:blipFill>
          <a:blip r:embed="rId4"/>
          <a:stretch>
            <a:fillRect/>
          </a:stretch>
        </p:blipFill>
        <p:spPr>
          <a:xfrm>
            <a:off x="3937451" y="2306913"/>
            <a:ext cx="6486982" cy="3714750"/>
          </a:xfrm>
          <a:prstGeom prst="rect">
            <a:avLst/>
          </a:prstGeom>
        </p:spPr>
      </p:pic>
      <p:sp>
        <p:nvSpPr>
          <p:cNvPr id="2" name="Title 1">
            <a:extLst>
              <a:ext uri="{FF2B5EF4-FFF2-40B4-BE49-F238E27FC236}">
                <a16:creationId xmlns:a16="http://schemas.microsoft.com/office/drawing/2014/main" id="{7D3B94A7-F62F-6592-7099-83648203FA59}"/>
              </a:ext>
            </a:extLst>
          </p:cNvPr>
          <p:cNvSpPr>
            <a:spLocks noGrp="1"/>
          </p:cNvSpPr>
          <p:nvPr>
            <p:ph type="title"/>
          </p:nvPr>
        </p:nvSpPr>
        <p:spPr/>
        <p:txBody>
          <a:bodyPr>
            <a:normAutofit/>
          </a:bodyPr>
          <a:lstStyle/>
          <a:p>
            <a:r>
              <a:rPr lang="en-US" sz="2000">
                <a:latin typeface="Arial"/>
                <a:cs typeface="Arial"/>
              </a:rPr>
              <a:t>Five Things to Know About Health Literacy</a:t>
            </a:r>
          </a:p>
        </p:txBody>
      </p:sp>
    </p:spTree>
    <p:extLst>
      <p:ext uri="{BB962C8B-B14F-4D97-AF65-F5344CB8AC3E}">
        <p14:creationId xmlns:p14="http://schemas.microsoft.com/office/powerpoint/2010/main" val="386000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1D774-D165-6BD4-AD29-05BDE89D3F68}"/>
              </a:ext>
            </a:extLst>
          </p:cNvPr>
          <p:cNvSpPr>
            <a:spLocks noGrp="1"/>
          </p:cNvSpPr>
          <p:nvPr>
            <p:ph type="title"/>
          </p:nvPr>
        </p:nvSpPr>
        <p:spPr/>
        <p:txBody>
          <a:bodyPr>
            <a:normAutofit/>
          </a:bodyPr>
          <a:lstStyle/>
          <a:p>
            <a:r>
              <a:rPr lang="en-US" sz="2000">
                <a:latin typeface="Arial"/>
                <a:cs typeface="Arial"/>
              </a:rPr>
              <a:t>Impacts of Limited Health Literacy – Senior Health Outcomes</a:t>
            </a:r>
          </a:p>
        </p:txBody>
      </p:sp>
      <p:pic>
        <p:nvPicPr>
          <p:cNvPr id="8" name="Content Placeholder 7" descr="On average, Medicare beneficiaries in counties with higher health literacy levels have better outcomes than those living in counties with low health literacy levels.">
            <a:extLst>
              <a:ext uri="{FF2B5EF4-FFF2-40B4-BE49-F238E27FC236}">
                <a16:creationId xmlns:a16="http://schemas.microsoft.com/office/drawing/2014/main" id="{C61E3931-4019-5DE9-617C-6AE06E04D436}"/>
              </a:ext>
            </a:extLst>
          </p:cNvPr>
          <p:cNvPicPr>
            <a:picLocks noGrp="1" noChangeAspect="1"/>
          </p:cNvPicPr>
          <p:nvPr>
            <p:ph idx="1"/>
          </p:nvPr>
        </p:nvPicPr>
        <p:blipFill>
          <a:blip r:embed="rId4"/>
          <a:stretch>
            <a:fillRect/>
          </a:stretch>
        </p:blipFill>
        <p:spPr>
          <a:xfrm>
            <a:off x="546257" y="2132441"/>
            <a:ext cx="11204077" cy="3286724"/>
          </a:xfrm>
        </p:spPr>
      </p:pic>
    </p:spTree>
    <p:extLst>
      <p:ext uri="{BB962C8B-B14F-4D97-AF65-F5344CB8AC3E}">
        <p14:creationId xmlns:p14="http://schemas.microsoft.com/office/powerpoint/2010/main" val="2166440055"/>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1D774-D165-6BD4-AD29-05BDE89D3F68}"/>
              </a:ext>
            </a:extLst>
          </p:cNvPr>
          <p:cNvSpPr>
            <a:spLocks noGrp="1"/>
          </p:cNvSpPr>
          <p:nvPr>
            <p:ph type="title"/>
          </p:nvPr>
        </p:nvSpPr>
        <p:spPr/>
        <p:txBody>
          <a:bodyPr>
            <a:normAutofit/>
          </a:bodyPr>
          <a:lstStyle/>
          <a:p>
            <a:r>
              <a:rPr lang="en-US" sz="2000">
                <a:latin typeface="Arial"/>
                <a:cs typeface="Arial"/>
              </a:rPr>
              <a:t>Impacts of Limited Health Literacy – Senior Benefits and Government Savings</a:t>
            </a:r>
          </a:p>
        </p:txBody>
      </p:sp>
      <p:pic>
        <p:nvPicPr>
          <p:cNvPr id="6" name="Content Placeholder 5" descr="A screenshot of a medical information&#10;&#10;Description automatically generated">
            <a:extLst>
              <a:ext uri="{FF2B5EF4-FFF2-40B4-BE49-F238E27FC236}">
                <a16:creationId xmlns:a16="http://schemas.microsoft.com/office/drawing/2014/main" id="{0B4F9B91-D425-9518-B59F-B8AFD19AF4CD}"/>
              </a:ext>
            </a:extLst>
          </p:cNvPr>
          <p:cNvPicPr>
            <a:picLocks noGrp="1" noChangeAspect="1"/>
          </p:cNvPicPr>
          <p:nvPr>
            <p:ph idx="1"/>
          </p:nvPr>
        </p:nvPicPr>
        <p:blipFill>
          <a:blip r:embed="rId4"/>
          <a:stretch>
            <a:fillRect/>
          </a:stretch>
        </p:blipFill>
        <p:spPr>
          <a:xfrm>
            <a:off x="2398535" y="1237630"/>
            <a:ext cx="7386407" cy="5134602"/>
          </a:xfrm>
        </p:spPr>
      </p:pic>
      <p:pic>
        <p:nvPicPr>
          <p:cNvPr id="3" name="Content Placeholder 5" descr="Graphic illustrating if all US counties had high health literacy levels then 670,000 additional Medicare beneficiaries could receive a flu shot each year; there would be 993,000 fewer hospital visits a year, including: 93,000 fewer avoidable hospitalizations, 80,000 fewer hospital readmissions, 820,000 fewer ED visits each year; and a $25.4 billion potential savings for the Medicare program each year.">
            <a:extLst>
              <a:ext uri="{FF2B5EF4-FFF2-40B4-BE49-F238E27FC236}">
                <a16:creationId xmlns:a16="http://schemas.microsoft.com/office/drawing/2014/main" id="{972D2D45-61A4-5CE3-5AAE-A22295ACE760}"/>
              </a:ext>
            </a:extLst>
          </p:cNvPr>
          <p:cNvPicPr>
            <a:picLocks noChangeAspect="1"/>
          </p:cNvPicPr>
          <p:nvPr/>
        </p:nvPicPr>
        <p:blipFill>
          <a:blip r:embed="rId4"/>
          <a:stretch>
            <a:fillRect/>
          </a:stretch>
        </p:blipFill>
        <p:spPr>
          <a:xfrm>
            <a:off x="2402796" y="1231478"/>
            <a:ext cx="7386407" cy="5134602"/>
          </a:xfrm>
          <a:prstGeom prst="rect">
            <a:avLst/>
          </a:prstGeom>
        </p:spPr>
      </p:pic>
    </p:spTree>
    <p:extLst>
      <p:ext uri="{BB962C8B-B14F-4D97-AF65-F5344CB8AC3E}">
        <p14:creationId xmlns:p14="http://schemas.microsoft.com/office/powerpoint/2010/main" val="1711325709"/>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12C48-1EB5-60AB-8FEB-9FFA595BF8B8}"/>
              </a:ext>
            </a:extLst>
          </p:cNvPr>
          <p:cNvSpPr>
            <a:spLocks noGrp="1"/>
          </p:cNvSpPr>
          <p:nvPr>
            <p:ph type="title"/>
          </p:nvPr>
        </p:nvSpPr>
        <p:spPr/>
        <p:txBody>
          <a:bodyPr>
            <a:normAutofit/>
          </a:bodyPr>
          <a:lstStyle/>
          <a:p>
            <a:r>
              <a:rPr lang="en-US" sz="2000">
                <a:latin typeface="Arial"/>
                <a:cs typeface="Arial"/>
              </a:rPr>
              <a:t>Are Limited Health Literacy and Limited Literacy the Same Problem?</a:t>
            </a:r>
          </a:p>
        </p:txBody>
      </p:sp>
      <p:sp>
        <p:nvSpPr>
          <p:cNvPr id="3" name="Content Placeholder 2">
            <a:extLst>
              <a:ext uri="{FF2B5EF4-FFF2-40B4-BE49-F238E27FC236}">
                <a16:creationId xmlns:a16="http://schemas.microsoft.com/office/drawing/2014/main" id="{A02D8970-CD1C-1A03-C7A6-3FFE3FA1607A}"/>
              </a:ext>
            </a:extLst>
          </p:cNvPr>
          <p:cNvSpPr>
            <a:spLocks noGrp="1"/>
          </p:cNvSpPr>
          <p:nvPr>
            <p:ph idx="1"/>
          </p:nvPr>
        </p:nvSpPr>
        <p:spPr>
          <a:xfrm>
            <a:off x="546258" y="1231478"/>
            <a:ext cx="10796933" cy="1180088"/>
          </a:xfrm>
        </p:spPr>
        <p:txBody>
          <a:bodyPr vert="horz" lIns="91440" tIns="45720" rIns="91440" bIns="45720" rtlCol="0" anchor="t">
            <a:normAutofit/>
          </a:bodyPr>
          <a:lstStyle/>
          <a:p>
            <a:pPr marL="0" indent="0">
              <a:buNone/>
            </a:pPr>
            <a:r>
              <a:rPr lang="en-US" sz="1600">
                <a:latin typeface="Arial"/>
                <a:ea typeface="Roboto"/>
                <a:cs typeface="Arial"/>
              </a:rPr>
              <a:t>Limited health literacy and limited literacy are not the same, but they are related. Strong </a:t>
            </a:r>
            <a:r>
              <a:rPr lang="en-US" sz="1600" u="sng">
                <a:solidFill>
                  <a:schemeClr val="bg1"/>
                </a:solidFill>
                <a:highlight>
                  <a:srgbClr val="153B7D"/>
                </a:highlight>
                <a:latin typeface="Arial"/>
                <a:ea typeface="Roboto"/>
                <a:cs typeface="Arial"/>
                <a:hlinkClick r:id="rId4">
                  <a:extLst>
                    <a:ext uri="{A12FA001-AC4F-418D-AE19-62706E023703}">
                      <ahyp:hlinkClr xmlns:ahyp="http://schemas.microsoft.com/office/drawing/2018/hyperlinkcolor" val="tx"/>
                    </a:ext>
                  </a:extLst>
                </a:hlinkClick>
              </a:rPr>
              <a:t>literacy and numeracy skills</a:t>
            </a:r>
            <a:r>
              <a:rPr lang="en-US" sz="1600">
                <a:solidFill>
                  <a:schemeClr val="bg1"/>
                </a:solidFill>
                <a:latin typeface="Arial"/>
                <a:ea typeface="Roboto"/>
                <a:cs typeface="Arial"/>
              </a:rPr>
              <a:t> </a:t>
            </a:r>
            <a:r>
              <a:rPr lang="en-US" sz="1600">
                <a:latin typeface="Arial"/>
                <a:ea typeface="Roboto"/>
                <a:cs typeface="Arial"/>
              </a:rPr>
              <a:t>do help people understand and use health information and services, but research shows that most people still say that information and services are unfamiliar, complicated, and too technical.</a:t>
            </a:r>
            <a:endParaRPr lang="en-US" sz="1600">
              <a:effectLst/>
              <a:latin typeface="Arial"/>
              <a:cs typeface="Arial"/>
            </a:endParaRPr>
          </a:p>
        </p:txBody>
      </p:sp>
      <p:pic>
        <p:nvPicPr>
          <p:cNvPr id="4" name="Picture 3" descr="Infographic showing different components of literacy. These are cultural and conceptual knowledge, listening, speaking, writing, reading, numeracy. Note that listening and speaking are part of oral literacy and writing and reading are part of print literacy.">
            <a:extLst>
              <a:ext uri="{FF2B5EF4-FFF2-40B4-BE49-F238E27FC236}">
                <a16:creationId xmlns:a16="http://schemas.microsoft.com/office/drawing/2014/main" id="{55311D88-CA49-CE54-339B-1139AC688892}"/>
              </a:ext>
            </a:extLst>
          </p:cNvPr>
          <p:cNvPicPr>
            <a:picLocks noChangeAspect="1"/>
          </p:cNvPicPr>
          <p:nvPr/>
        </p:nvPicPr>
        <p:blipFill>
          <a:blip r:embed="rId5"/>
          <a:srcRect t="11333" r="-116" b="-225"/>
          <a:stretch/>
        </p:blipFill>
        <p:spPr>
          <a:xfrm>
            <a:off x="1170609" y="2270734"/>
            <a:ext cx="9563669" cy="4362595"/>
          </a:xfrm>
          <a:prstGeom prst="rect">
            <a:avLst/>
          </a:prstGeom>
        </p:spPr>
      </p:pic>
    </p:spTree>
    <p:extLst>
      <p:ext uri="{BB962C8B-B14F-4D97-AF65-F5344CB8AC3E}">
        <p14:creationId xmlns:p14="http://schemas.microsoft.com/office/powerpoint/2010/main" val="2435256201"/>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CA076-253E-26D1-35A9-BD82D384506F}"/>
              </a:ext>
            </a:extLst>
          </p:cNvPr>
          <p:cNvSpPr>
            <a:spLocks noGrp="1"/>
          </p:cNvSpPr>
          <p:nvPr>
            <p:ph type="title"/>
          </p:nvPr>
        </p:nvSpPr>
        <p:spPr/>
        <p:txBody>
          <a:bodyPr>
            <a:normAutofit/>
          </a:bodyPr>
          <a:lstStyle/>
          <a:p>
            <a:r>
              <a:rPr lang="en-US" sz="2000">
                <a:latin typeface="Arial"/>
                <a:cs typeface="Arial"/>
              </a:rPr>
              <a:t>Low Health Literacy Leads to Increased Frustration</a:t>
            </a:r>
          </a:p>
        </p:txBody>
      </p:sp>
      <p:pic>
        <p:nvPicPr>
          <p:cNvPr id="4" name="Content Placeholder 3" descr="Screenshot showing the gaze path of a user with limited literacy skills. The path clearly shows the user reading and re-reading every word.">
            <a:extLst>
              <a:ext uri="{FF2B5EF4-FFF2-40B4-BE49-F238E27FC236}">
                <a16:creationId xmlns:a16="http://schemas.microsoft.com/office/drawing/2014/main" id="{9142D494-CABE-CD8C-9EB0-4E9CF9848788}"/>
              </a:ext>
            </a:extLst>
          </p:cNvPr>
          <p:cNvPicPr>
            <a:picLocks noGrp="1" noChangeAspect="1"/>
          </p:cNvPicPr>
          <p:nvPr>
            <p:ph idx="1"/>
          </p:nvPr>
        </p:nvPicPr>
        <p:blipFill>
          <a:blip r:embed="rId4"/>
          <a:stretch>
            <a:fillRect/>
          </a:stretch>
        </p:blipFill>
        <p:spPr>
          <a:xfrm>
            <a:off x="6078529" y="1006889"/>
            <a:ext cx="4772508" cy="5562599"/>
          </a:xfrm>
        </p:spPr>
      </p:pic>
      <p:pic>
        <p:nvPicPr>
          <p:cNvPr id="5" name="Picture 4" descr="Screenshot showing the gaze path of a reader who does not have limited literacy skills. The path  shows that the reader can quickly skim the page.">
            <a:extLst>
              <a:ext uri="{FF2B5EF4-FFF2-40B4-BE49-F238E27FC236}">
                <a16:creationId xmlns:a16="http://schemas.microsoft.com/office/drawing/2014/main" id="{C441B637-C3CE-4E50-FB9C-FF6096E9F83B}"/>
              </a:ext>
            </a:extLst>
          </p:cNvPr>
          <p:cNvPicPr>
            <a:picLocks noChangeAspect="1"/>
          </p:cNvPicPr>
          <p:nvPr/>
        </p:nvPicPr>
        <p:blipFill>
          <a:blip r:embed="rId5"/>
          <a:stretch>
            <a:fillRect/>
          </a:stretch>
        </p:blipFill>
        <p:spPr>
          <a:xfrm>
            <a:off x="1326010" y="1022931"/>
            <a:ext cx="4604733" cy="5542126"/>
          </a:xfrm>
          <a:prstGeom prst="rect">
            <a:avLst/>
          </a:prstGeom>
        </p:spPr>
      </p:pic>
    </p:spTree>
    <p:extLst>
      <p:ext uri="{BB962C8B-B14F-4D97-AF65-F5344CB8AC3E}">
        <p14:creationId xmlns:p14="http://schemas.microsoft.com/office/powerpoint/2010/main" val="3631079549"/>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944CB9-7079-7871-10BE-7BF548330AE6}"/>
              </a:ext>
            </a:extLst>
          </p:cNvPr>
          <p:cNvSpPr>
            <a:spLocks noGrp="1"/>
          </p:cNvSpPr>
          <p:nvPr>
            <p:ph type="title"/>
          </p:nvPr>
        </p:nvSpPr>
        <p:spPr>
          <a:xfrm>
            <a:off x="546258" y="-94085"/>
            <a:ext cx="8259812" cy="1325563"/>
          </a:xfrm>
        </p:spPr>
        <p:txBody>
          <a:bodyPr>
            <a:normAutofit/>
          </a:bodyPr>
          <a:lstStyle/>
          <a:p>
            <a:r>
              <a:rPr lang="en-US" sz="2000">
                <a:latin typeface="Arial"/>
                <a:cs typeface="Arial"/>
              </a:rPr>
              <a:t>Health Literacy Is the Difference Between Life and Death</a:t>
            </a:r>
          </a:p>
        </p:txBody>
      </p:sp>
      <p:sp>
        <p:nvSpPr>
          <p:cNvPr id="3" name="Content Placeholder 2">
            <a:extLst>
              <a:ext uri="{FF2B5EF4-FFF2-40B4-BE49-F238E27FC236}">
                <a16:creationId xmlns:a16="http://schemas.microsoft.com/office/drawing/2014/main" id="{5D11B0F6-DC90-1194-8FAD-591A54552D02}"/>
              </a:ext>
            </a:extLst>
          </p:cNvPr>
          <p:cNvSpPr>
            <a:spLocks noGrp="1"/>
          </p:cNvSpPr>
          <p:nvPr>
            <p:ph idx="1"/>
          </p:nvPr>
        </p:nvSpPr>
        <p:spPr>
          <a:xfrm>
            <a:off x="838200" y="1565840"/>
            <a:ext cx="10515600" cy="4351337"/>
          </a:xfrm>
        </p:spPr>
        <p:txBody>
          <a:bodyPr anchor="ctr">
            <a:normAutofit/>
          </a:bodyPr>
          <a:lstStyle/>
          <a:p>
            <a:pPr marL="0" indent="0" algn="ctr">
              <a:buNone/>
            </a:pPr>
            <a:r>
              <a:rPr lang="en-US" sz="2800" i="1">
                <a:latin typeface="Arial" panose="020B0604020202020204" pitchFamily="34" charset="0"/>
                <a:ea typeface="Roboto"/>
                <a:cs typeface="Arial" panose="020B0604020202020204" pitchFamily="34" charset="0"/>
              </a:rPr>
              <a:t>“A 29-year-old African-American woman with three days of abdominal pain and fever was brought to a Baltimore emergency department by her family. After a brief evaluation she was told that she would need an exploratory laparotomy. She subsequently became agitated and demanded to have her family take her home. When approached by staff, she yelled “I came here in pain and all you want is to do is an exploratory on me! You will not make me a guinea pig!” She refused to consent to any procedures and later died of appendicitis.”</a:t>
            </a:r>
          </a:p>
        </p:txBody>
      </p:sp>
      <p:sp>
        <p:nvSpPr>
          <p:cNvPr id="2" name="TextBox 1">
            <a:extLst>
              <a:ext uri="{FF2B5EF4-FFF2-40B4-BE49-F238E27FC236}">
                <a16:creationId xmlns:a16="http://schemas.microsoft.com/office/drawing/2014/main" id="{1F3D89CE-126C-F16C-7BD3-3149B1FEFC53}"/>
              </a:ext>
            </a:extLst>
          </p:cNvPr>
          <p:cNvSpPr txBox="1"/>
          <p:nvPr/>
        </p:nvSpPr>
        <p:spPr>
          <a:xfrm>
            <a:off x="6910544" y="6251539"/>
            <a:ext cx="5180014" cy="415498"/>
          </a:xfrm>
          <a:prstGeom prst="rect">
            <a:avLst/>
          </a:prstGeom>
          <a:noFill/>
        </p:spPr>
        <p:txBody>
          <a:bodyPr wrap="square" lIns="91440" tIns="45720" rIns="91440" bIns="45720" rtlCol="0" anchor="t">
            <a:spAutoFit/>
          </a:bodyPr>
          <a:lstStyle/>
          <a:p>
            <a:r>
              <a:rPr lang="en-US" sz="1050" i="1">
                <a:solidFill>
                  <a:schemeClr val="tx2"/>
                </a:solidFill>
                <a:latin typeface="Arial" panose="020B0604020202020204" pitchFamily="34" charset="0"/>
                <a:cs typeface="Arial" panose="020B0604020202020204" pitchFamily="34" charset="0"/>
              </a:rPr>
              <a:t>National Academies of Sciences, Engineering, and Medicine. 2004. Health Literacy: A Prescription to End Confusion. Washington, DC: The National Academies Press</a:t>
            </a:r>
            <a:endParaRPr lang="en-US" sz="105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1190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33DB9-B98C-0384-F515-AD89C11BF783}"/>
              </a:ext>
            </a:extLst>
          </p:cNvPr>
          <p:cNvSpPr>
            <a:spLocks noGrp="1"/>
          </p:cNvSpPr>
          <p:nvPr>
            <p:ph type="title"/>
          </p:nvPr>
        </p:nvSpPr>
        <p:spPr/>
        <p:txBody>
          <a:bodyPr>
            <a:normAutofit/>
          </a:bodyPr>
          <a:lstStyle/>
          <a:p>
            <a:r>
              <a:rPr lang="en-US" sz="2000">
                <a:latin typeface="Arial"/>
                <a:cs typeface="Arial"/>
              </a:rPr>
              <a:t>NPIN Overview</a:t>
            </a:r>
          </a:p>
        </p:txBody>
      </p:sp>
      <p:sp>
        <p:nvSpPr>
          <p:cNvPr id="3" name="Content Placeholder 2">
            <a:extLst>
              <a:ext uri="{FF2B5EF4-FFF2-40B4-BE49-F238E27FC236}">
                <a16:creationId xmlns:a16="http://schemas.microsoft.com/office/drawing/2014/main" id="{D97F3295-1BA2-F39E-68ED-E83E7970DB93}"/>
              </a:ext>
            </a:extLst>
          </p:cNvPr>
          <p:cNvSpPr>
            <a:spLocks noGrp="1"/>
          </p:cNvSpPr>
          <p:nvPr>
            <p:ph idx="1"/>
          </p:nvPr>
        </p:nvSpPr>
        <p:spPr/>
        <p:txBody>
          <a:bodyPr/>
          <a:lstStyle/>
          <a:p>
            <a:r>
              <a:rPr lang="en-US">
                <a:latin typeface="Arial" panose="020B0604020202020204" pitchFamily="34" charset="0"/>
                <a:cs typeface="Arial" panose="020B0604020202020204" pitchFamily="34" charset="0"/>
              </a:rPr>
              <a:t>Funded by the U.S. Centers for Disease Control and Prevention (CDC), NPIN is a key resource for public health professionals.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NPIN serves as a comprehensive hub for those addressing HIV, TB, STIs, and viral hepatitis in their communities.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Discover more about NPIN at </a:t>
            </a:r>
            <a:r>
              <a:rPr lang="en-US" err="1">
                <a:latin typeface="Arial" panose="020B0604020202020204" pitchFamily="34" charset="0"/>
                <a:cs typeface="Arial" panose="020B0604020202020204" pitchFamily="34" charset="0"/>
              </a:rPr>
              <a:t>npin.cdc.gov</a:t>
            </a:r>
            <a:r>
              <a:rPr lang="en-US">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42661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2D458-300B-71B0-3C34-56B3B08865EE}"/>
              </a:ext>
            </a:extLst>
          </p:cNvPr>
          <p:cNvSpPr>
            <a:spLocks noGrp="1"/>
          </p:cNvSpPr>
          <p:nvPr>
            <p:ph type="title" idx="4294967295"/>
          </p:nvPr>
        </p:nvSpPr>
        <p:spPr>
          <a:xfrm>
            <a:off x="6312190" y="1953368"/>
            <a:ext cx="5899688" cy="2165108"/>
          </a:xfrm>
        </p:spPr>
        <p:txBody>
          <a:bodyPr>
            <a:normAutofit/>
          </a:bodyPr>
          <a:lstStyle/>
          <a:p>
            <a:r>
              <a:rPr lang="en-US" sz="2400" b="1">
                <a:solidFill>
                  <a:srgbClr val="153B7D"/>
                </a:solidFill>
                <a:latin typeface="Arial"/>
                <a:ea typeface="Roboto"/>
                <a:cs typeface="Roboto"/>
              </a:rPr>
              <a:t>Health Literacy Best Practices:</a:t>
            </a:r>
            <a:br>
              <a:rPr lang="en-US" sz="2400">
                <a:solidFill>
                  <a:srgbClr val="153B7D"/>
                </a:solidFill>
                <a:latin typeface="Arial"/>
                <a:ea typeface="Roboto"/>
                <a:cs typeface="Roboto"/>
              </a:rPr>
            </a:br>
            <a:r>
              <a:rPr lang="en-US" sz="2400">
                <a:solidFill>
                  <a:srgbClr val="007CBA"/>
                </a:solidFill>
                <a:latin typeface="Arial"/>
                <a:ea typeface="Roboto"/>
                <a:cs typeface="Roboto"/>
              </a:rPr>
              <a:t>High Level Overview of Foundational Resources, Tools, and Guides</a:t>
            </a:r>
          </a:p>
        </p:txBody>
      </p:sp>
      <p:pic>
        <p:nvPicPr>
          <p:cNvPr id="4" name="Graphic 3">
            <a:extLst>
              <a:ext uri="{FF2B5EF4-FFF2-40B4-BE49-F238E27FC236}">
                <a16:creationId xmlns:a16="http://schemas.microsoft.com/office/drawing/2014/main" id="{58CC0604-A112-C854-F2EB-9FB763783B4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995791" y="2903290"/>
            <a:ext cx="2915923" cy="1638794"/>
          </a:xfrm>
          <a:prstGeom prst="rect">
            <a:avLst/>
          </a:prstGeom>
        </p:spPr>
      </p:pic>
    </p:spTree>
    <p:extLst>
      <p:ext uri="{BB962C8B-B14F-4D97-AF65-F5344CB8AC3E}">
        <p14:creationId xmlns:p14="http://schemas.microsoft.com/office/powerpoint/2010/main" val="4052343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1E72C-2CB5-2AA0-376A-D7ED2A2F213A}"/>
              </a:ext>
            </a:extLst>
          </p:cNvPr>
          <p:cNvSpPr>
            <a:spLocks noGrp="1"/>
          </p:cNvSpPr>
          <p:nvPr>
            <p:ph type="title"/>
          </p:nvPr>
        </p:nvSpPr>
        <p:spPr/>
        <p:txBody>
          <a:bodyPr>
            <a:normAutofit/>
          </a:bodyPr>
          <a:lstStyle/>
          <a:p>
            <a:r>
              <a:rPr lang="en-US" sz="2000">
                <a:latin typeface="Arial"/>
                <a:cs typeface="Arial"/>
              </a:rPr>
              <a:t>Clear Communication Framework</a:t>
            </a:r>
          </a:p>
        </p:txBody>
      </p:sp>
      <p:sp>
        <p:nvSpPr>
          <p:cNvPr id="6" name="TextBox 5">
            <a:extLst>
              <a:ext uri="{FF2B5EF4-FFF2-40B4-BE49-F238E27FC236}">
                <a16:creationId xmlns:a16="http://schemas.microsoft.com/office/drawing/2014/main" id="{A0B6B3B8-30F2-5315-C041-6A5EAA208887}"/>
              </a:ext>
            </a:extLst>
          </p:cNvPr>
          <p:cNvSpPr txBox="1"/>
          <p:nvPr/>
        </p:nvSpPr>
        <p:spPr>
          <a:xfrm>
            <a:off x="1447454" y="1930712"/>
            <a:ext cx="270300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153B7D"/>
                </a:solidFill>
                <a:latin typeface="Arial"/>
                <a:ea typeface="Calibri"/>
                <a:cs typeface="Calibri"/>
              </a:rPr>
              <a:t>Cultural Competency</a:t>
            </a:r>
            <a:endParaRPr lang="en-US" sz="2000">
              <a:solidFill>
                <a:srgbClr val="153B7D"/>
              </a:solidFill>
              <a:latin typeface="Arial"/>
              <a:cs typeface="Arial"/>
            </a:endParaRPr>
          </a:p>
        </p:txBody>
      </p:sp>
      <p:sp>
        <p:nvSpPr>
          <p:cNvPr id="8" name="TextBox 7">
            <a:extLst>
              <a:ext uri="{FF2B5EF4-FFF2-40B4-BE49-F238E27FC236}">
                <a16:creationId xmlns:a16="http://schemas.microsoft.com/office/drawing/2014/main" id="{3946F158-99BF-948F-EA5A-069DB8FBCB72}"/>
              </a:ext>
            </a:extLst>
          </p:cNvPr>
          <p:cNvSpPr txBox="1"/>
          <p:nvPr/>
        </p:nvSpPr>
        <p:spPr>
          <a:xfrm>
            <a:off x="9050475" y="1930712"/>
            <a:ext cx="168928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153B7D"/>
                </a:solidFill>
                <a:latin typeface="Arial"/>
                <a:ea typeface="Calibri"/>
                <a:cs typeface="Calibri"/>
              </a:rPr>
              <a:t>Accessibility </a:t>
            </a:r>
            <a:endParaRPr lang="en-US" sz="2000">
              <a:solidFill>
                <a:srgbClr val="153B7D"/>
              </a:solidFill>
              <a:latin typeface="Arial"/>
              <a:cs typeface="Arial"/>
            </a:endParaRPr>
          </a:p>
        </p:txBody>
      </p:sp>
      <p:sp>
        <p:nvSpPr>
          <p:cNvPr id="10" name="TextBox 9">
            <a:extLst>
              <a:ext uri="{FF2B5EF4-FFF2-40B4-BE49-F238E27FC236}">
                <a16:creationId xmlns:a16="http://schemas.microsoft.com/office/drawing/2014/main" id="{3BFA3DB4-6E9A-211F-C83C-EAC4E3C45F91}"/>
              </a:ext>
            </a:extLst>
          </p:cNvPr>
          <p:cNvSpPr txBox="1"/>
          <p:nvPr/>
        </p:nvSpPr>
        <p:spPr>
          <a:xfrm>
            <a:off x="5319997" y="1934319"/>
            <a:ext cx="206512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153B7D"/>
                </a:solidFill>
                <a:latin typeface="Arial"/>
                <a:ea typeface="Calibri"/>
                <a:cs typeface="Calibri"/>
              </a:rPr>
              <a:t>Health Literacy</a:t>
            </a:r>
            <a:endParaRPr lang="en-US" sz="2000">
              <a:solidFill>
                <a:srgbClr val="153B7D"/>
              </a:solidFill>
              <a:latin typeface="Arial"/>
              <a:cs typeface="Arial"/>
            </a:endParaRPr>
          </a:p>
        </p:txBody>
      </p:sp>
      <p:sp>
        <p:nvSpPr>
          <p:cNvPr id="11" name="Rounded Rectangle 10">
            <a:extLst>
              <a:ext uri="{FF2B5EF4-FFF2-40B4-BE49-F238E27FC236}">
                <a16:creationId xmlns:a16="http://schemas.microsoft.com/office/drawing/2014/main" id="{BBD5F17E-1323-8C87-B139-FD7976B5C8F3}"/>
              </a:ext>
            </a:extLst>
          </p:cNvPr>
          <p:cNvSpPr/>
          <p:nvPr/>
        </p:nvSpPr>
        <p:spPr>
          <a:xfrm>
            <a:off x="1495696" y="5228716"/>
            <a:ext cx="9566162" cy="860171"/>
          </a:xfrm>
          <a:prstGeom prst="roundRect">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Arial"/>
                <a:ea typeface="Calibri"/>
                <a:cs typeface="Calibri"/>
              </a:rPr>
              <a:t>The Root System Unites These Disciplines</a:t>
            </a:r>
            <a:endParaRPr lang="en-US" sz="2000">
              <a:latin typeface="Arial"/>
              <a:cs typeface="Arial"/>
            </a:endParaRPr>
          </a:p>
        </p:txBody>
      </p:sp>
      <p:pic>
        <p:nvPicPr>
          <p:cNvPr id="12" name="Content Placeholder 3">
            <a:extLst>
              <a:ext uri="{FF2B5EF4-FFF2-40B4-BE49-F238E27FC236}">
                <a16:creationId xmlns:a16="http://schemas.microsoft.com/office/drawing/2014/main" id="{B9E516B7-BED6-2BDD-9D9F-05E0A879757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t="281" b="281"/>
          <a:stretch/>
        </p:blipFill>
        <p:spPr>
          <a:xfrm>
            <a:off x="1447454" y="2316283"/>
            <a:ext cx="2703005" cy="2687798"/>
          </a:xfrm>
          <a:prstGeom prst="rect">
            <a:avLst/>
          </a:prstGeom>
          <a:effectLst/>
        </p:spPr>
      </p:pic>
      <p:pic>
        <p:nvPicPr>
          <p:cNvPr id="13" name="Content Placeholder 3">
            <a:extLst>
              <a:ext uri="{FF2B5EF4-FFF2-40B4-BE49-F238E27FC236}">
                <a16:creationId xmlns:a16="http://schemas.microsoft.com/office/drawing/2014/main" id="{0EB7F4FB-0EE1-A445-C317-5BB838D132A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t="281" b="281"/>
          <a:stretch/>
        </p:blipFill>
        <p:spPr>
          <a:xfrm>
            <a:off x="4981068" y="2316283"/>
            <a:ext cx="2703005" cy="2687798"/>
          </a:xfrm>
          <a:prstGeom prst="rect">
            <a:avLst/>
          </a:prstGeom>
          <a:effectLst/>
        </p:spPr>
      </p:pic>
      <p:pic>
        <p:nvPicPr>
          <p:cNvPr id="14" name="Content Placeholder 3">
            <a:extLst>
              <a:ext uri="{FF2B5EF4-FFF2-40B4-BE49-F238E27FC236}">
                <a16:creationId xmlns:a16="http://schemas.microsoft.com/office/drawing/2014/main" id="{5710ABB7-9ED2-E54B-6135-D5501AE48DB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t="281" b="281"/>
          <a:stretch/>
        </p:blipFill>
        <p:spPr>
          <a:xfrm>
            <a:off x="8530180" y="2316283"/>
            <a:ext cx="2703005" cy="2687798"/>
          </a:xfrm>
          <a:prstGeom prst="rect">
            <a:avLst/>
          </a:prstGeom>
          <a:effectLst/>
        </p:spPr>
      </p:pic>
    </p:spTree>
    <p:extLst>
      <p:ext uri="{BB962C8B-B14F-4D97-AF65-F5344CB8AC3E}">
        <p14:creationId xmlns:p14="http://schemas.microsoft.com/office/powerpoint/2010/main" val="1421057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ounded Rectangle 69">
            <a:extLst>
              <a:ext uri="{FF2B5EF4-FFF2-40B4-BE49-F238E27FC236}">
                <a16:creationId xmlns:a16="http://schemas.microsoft.com/office/drawing/2014/main" id="{8CF16AD2-5F9C-7132-8843-B8B30E5803CC}"/>
              </a:ext>
            </a:extLst>
          </p:cNvPr>
          <p:cNvSpPr/>
          <p:nvPr/>
        </p:nvSpPr>
        <p:spPr>
          <a:xfrm>
            <a:off x="8082521" y="1111573"/>
            <a:ext cx="1345653"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a:extLst>
              <a:ext uri="{FF2B5EF4-FFF2-40B4-BE49-F238E27FC236}">
                <a16:creationId xmlns:a16="http://schemas.microsoft.com/office/drawing/2014/main" id="{AFEF741E-DC98-74C8-D4B4-8202DAF2C138}"/>
              </a:ext>
            </a:extLst>
          </p:cNvPr>
          <p:cNvSpPr/>
          <p:nvPr/>
        </p:nvSpPr>
        <p:spPr>
          <a:xfrm>
            <a:off x="7456452" y="3819972"/>
            <a:ext cx="2237772"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647B686C-B786-B89B-76E1-780BA8081A80}"/>
              </a:ext>
            </a:extLst>
          </p:cNvPr>
          <p:cNvSpPr/>
          <p:nvPr/>
        </p:nvSpPr>
        <p:spPr>
          <a:xfrm>
            <a:off x="1619278" y="3858970"/>
            <a:ext cx="1348152"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7BDAC4C1-AB8C-BFE0-30AB-180F9DF8DB42}"/>
              </a:ext>
              <a:ext uri="{C183D7F6-B498-43B3-948B-1728B52AA6E4}">
                <adec:decorative xmlns:adec="http://schemas.microsoft.com/office/drawing/2017/decorative" val="1"/>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rcRect t="439" b="439"/>
          <a:stretch/>
        </p:blipFill>
        <p:spPr>
          <a:xfrm>
            <a:off x="2455869" y="-88018"/>
            <a:ext cx="7096323" cy="7034036"/>
          </a:xfrm>
        </p:spPr>
      </p:pic>
      <p:sp>
        <p:nvSpPr>
          <p:cNvPr id="60" name="Rounded Rectangle 59">
            <a:extLst>
              <a:ext uri="{FF2B5EF4-FFF2-40B4-BE49-F238E27FC236}">
                <a16:creationId xmlns:a16="http://schemas.microsoft.com/office/drawing/2014/main" id="{1764B09E-4B38-2997-A16F-8B0987E2A664}"/>
              </a:ext>
            </a:extLst>
          </p:cNvPr>
          <p:cNvSpPr/>
          <p:nvPr/>
        </p:nvSpPr>
        <p:spPr>
          <a:xfrm>
            <a:off x="3624746" y="5764974"/>
            <a:ext cx="4475778"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a:extLst>
              <a:ext uri="{FF2B5EF4-FFF2-40B4-BE49-F238E27FC236}">
                <a16:creationId xmlns:a16="http://schemas.microsoft.com/office/drawing/2014/main" id="{00172077-BA0C-156F-9387-78B5E657E5C5}"/>
              </a:ext>
            </a:extLst>
          </p:cNvPr>
          <p:cNvSpPr/>
          <p:nvPr/>
        </p:nvSpPr>
        <p:spPr>
          <a:xfrm>
            <a:off x="3914071" y="6491881"/>
            <a:ext cx="4028450"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a:extLst>
              <a:ext uri="{FF2B5EF4-FFF2-40B4-BE49-F238E27FC236}">
                <a16:creationId xmlns:a16="http://schemas.microsoft.com/office/drawing/2014/main" id="{A9ECC2E1-A889-3B20-F715-9E9C4F675CE5}"/>
              </a:ext>
            </a:extLst>
          </p:cNvPr>
          <p:cNvSpPr/>
          <p:nvPr/>
        </p:nvSpPr>
        <p:spPr>
          <a:xfrm>
            <a:off x="4774055" y="4965197"/>
            <a:ext cx="2289685"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a:extLst>
              <a:ext uri="{FF2B5EF4-FFF2-40B4-BE49-F238E27FC236}">
                <a16:creationId xmlns:a16="http://schemas.microsoft.com/office/drawing/2014/main" id="{DD563BD7-CF8E-3987-2FA3-FBF807307D8B}"/>
              </a:ext>
            </a:extLst>
          </p:cNvPr>
          <p:cNvSpPr/>
          <p:nvPr/>
        </p:nvSpPr>
        <p:spPr>
          <a:xfrm>
            <a:off x="4812155" y="4195577"/>
            <a:ext cx="2167765"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70745063-C32F-CFF7-21E8-D7C9C8688B74}"/>
              </a:ext>
            </a:extLst>
          </p:cNvPr>
          <p:cNvSpPr/>
          <p:nvPr/>
        </p:nvSpPr>
        <p:spPr>
          <a:xfrm>
            <a:off x="2175538" y="3028390"/>
            <a:ext cx="1078765"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B70914B-D1DE-74E8-F1F2-F95919E566B6}"/>
              </a:ext>
            </a:extLst>
          </p:cNvPr>
          <p:cNvSpPr txBox="1"/>
          <p:nvPr/>
        </p:nvSpPr>
        <p:spPr>
          <a:xfrm>
            <a:off x="3969569" y="6490480"/>
            <a:ext cx="394105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Arial"/>
                <a:ea typeface="+mn-lt"/>
                <a:cs typeface="Arial"/>
                <a:hlinkClick r:id="rId6">
                  <a:extLst>
                    <a:ext uri="{A12FA001-AC4F-418D-AE19-62706E023703}">
                      <ahyp:hlinkClr xmlns:ahyp="http://schemas.microsoft.com/office/drawing/2018/hyperlinkcolor" val="tx"/>
                    </a:ext>
                  </a:extLst>
                </a:hlinkClick>
              </a:rPr>
              <a:t>National Action Plan To Improve Health Literacy (2010)</a:t>
            </a:r>
            <a:endParaRPr lang="en-US" sz="1200">
              <a:solidFill>
                <a:schemeClr val="bg1"/>
              </a:solidFill>
              <a:latin typeface="Arial"/>
              <a:ea typeface="Calibri"/>
              <a:cs typeface="Arial"/>
            </a:endParaRPr>
          </a:p>
        </p:txBody>
      </p:sp>
      <p:sp>
        <p:nvSpPr>
          <p:cNvPr id="17" name="Rounded Rectangle 16">
            <a:extLst>
              <a:ext uri="{FF2B5EF4-FFF2-40B4-BE49-F238E27FC236}">
                <a16:creationId xmlns:a16="http://schemas.microsoft.com/office/drawing/2014/main" id="{1AAFE12D-AF96-9B70-84B4-15ED90E116F7}"/>
              </a:ext>
            </a:extLst>
          </p:cNvPr>
          <p:cNvSpPr/>
          <p:nvPr/>
        </p:nvSpPr>
        <p:spPr>
          <a:xfrm>
            <a:off x="2442891" y="2251823"/>
            <a:ext cx="2237772"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16D45F3-D659-65D1-0E89-409E09350CAF}"/>
              </a:ext>
            </a:extLst>
          </p:cNvPr>
          <p:cNvSpPr txBox="1"/>
          <p:nvPr/>
        </p:nvSpPr>
        <p:spPr>
          <a:xfrm>
            <a:off x="3624747" y="5778533"/>
            <a:ext cx="447577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Arial"/>
                <a:ea typeface="Calibri"/>
                <a:cs typeface="Arial"/>
              </a:rPr>
              <a:t>Healthy People </a:t>
            </a:r>
            <a:r>
              <a:rPr lang="en-US" sz="1200">
                <a:solidFill>
                  <a:schemeClr val="bg1"/>
                </a:solidFill>
                <a:latin typeface="Arial"/>
                <a:ea typeface="Calibri"/>
                <a:cs typeface="Arial"/>
                <a:hlinkClick r:id="rId7">
                  <a:extLst>
                    <a:ext uri="{A12FA001-AC4F-418D-AE19-62706E023703}">
                      <ahyp:hlinkClr xmlns:ahyp="http://schemas.microsoft.com/office/drawing/2018/hyperlinkcolor" val="tx"/>
                    </a:ext>
                  </a:extLst>
                </a:hlinkClick>
              </a:rPr>
              <a:t>2010</a:t>
            </a:r>
            <a:r>
              <a:rPr lang="en-US" sz="1200">
                <a:solidFill>
                  <a:schemeClr val="bg1"/>
                </a:solidFill>
                <a:latin typeface="Arial"/>
                <a:ea typeface="Calibri"/>
                <a:cs typeface="Arial"/>
              </a:rPr>
              <a:t>, </a:t>
            </a:r>
            <a:r>
              <a:rPr lang="en-US" sz="1200">
                <a:solidFill>
                  <a:schemeClr val="bg1"/>
                </a:solidFill>
                <a:latin typeface="Arial"/>
                <a:ea typeface="Calibri"/>
                <a:cs typeface="Arial"/>
                <a:hlinkClick r:id="rId8">
                  <a:extLst>
                    <a:ext uri="{A12FA001-AC4F-418D-AE19-62706E023703}">
                      <ahyp:hlinkClr xmlns:ahyp="http://schemas.microsoft.com/office/drawing/2018/hyperlinkcolor" val="tx"/>
                    </a:ext>
                  </a:extLst>
                </a:hlinkClick>
              </a:rPr>
              <a:t>2020</a:t>
            </a:r>
            <a:r>
              <a:rPr lang="en-US" sz="1200">
                <a:solidFill>
                  <a:schemeClr val="bg1"/>
                </a:solidFill>
                <a:latin typeface="Arial"/>
                <a:ea typeface="Calibri"/>
                <a:cs typeface="Arial"/>
              </a:rPr>
              <a:t>, </a:t>
            </a:r>
            <a:r>
              <a:rPr lang="en-US" sz="1200">
                <a:solidFill>
                  <a:schemeClr val="bg1"/>
                </a:solidFill>
                <a:latin typeface="Arial"/>
                <a:ea typeface="Calibri"/>
                <a:cs typeface="Arial"/>
                <a:hlinkClick r:id="rId9">
                  <a:extLst>
                    <a:ext uri="{A12FA001-AC4F-418D-AE19-62706E023703}">
                      <ahyp:hlinkClr xmlns:ahyp="http://schemas.microsoft.com/office/drawing/2018/hyperlinkcolor" val="tx"/>
                    </a:ext>
                  </a:extLst>
                </a:hlinkClick>
              </a:rPr>
              <a:t>2030</a:t>
            </a:r>
            <a:r>
              <a:rPr lang="en-US" sz="1200">
                <a:solidFill>
                  <a:schemeClr val="bg1"/>
                </a:solidFill>
                <a:latin typeface="Arial"/>
                <a:ea typeface="Calibri"/>
                <a:cs typeface="Arial"/>
              </a:rPr>
              <a:t> continue to evolve definitions</a:t>
            </a:r>
            <a:endParaRPr lang="en-US" sz="1200">
              <a:solidFill>
                <a:schemeClr val="bg1"/>
              </a:solidFill>
              <a:latin typeface="Arial"/>
              <a:cs typeface="Arial"/>
            </a:endParaRPr>
          </a:p>
        </p:txBody>
      </p:sp>
      <p:pic>
        <p:nvPicPr>
          <p:cNvPr id="8" name="Picture 7">
            <a:extLst>
              <a:ext uri="{FF2B5EF4-FFF2-40B4-BE49-F238E27FC236}">
                <a16:creationId xmlns:a16="http://schemas.microsoft.com/office/drawing/2014/main" id="{94B1870D-0E4E-C9C7-5AB5-A6B91D1D0424}"/>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802130" y="6013613"/>
            <a:ext cx="487161" cy="487161"/>
          </a:xfrm>
          <a:prstGeom prst="rect">
            <a:avLst/>
          </a:prstGeom>
        </p:spPr>
      </p:pic>
      <p:pic>
        <p:nvPicPr>
          <p:cNvPr id="9" name="Picture 8">
            <a:extLst>
              <a:ext uri="{FF2B5EF4-FFF2-40B4-BE49-F238E27FC236}">
                <a16:creationId xmlns:a16="http://schemas.microsoft.com/office/drawing/2014/main" id="{F53CE611-82EB-9608-7A0B-1F4EC5A640DE}"/>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802130" y="5272779"/>
            <a:ext cx="487161" cy="487161"/>
          </a:xfrm>
          <a:prstGeom prst="rect">
            <a:avLst/>
          </a:prstGeom>
        </p:spPr>
      </p:pic>
      <p:pic>
        <p:nvPicPr>
          <p:cNvPr id="10" name="Picture 9">
            <a:extLst>
              <a:ext uri="{FF2B5EF4-FFF2-40B4-BE49-F238E27FC236}">
                <a16:creationId xmlns:a16="http://schemas.microsoft.com/office/drawing/2014/main" id="{A2944C45-83BA-EAD4-10F5-74318B1BF782}"/>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825088" y="4506512"/>
            <a:ext cx="441244" cy="441244"/>
          </a:xfrm>
          <a:prstGeom prst="rect">
            <a:avLst/>
          </a:prstGeom>
        </p:spPr>
      </p:pic>
      <p:sp>
        <p:nvSpPr>
          <p:cNvPr id="11" name="TextBox 10">
            <a:extLst>
              <a:ext uri="{FF2B5EF4-FFF2-40B4-BE49-F238E27FC236}">
                <a16:creationId xmlns:a16="http://schemas.microsoft.com/office/drawing/2014/main" id="{1BBC8D4B-281F-25D7-03CB-A80461347BE6}"/>
              </a:ext>
            </a:extLst>
          </p:cNvPr>
          <p:cNvSpPr txBox="1"/>
          <p:nvPr/>
        </p:nvSpPr>
        <p:spPr>
          <a:xfrm>
            <a:off x="4233163" y="4975794"/>
            <a:ext cx="338666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Arial"/>
                <a:ea typeface="Calibri"/>
                <a:cs typeface="Arial"/>
                <a:hlinkClick r:id="rId14"/>
              </a:rPr>
              <a:t>CDC Health Literay Action Plan</a:t>
            </a:r>
          </a:p>
        </p:txBody>
      </p:sp>
      <p:sp>
        <p:nvSpPr>
          <p:cNvPr id="12" name="TextBox 11">
            <a:extLst>
              <a:ext uri="{FF2B5EF4-FFF2-40B4-BE49-F238E27FC236}">
                <a16:creationId xmlns:a16="http://schemas.microsoft.com/office/drawing/2014/main" id="{D40DE010-8FFF-C033-88BB-9429BD44F6CC}"/>
              </a:ext>
            </a:extLst>
          </p:cNvPr>
          <p:cNvSpPr txBox="1"/>
          <p:nvPr/>
        </p:nvSpPr>
        <p:spPr>
          <a:xfrm>
            <a:off x="3713638" y="1143463"/>
            <a:ext cx="2676064" cy="306467"/>
          </a:xfrm>
          <a:prstGeom prst="roundRect">
            <a:avLst/>
          </a:prstGeom>
          <a:solidFill>
            <a:srgbClr val="007CBA"/>
          </a:solidFill>
          <a:ln>
            <a:noFill/>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Arial"/>
                <a:ea typeface="Calibri"/>
                <a:cs typeface="Arial"/>
                <a:hlinkClick r:id="rId15">
                  <a:extLst>
                    <a:ext uri="{A12FA001-AC4F-418D-AE19-62706E023703}">
                      <ahyp:hlinkClr xmlns:ahyp="http://schemas.microsoft.com/office/drawing/2018/hyperlinkcolor" val="tx"/>
                    </a:ext>
                  </a:extLst>
                </a:hlinkClick>
              </a:rPr>
              <a:t>Federal Plain Language Guidelines</a:t>
            </a:r>
            <a:endParaRPr lang="en-US" sz="1200">
              <a:solidFill>
                <a:schemeClr val="bg1"/>
              </a:solidFill>
              <a:latin typeface="Arial"/>
              <a:cs typeface="Arial"/>
              <a:hlinkClick r:id="" action="ppaction://noaction">
                <a:extLst>
                  <a:ext uri="{A12FA001-AC4F-418D-AE19-62706E023703}">
                    <ahyp:hlinkClr xmlns:ahyp="http://schemas.microsoft.com/office/drawing/2018/hyperlinkcolor" val="tx"/>
                  </a:ext>
                </a:extLst>
              </a:hlinkClick>
            </a:endParaRPr>
          </a:p>
        </p:txBody>
      </p:sp>
      <p:pic>
        <p:nvPicPr>
          <p:cNvPr id="13" name="Picture 12">
            <a:extLst>
              <a:ext uri="{FF2B5EF4-FFF2-40B4-BE49-F238E27FC236}">
                <a16:creationId xmlns:a16="http://schemas.microsoft.com/office/drawing/2014/main" id="{AA6D23E4-1B0A-2AAF-E612-0D349A0D2E8E}"/>
              </a:ext>
              <a:ext uri="{C183D7F6-B498-43B3-948B-1728B52AA6E4}">
                <adec:decorative xmlns:adec="http://schemas.microsoft.com/office/drawing/2017/decorative" val="1"/>
              </a:ext>
            </a:extLst>
          </p:cNvPr>
          <p:cNvPicPr>
            <a:picLocks noChangeAspect="1"/>
          </p:cNvPicPr>
          <p:nvPr/>
        </p:nvPicPr>
        <p:blipFill>
          <a:blip r:embed="rId16"/>
          <a:srcRect l="15180" t="36752" r="14316" b="41920"/>
          <a:stretch/>
        </p:blipFill>
        <p:spPr>
          <a:xfrm>
            <a:off x="3867333" y="875730"/>
            <a:ext cx="1731851" cy="265817"/>
          </a:xfrm>
          <a:prstGeom prst="rect">
            <a:avLst/>
          </a:prstGeom>
        </p:spPr>
      </p:pic>
      <p:sp>
        <p:nvSpPr>
          <p:cNvPr id="16" name="TextBox 15">
            <a:extLst>
              <a:ext uri="{FF2B5EF4-FFF2-40B4-BE49-F238E27FC236}">
                <a16:creationId xmlns:a16="http://schemas.microsoft.com/office/drawing/2014/main" id="{59D25905-36FD-8B65-A7FD-D3763B894CEA}"/>
              </a:ext>
            </a:extLst>
          </p:cNvPr>
          <p:cNvSpPr txBox="1"/>
          <p:nvPr/>
        </p:nvSpPr>
        <p:spPr>
          <a:xfrm>
            <a:off x="7525363" y="3832992"/>
            <a:ext cx="24692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Arial"/>
                <a:ea typeface="+mn-lt"/>
                <a:cs typeface="Arial"/>
                <a:hlinkClick r:id="rId17">
                  <a:extLst>
                    <a:ext uri="{A12FA001-AC4F-418D-AE19-62706E023703}">
                      <ahyp:hlinkClr xmlns:ahyp="http://schemas.microsoft.com/office/drawing/2018/hyperlinkcolor" val="tx"/>
                    </a:ext>
                  </a:extLst>
                </a:hlinkClick>
              </a:rPr>
              <a:t>Clear Communication Index</a:t>
            </a:r>
            <a:endParaRPr lang="en-US" sz="1200">
              <a:solidFill>
                <a:schemeClr val="bg1"/>
              </a:solidFill>
              <a:latin typeface="Arial"/>
              <a:cs typeface="Arial"/>
            </a:endParaRPr>
          </a:p>
        </p:txBody>
      </p:sp>
      <p:pic>
        <p:nvPicPr>
          <p:cNvPr id="23" name="Picture 22">
            <a:extLst>
              <a:ext uri="{FF2B5EF4-FFF2-40B4-BE49-F238E27FC236}">
                <a16:creationId xmlns:a16="http://schemas.microsoft.com/office/drawing/2014/main" id="{96890E9F-F22C-A2E3-B151-684DA0EEBB56}"/>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520238" y="586853"/>
            <a:ext cx="487161" cy="487161"/>
          </a:xfrm>
          <a:prstGeom prst="rect">
            <a:avLst/>
          </a:prstGeom>
        </p:spPr>
      </p:pic>
      <p:sp>
        <p:nvSpPr>
          <p:cNvPr id="5" name="TextBox 4">
            <a:extLst>
              <a:ext uri="{FF2B5EF4-FFF2-40B4-BE49-F238E27FC236}">
                <a16:creationId xmlns:a16="http://schemas.microsoft.com/office/drawing/2014/main" id="{A470FF0B-781A-3D3B-A8F5-C3C5CD88F817}"/>
              </a:ext>
            </a:extLst>
          </p:cNvPr>
          <p:cNvSpPr txBox="1"/>
          <p:nvPr/>
        </p:nvSpPr>
        <p:spPr>
          <a:xfrm>
            <a:off x="1629561" y="3857677"/>
            <a:ext cx="13481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Arial"/>
                <a:ea typeface="Calibri"/>
                <a:cs typeface="Arial"/>
                <a:hlinkClick r:id="rId18"/>
              </a:rPr>
              <a:t>Training Courses</a:t>
            </a:r>
          </a:p>
        </p:txBody>
      </p:sp>
      <p:pic>
        <p:nvPicPr>
          <p:cNvPr id="7" name="Picture 6">
            <a:extLst>
              <a:ext uri="{FF2B5EF4-FFF2-40B4-BE49-F238E27FC236}">
                <a16:creationId xmlns:a16="http://schemas.microsoft.com/office/drawing/2014/main" id="{E163C007-CCF3-DC28-5009-2EBE1C7DE3F4}"/>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2318681" y="3408915"/>
            <a:ext cx="441244" cy="441244"/>
          </a:xfrm>
          <a:prstGeom prst="rect">
            <a:avLst/>
          </a:prstGeom>
        </p:spPr>
      </p:pic>
      <p:pic>
        <p:nvPicPr>
          <p:cNvPr id="24" name="Picture 23">
            <a:extLst>
              <a:ext uri="{FF2B5EF4-FFF2-40B4-BE49-F238E27FC236}">
                <a16:creationId xmlns:a16="http://schemas.microsoft.com/office/drawing/2014/main" id="{2CAB1898-F72B-8AC6-3F57-6427F84909F3}"/>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2324193" y="2545881"/>
            <a:ext cx="441244" cy="441244"/>
          </a:xfrm>
          <a:prstGeom prst="rect">
            <a:avLst/>
          </a:prstGeom>
        </p:spPr>
      </p:pic>
      <p:sp>
        <p:nvSpPr>
          <p:cNvPr id="25" name="TextBox 24">
            <a:extLst>
              <a:ext uri="{FF2B5EF4-FFF2-40B4-BE49-F238E27FC236}">
                <a16:creationId xmlns:a16="http://schemas.microsoft.com/office/drawing/2014/main" id="{9917240F-7AA9-ACC2-82A2-60E9EBB75DB2}"/>
              </a:ext>
            </a:extLst>
          </p:cNvPr>
          <p:cNvSpPr txBox="1"/>
          <p:nvPr/>
        </p:nvSpPr>
        <p:spPr>
          <a:xfrm>
            <a:off x="2146416" y="3032381"/>
            <a:ext cx="123990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Arial"/>
                <a:ea typeface="Calibri"/>
                <a:cs typeface="Arial"/>
                <a:hlinkClick r:id="rId19"/>
              </a:rPr>
              <a:t>The Three A's</a:t>
            </a:r>
            <a:endParaRPr lang="en-US" sz="1200">
              <a:solidFill>
                <a:schemeClr val="bg1"/>
              </a:solidFill>
              <a:latin typeface="Arial"/>
              <a:cs typeface="Arial"/>
              <a:hlinkClick r:id="rId19"/>
            </a:endParaRPr>
          </a:p>
        </p:txBody>
      </p:sp>
      <p:pic>
        <p:nvPicPr>
          <p:cNvPr id="26" name="Picture 25">
            <a:extLst>
              <a:ext uri="{FF2B5EF4-FFF2-40B4-BE49-F238E27FC236}">
                <a16:creationId xmlns:a16="http://schemas.microsoft.com/office/drawing/2014/main" id="{1B6EAD56-D7F0-4EFE-84CE-7EF66DFA308A}"/>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3006146" y="1775481"/>
            <a:ext cx="441244" cy="441244"/>
          </a:xfrm>
          <a:prstGeom prst="rect">
            <a:avLst/>
          </a:prstGeom>
        </p:spPr>
      </p:pic>
      <p:sp>
        <p:nvSpPr>
          <p:cNvPr id="27" name="TextBox 26">
            <a:extLst>
              <a:ext uri="{FF2B5EF4-FFF2-40B4-BE49-F238E27FC236}">
                <a16:creationId xmlns:a16="http://schemas.microsoft.com/office/drawing/2014/main" id="{7BA78C66-FD6E-6345-8819-5562082DA42A}"/>
              </a:ext>
            </a:extLst>
          </p:cNvPr>
          <p:cNvSpPr txBox="1"/>
          <p:nvPr/>
        </p:nvSpPr>
        <p:spPr>
          <a:xfrm>
            <a:off x="2488889" y="2249152"/>
            <a:ext cx="222566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1200">
                <a:solidFill>
                  <a:schemeClr val="bg1"/>
                </a:solidFill>
                <a:highlight>
                  <a:srgbClr val="153B7D"/>
                </a:highlight>
                <a:latin typeface="Arial"/>
                <a:ea typeface="Calibri"/>
                <a:cs typeface="Arial"/>
              </a:defRPr>
            </a:lvl1pPr>
          </a:lstStyle>
          <a:p>
            <a:r>
              <a:rPr lang="en-US">
                <a:highlight>
                  <a:srgbClr val="017CBA"/>
                </a:highlight>
                <a:hlinkClick r:id="rId20">
                  <a:extLst>
                    <a:ext uri="{A12FA001-AC4F-418D-AE19-62706E023703}">
                      <ahyp:hlinkClr xmlns:ahyp="http://schemas.microsoft.com/office/drawing/2018/hyperlinkcolor" val="tx"/>
                    </a:ext>
                  </a:extLst>
                </a:hlinkClick>
              </a:rPr>
              <a:t>Understanding Your Audience</a:t>
            </a:r>
            <a:endParaRPr lang="en-US">
              <a:highlight>
                <a:srgbClr val="017CBA"/>
              </a:highlight>
            </a:endParaRPr>
          </a:p>
        </p:txBody>
      </p:sp>
      <p:cxnSp>
        <p:nvCxnSpPr>
          <p:cNvPr id="28" name="Straight Arrow Connector 27">
            <a:extLst>
              <a:ext uri="{FF2B5EF4-FFF2-40B4-BE49-F238E27FC236}">
                <a16:creationId xmlns:a16="http://schemas.microsoft.com/office/drawing/2014/main" id="{9147EE6F-ADEC-90C8-1D7B-E763DC3C4E04}"/>
              </a:ext>
            </a:extLst>
          </p:cNvPr>
          <p:cNvCxnSpPr>
            <a:cxnSpLocks/>
          </p:cNvCxnSpPr>
          <p:nvPr/>
        </p:nvCxnSpPr>
        <p:spPr>
          <a:xfrm>
            <a:off x="3247761" y="3192780"/>
            <a:ext cx="2074865" cy="72435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7C658D5-02AF-8445-9D89-DDD8F0762D4F}"/>
              </a:ext>
            </a:extLst>
          </p:cNvPr>
          <p:cNvCxnSpPr>
            <a:cxnSpLocks/>
          </p:cNvCxnSpPr>
          <p:nvPr/>
        </p:nvCxnSpPr>
        <p:spPr>
          <a:xfrm flipV="1">
            <a:off x="6183699" y="2760969"/>
            <a:ext cx="3600182" cy="1026214"/>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CE96C8A4-0E07-4B7E-A29D-866AC1005B3D}"/>
              </a:ext>
            </a:extLst>
          </p:cNvPr>
          <p:cNvSpPr/>
          <p:nvPr/>
        </p:nvSpPr>
        <p:spPr>
          <a:xfrm>
            <a:off x="5322626" y="6053045"/>
            <a:ext cx="402610" cy="408297"/>
          </a:xfrm>
          <a:prstGeom prst="ellipse">
            <a:avLst/>
          </a:prstGeom>
          <a:solidFill>
            <a:srgbClr val="B4008D"/>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Arial"/>
                <a:ea typeface="Calibri"/>
                <a:cs typeface="Arial"/>
              </a:rPr>
              <a:t>1</a:t>
            </a:r>
            <a:endParaRPr lang="en-US" sz="1200">
              <a:latin typeface="Arial"/>
              <a:cs typeface="Arial"/>
            </a:endParaRPr>
          </a:p>
        </p:txBody>
      </p:sp>
      <p:sp>
        <p:nvSpPr>
          <p:cNvPr id="31" name="Oval 30">
            <a:extLst>
              <a:ext uri="{FF2B5EF4-FFF2-40B4-BE49-F238E27FC236}">
                <a16:creationId xmlns:a16="http://schemas.microsoft.com/office/drawing/2014/main" id="{249FE507-FF89-7DD6-6A36-03CBF7DBEFCC}"/>
              </a:ext>
            </a:extLst>
          </p:cNvPr>
          <p:cNvSpPr/>
          <p:nvPr/>
        </p:nvSpPr>
        <p:spPr>
          <a:xfrm>
            <a:off x="5322626" y="5311252"/>
            <a:ext cx="402610" cy="408297"/>
          </a:xfrm>
          <a:prstGeom prst="ellipse">
            <a:avLst/>
          </a:prstGeom>
          <a:solidFill>
            <a:srgbClr val="B4008D"/>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ea typeface="Calibri"/>
                <a:cs typeface="Arial"/>
              </a:rPr>
              <a:t>2</a:t>
            </a:r>
            <a:endParaRPr lang="en-US" sz="1200">
              <a:latin typeface="Arial"/>
              <a:cs typeface="Arial"/>
            </a:endParaRPr>
          </a:p>
        </p:txBody>
      </p:sp>
      <p:sp>
        <p:nvSpPr>
          <p:cNvPr id="32" name="Oval 31">
            <a:extLst>
              <a:ext uri="{FF2B5EF4-FFF2-40B4-BE49-F238E27FC236}">
                <a16:creationId xmlns:a16="http://schemas.microsoft.com/office/drawing/2014/main" id="{2D7162DF-A4A3-0786-D722-EDC9601F0E36}"/>
              </a:ext>
            </a:extLst>
          </p:cNvPr>
          <p:cNvSpPr/>
          <p:nvPr/>
        </p:nvSpPr>
        <p:spPr>
          <a:xfrm>
            <a:off x="5322626" y="4522986"/>
            <a:ext cx="402610" cy="408297"/>
          </a:xfrm>
          <a:prstGeom prst="ellipse">
            <a:avLst/>
          </a:prstGeom>
          <a:solidFill>
            <a:srgbClr val="B4008D"/>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ea typeface="Calibri"/>
                <a:cs typeface="Arial"/>
              </a:rPr>
              <a:t>3</a:t>
            </a:r>
            <a:endParaRPr lang="en-US" sz="1200">
              <a:latin typeface="Arial"/>
              <a:cs typeface="Arial"/>
            </a:endParaRPr>
          </a:p>
        </p:txBody>
      </p:sp>
      <p:sp>
        <p:nvSpPr>
          <p:cNvPr id="34" name="Oval 33">
            <a:extLst>
              <a:ext uri="{FF2B5EF4-FFF2-40B4-BE49-F238E27FC236}">
                <a16:creationId xmlns:a16="http://schemas.microsoft.com/office/drawing/2014/main" id="{E0467A64-0A06-A548-7BA8-B2EB83EDE695}"/>
              </a:ext>
            </a:extLst>
          </p:cNvPr>
          <p:cNvSpPr/>
          <p:nvPr/>
        </p:nvSpPr>
        <p:spPr>
          <a:xfrm>
            <a:off x="1857926" y="3425389"/>
            <a:ext cx="402610" cy="408297"/>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ea typeface="Calibri"/>
                <a:cs typeface="Arial"/>
              </a:rPr>
              <a:t>5</a:t>
            </a:r>
            <a:endParaRPr lang="en-US" sz="1200">
              <a:latin typeface="Arial"/>
              <a:cs typeface="Arial"/>
            </a:endParaRPr>
          </a:p>
        </p:txBody>
      </p:sp>
      <p:sp>
        <p:nvSpPr>
          <p:cNvPr id="35" name="Oval 34">
            <a:extLst>
              <a:ext uri="{FF2B5EF4-FFF2-40B4-BE49-F238E27FC236}">
                <a16:creationId xmlns:a16="http://schemas.microsoft.com/office/drawing/2014/main" id="{AC1DF67B-F64B-B594-5CCC-372072E3DB4B}"/>
              </a:ext>
            </a:extLst>
          </p:cNvPr>
          <p:cNvSpPr/>
          <p:nvPr/>
        </p:nvSpPr>
        <p:spPr>
          <a:xfrm>
            <a:off x="1870879" y="2575955"/>
            <a:ext cx="402610" cy="408297"/>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ea typeface="Calibri"/>
                <a:cs typeface="Arial"/>
              </a:rPr>
              <a:t>6</a:t>
            </a:r>
            <a:endParaRPr lang="en-US" sz="1200">
              <a:latin typeface="Arial"/>
              <a:cs typeface="Arial"/>
            </a:endParaRPr>
          </a:p>
        </p:txBody>
      </p:sp>
      <p:sp>
        <p:nvSpPr>
          <p:cNvPr id="36" name="Oval 35">
            <a:extLst>
              <a:ext uri="{FF2B5EF4-FFF2-40B4-BE49-F238E27FC236}">
                <a16:creationId xmlns:a16="http://schemas.microsoft.com/office/drawing/2014/main" id="{DE026AF6-F4C6-7608-F56C-B33739534144}"/>
              </a:ext>
            </a:extLst>
          </p:cNvPr>
          <p:cNvSpPr/>
          <p:nvPr/>
        </p:nvSpPr>
        <p:spPr>
          <a:xfrm>
            <a:off x="2559191" y="1791955"/>
            <a:ext cx="402610" cy="408297"/>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ea typeface="Calibri"/>
                <a:cs typeface="Arial"/>
              </a:rPr>
              <a:t>7</a:t>
            </a:r>
            <a:endParaRPr lang="en-US" sz="1200">
              <a:latin typeface="Arial"/>
              <a:cs typeface="Arial"/>
            </a:endParaRPr>
          </a:p>
        </p:txBody>
      </p:sp>
      <p:sp>
        <p:nvSpPr>
          <p:cNvPr id="37" name="Oval 36">
            <a:extLst>
              <a:ext uri="{FF2B5EF4-FFF2-40B4-BE49-F238E27FC236}">
                <a16:creationId xmlns:a16="http://schemas.microsoft.com/office/drawing/2014/main" id="{E07936D3-3184-27FE-B5E9-F8A1008D5F06}"/>
              </a:ext>
            </a:extLst>
          </p:cNvPr>
          <p:cNvSpPr/>
          <p:nvPr/>
        </p:nvSpPr>
        <p:spPr>
          <a:xfrm>
            <a:off x="3451745" y="744937"/>
            <a:ext cx="402610" cy="408297"/>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ea typeface="Calibri"/>
                <a:cs typeface="Arial"/>
              </a:rPr>
              <a:t>8</a:t>
            </a:r>
            <a:endParaRPr lang="en-US" sz="1200">
              <a:latin typeface="Arial"/>
              <a:cs typeface="Arial"/>
            </a:endParaRPr>
          </a:p>
        </p:txBody>
      </p:sp>
      <p:sp>
        <p:nvSpPr>
          <p:cNvPr id="39" name="Oval 38">
            <a:extLst>
              <a:ext uri="{FF2B5EF4-FFF2-40B4-BE49-F238E27FC236}">
                <a16:creationId xmlns:a16="http://schemas.microsoft.com/office/drawing/2014/main" id="{CECEB7CD-153A-B874-576D-3B7145629733}"/>
              </a:ext>
            </a:extLst>
          </p:cNvPr>
          <p:cNvSpPr/>
          <p:nvPr/>
        </p:nvSpPr>
        <p:spPr>
          <a:xfrm>
            <a:off x="9479157" y="2418478"/>
            <a:ext cx="476535" cy="453789"/>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a:latin typeface="Arial"/>
                <a:ea typeface="Calibri"/>
                <a:cs typeface="Arial"/>
              </a:rPr>
              <a:t>10</a:t>
            </a:r>
            <a:endParaRPr lang="en-US" sz="1000">
              <a:latin typeface="Arial"/>
              <a:cs typeface="Arial"/>
            </a:endParaRPr>
          </a:p>
        </p:txBody>
      </p:sp>
      <p:cxnSp>
        <p:nvCxnSpPr>
          <p:cNvPr id="40" name="Straight Arrow Connector 39">
            <a:extLst>
              <a:ext uri="{FF2B5EF4-FFF2-40B4-BE49-F238E27FC236}">
                <a16:creationId xmlns:a16="http://schemas.microsoft.com/office/drawing/2014/main" id="{B60D33E3-7001-0FE0-9058-A43489788F0B}"/>
              </a:ext>
            </a:extLst>
          </p:cNvPr>
          <p:cNvCxnSpPr>
            <a:cxnSpLocks/>
          </p:cNvCxnSpPr>
          <p:nvPr/>
        </p:nvCxnSpPr>
        <p:spPr>
          <a:xfrm>
            <a:off x="2961801" y="3973344"/>
            <a:ext cx="2419786" cy="8814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B46C5C4-C8B0-B61E-16E4-50B3A90CDEBC}"/>
              </a:ext>
            </a:extLst>
          </p:cNvPr>
          <p:cNvCxnSpPr>
            <a:cxnSpLocks/>
          </p:cNvCxnSpPr>
          <p:nvPr/>
        </p:nvCxnSpPr>
        <p:spPr>
          <a:xfrm flipV="1">
            <a:off x="6168737" y="3623211"/>
            <a:ext cx="1931787" cy="435788"/>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95BE4C1-95E0-CAB8-EEFE-09CB925CE35A}"/>
              </a:ext>
            </a:extLst>
          </p:cNvPr>
          <p:cNvCxnSpPr>
            <a:cxnSpLocks/>
          </p:cNvCxnSpPr>
          <p:nvPr/>
        </p:nvCxnSpPr>
        <p:spPr>
          <a:xfrm>
            <a:off x="3914071" y="2470521"/>
            <a:ext cx="1467516" cy="1302258"/>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D3C11B0-D27F-9A80-F0FC-061C8F4E52E6}"/>
              </a:ext>
            </a:extLst>
          </p:cNvPr>
          <p:cNvSpPr txBox="1"/>
          <p:nvPr/>
        </p:nvSpPr>
        <p:spPr>
          <a:xfrm>
            <a:off x="572724" y="1130142"/>
            <a:ext cx="202992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153B7D"/>
                </a:solidFill>
                <a:latin typeface="Arial"/>
                <a:ea typeface="Calibri"/>
                <a:cs typeface="Calibri"/>
              </a:rPr>
              <a:t>Creating your communication</a:t>
            </a:r>
            <a:endParaRPr lang="en-US" sz="2000">
              <a:solidFill>
                <a:srgbClr val="153B7D"/>
              </a:solidFill>
              <a:latin typeface="Arial"/>
              <a:cs typeface="Arial"/>
            </a:endParaRPr>
          </a:p>
        </p:txBody>
      </p:sp>
      <p:sp>
        <p:nvSpPr>
          <p:cNvPr id="44" name="TextBox 43">
            <a:extLst>
              <a:ext uri="{FF2B5EF4-FFF2-40B4-BE49-F238E27FC236}">
                <a16:creationId xmlns:a16="http://schemas.microsoft.com/office/drawing/2014/main" id="{D337007B-E8B0-A3C8-685E-D2DAAA8BC2B8}"/>
              </a:ext>
            </a:extLst>
          </p:cNvPr>
          <p:cNvSpPr txBox="1"/>
          <p:nvPr/>
        </p:nvSpPr>
        <p:spPr>
          <a:xfrm>
            <a:off x="2602646" y="4657131"/>
            <a:ext cx="216166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153B7D"/>
                </a:solidFill>
                <a:latin typeface="Arial"/>
                <a:ea typeface="Calibri"/>
                <a:cs typeface="Calibri"/>
              </a:rPr>
              <a:t>Foundational documents and resources</a:t>
            </a:r>
            <a:endParaRPr lang="en-US" sz="2000">
              <a:solidFill>
                <a:srgbClr val="153B7D"/>
              </a:solidFill>
              <a:latin typeface="Arial"/>
              <a:cs typeface="Arial"/>
            </a:endParaRPr>
          </a:p>
        </p:txBody>
      </p:sp>
      <p:sp>
        <p:nvSpPr>
          <p:cNvPr id="45" name="TextBox 44">
            <a:extLst>
              <a:ext uri="{FF2B5EF4-FFF2-40B4-BE49-F238E27FC236}">
                <a16:creationId xmlns:a16="http://schemas.microsoft.com/office/drawing/2014/main" id="{3977B4AD-1A06-8C66-2A28-6005CDB452F6}"/>
              </a:ext>
            </a:extLst>
          </p:cNvPr>
          <p:cNvSpPr txBox="1"/>
          <p:nvPr/>
        </p:nvSpPr>
        <p:spPr>
          <a:xfrm>
            <a:off x="9545866" y="826196"/>
            <a:ext cx="207341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153B7D"/>
                </a:solidFill>
                <a:latin typeface="Arial"/>
                <a:ea typeface="Calibri"/>
                <a:cs typeface="Calibri"/>
              </a:rPr>
              <a:t>Reviewing, editing and testing your communication</a:t>
            </a:r>
            <a:endParaRPr lang="en-US" sz="2000">
              <a:solidFill>
                <a:srgbClr val="153B7D"/>
              </a:solidFill>
              <a:latin typeface="Arial"/>
              <a:cs typeface="Arial"/>
            </a:endParaRPr>
          </a:p>
        </p:txBody>
      </p:sp>
      <p:sp>
        <p:nvSpPr>
          <p:cNvPr id="2" name="Title 1">
            <a:extLst>
              <a:ext uri="{FF2B5EF4-FFF2-40B4-BE49-F238E27FC236}">
                <a16:creationId xmlns:a16="http://schemas.microsoft.com/office/drawing/2014/main" id="{8C0D1DF2-7461-79AD-7775-45DFF3599D24}"/>
              </a:ext>
            </a:extLst>
          </p:cNvPr>
          <p:cNvSpPr>
            <a:spLocks noGrp="1"/>
          </p:cNvSpPr>
          <p:nvPr>
            <p:ph type="title"/>
          </p:nvPr>
        </p:nvSpPr>
        <p:spPr>
          <a:xfrm>
            <a:off x="572724" y="-136918"/>
            <a:ext cx="5547150" cy="1383811"/>
          </a:xfrm>
        </p:spPr>
        <p:txBody>
          <a:bodyPr>
            <a:normAutofit/>
          </a:bodyPr>
          <a:lstStyle/>
          <a:p>
            <a:r>
              <a:rPr lang="en-US" sz="2000">
                <a:latin typeface="Arial"/>
                <a:cs typeface="Arial"/>
              </a:rPr>
              <a:t>Health Literacy: High Level Overview </a:t>
            </a:r>
          </a:p>
        </p:txBody>
      </p:sp>
      <p:sp>
        <p:nvSpPr>
          <p:cNvPr id="21" name="Oval 20">
            <a:extLst>
              <a:ext uri="{FF2B5EF4-FFF2-40B4-BE49-F238E27FC236}">
                <a16:creationId xmlns:a16="http://schemas.microsoft.com/office/drawing/2014/main" id="{1986C395-E48D-FD70-ADDE-467C7C414258}"/>
              </a:ext>
            </a:extLst>
          </p:cNvPr>
          <p:cNvSpPr/>
          <p:nvPr/>
        </p:nvSpPr>
        <p:spPr>
          <a:xfrm>
            <a:off x="8036659" y="3364295"/>
            <a:ext cx="402610" cy="408297"/>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ea typeface="Calibri"/>
                <a:cs typeface="Arial"/>
              </a:rPr>
              <a:t>9</a:t>
            </a:r>
            <a:endParaRPr lang="en-US" sz="1200">
              <a:latin typeface="Arial"/>
              <a:cs typeface="Arial"/>
            </a:endParaRPr>
          </a:p>
        </p:txBody>
      </p:sp>
      <p:pic>
        <p:nvPicPr>
          <p:cNvPr id="51" name="Picture 14">
            <a:extLst>
              <a:ext uri="{FF2B5EF4-FFF2-40B4-BE49-F238E27FC236}">
                <a16:creationId xmlns:a16="http://schemas.microsoft.com/office/drawing/2014/main" id="{0FF35841-67C5-8A85-E25B-021ADE513BBA}"/>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8485588" y="3352407"/>
            <a:ext cx="441244" cy="441244"/>
          </a:xfrm>
          <a:prstGeom prst="rect">
            <a:avLst/>
          </a:prstGeom>
        </p:spPr>
      </p:pic>
      <p:pic>
        <p:nvPicPr>
          <p:cNvPr id="53" name="Picture 14">
            <a:extLst>
              <a:ext uri="{FF2B5EF4-FFF2-40B4-BE49-F238E27FC236}">
                <a16:creationId xmlns:a16="http://schemas.microsoft.com/office/drawing/2014/main" id="{3367388A-E6BF-45F8-810F-7BDEC4481E94}"/>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0010921" y="2416845"/>
            <a:ext cx="441244" cy="441244"/>
          </a:xfrm>
          <a:prstGeom prst="rect">
            <a:avLst/>
          </a:prstGeom>
        </p:spPr>
      </p:pic>
      <p:sp>
        <p:nvSpPr>
          <p:cNvPr id="59" name="TextBox 58">
            <a:extLst>
              <a:ext uri="{FF2B5EF4-FFF2-40B4-BE49-F238E27FC236}">
                <a16:creationId xmlns:a16="http://schemas.microsoft.com/office/drawing/2014/main" id="{FA8B1A9E-89F9-62D5-9A6D-2BC83B034FB2}"/>
              </a:ext>
            </a:extLst>
          </p:cNvPr>
          <p:cNvSpPr txBox="1"/>
          <p:nvPr/>
        </p:nvSpPr>
        <p:spPr>
          <a:xfrm>
            <a:off x="8115935" y="1119823"/>
            <a:ext cx="132521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Arial"/>
                <a:ea typeface="Calibri"/>
                <a:cs typeface="Arial"/>
                <a:hlinkClick r:id="rId21">
                  <a:extLst>
                    <a:ext uri="{A12FA001-AC4F-418D-AE19-62706E023703}">
                      <ahyp:hlinkClr xmlns:ahyp="http://schemas.microsoft.com/office/drawing/2018/hyperlinkcolor" val="tx"/>
                    </a:ext>
                  </a:extLst>
                </a:hlinkClick>
              </a:rPr>
              <a:t>Everyday Words</a:t>
            </a:r>
            <a:endParaRPr lang="en-US" sz="1600">
              <a:solidFill>
                <a:schemeClr val="bg1"/>
              </a:solidFill>
              <a:latin typeface="Arial"/>
              <a:ea typeface="Calibri" panose="020F0502020204030204"/>
              <a:cs typeface="Arial"/>
              <a:hlinkClick r:id="" action="ppaction://noaction">
                <a:extLst>
                  <a:ext uri="{A12FA001-AC4F-418D-AE19-62706E023703}">
                    <ahyp:hlinkClr xmlns:ahyp="http://schemas.microsoft.com/office/drawing/2018/hyperlinkcolor" val="tx"/>
                  </a:ext>
                </a:extLst>
              </a:hlinkClick>
            </a:endParaRPr>
          </a:p>
        </p:txBody>
      </p:sp>
      <p:sp>
        <p:nvSpPr>
          <p:cNvPr id="58" name="TextBox 57">
            <a:extLst>
              <a:ext uri="{FF2B5EF4-FFF2-40B4-BE49-F238E27FC236}">
                <a16:creationId xmlns:a16="http://schemas.microsoft.com/office/drawing/2014/main" id="{D94DE2E8-772D-13FF-84DF-3CE133A4DC6F}"/>
              </a:ext>
            </a:extLst>
          </p:cNvPr>
          <p:cNvSpPr txBox="1"/>
          <p:nvPr/>
        </p:nvSpPr>
        <p:spPr>
          <a:xfrm>
            <a:off x="4567531" y="4192042"/>
            <a:ext cx="271793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Arial"/>
                <a:ea typeface="Calibri"/>
                <a:cs typeface="Arial"/>
                <a:hlinkClick r:id="rId22"/>
              </a:rPr>
              <a:t>CDC Health Literacy Website</a:t>
            </a:r>
          </a:p>
        </p:txBody>
      </p:sp>
      <p:pic>
        <p:nvPicPr>
          <p:cNvPr id="62" name="Picture 14">
            <a:extLst>
              <a:ext uri="{FF2B5EF4-FFF2-40B4-BE49-F238E27FC236}">
                <a16:creationId xmlns:a16="http://schemas.microsoft.com/office/drawing/2014/main" id="{16E8ADA5-5BB2-F951-1BED-5784036F7F9C}"/>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825088" y="3699899"/>
            <a:ext cx="441244" cy="441244"/>
          </a:xfrm>
          <a:prstGeom prst="rect">
            <a:avLst/>
          </a:prstGeom>
        </p:spPr>
      </p:pic>
      <p:sp>
        <p:nvSpPr>
          <p:cNvPr id="63" name="Oval 62">
            <a:extLst>
              <a:ext uri="{FF2B5EF4-FFF2-40B4-BE49-F238E27FC236}">
                <a16:creationId xmlns:a16="http://schemas.microsoft.com/office/drawing/2014/main" id="{9A62624F-DEEA-6D44-F358-19431B1B0F39}"/>
              </a:ext>
            </a:extLst>
          </p:cNvPr>
          <p:cNvSpPr/>
          <p:nvPr/>
        </p:nvSpPr>
        <p:spPr>
          <a:xfrm>
            <a:off x="5322626" y="3712985"/>
            <a:ext cx="402610" cy="408297"/>
          </a:xfrm>
          <a:prstGeom prst="ellipse">
            <a:avLst/>
          </a:prstGeom>
          <a:solidFill>
            <a:srgbClr val="B4008D"/>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ea typeface="Calibri"/>
                <a:cs typeface="Arial"/>
              </a:rPr>
              <a:t>4</a:t>
            </a:r>
            <a:endParaRPr lang="en-US" sz="1200">
              <a:latin typeface="Arial"/>
              <a:cs typeface="Arial"/>
            </a:endParaRPr>
          </a:p>
        </p:txBody>
      </p:sp>
      <p:sp>
        <p:nvSpPr>
          <p:cNvPr id="67" name="Rounded Rectangle 66">
            <a:extLst>
              <a:ext uri="{FF2B5EF4-FFF2-40B4-BE49-F238E27FC236}">
                <a16:creationId xmlns:a16="http://schemas.microsoft.com/office/drawing/2014/main" id="{34456896-F957-F4FE-80A3-8B0565C4AAC3}"/>
              </a:ext>
            </a:extLst>
          </p:cNvPr>
          <p:cNvSpPr/>
          <p:nvPr/>
        </p:nvSpPr>
        <p:spPr>
          <a:xfrm>
            <a:off x="8865950" y="2895042"/>
            <a:ext cx="2237772"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0D949AF5-DD57-BAAE-CBC0-C8C369DD5399}"/>
              </a:ext>
            </a:extLst>
          </p:cNvPr>
          <p:cNvSpPr txBox="1"/>
          <p:nvPr/>
        </p:nvSpPr>
        <p:spPr>
          <a:xfrm>
            <a:off x="8797977" y="2902261"/>
            <a:ext cx="239332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Arial"/>
                <a:ea typeface="Calibri"/>
                <a:cs typeface="Arial"/>
                <a:hlinkClick r:id="rId23">
                  <a:extLst>
                    <a:ext uri="{A12FA001-AC4F-418D-AE19-62706E023703}">
                      <ahyp:hlinkClr xmlns:ahyp="http://schemas.microsoft.com/office/drawing/2018/hyperlinkcolor" val="tx"/>
                    </a:ext>
                  </a:extLst>
                </a:hlinkClick>
              </a:rPr>
              <a:t>Clear Writing Assessment</a:t>
            </a:r>
            <a:endParaRPr lang="en-US" sz="1200">
              <a:solidFill>
                <a:schemeClr val="bg1"/>
              </a:solidFill>
              <a:latin typeface="Arial"/>
              <a:cs typeface="Arial"/>
            </a:endParaRPr>
          </a:p>
        </p:txBody>
      </p:sp>
      <p:sp>
        <p:nvSpPr>
          <p:cNvPr id="14" name="Oval 13">
            <a:extLst>
              <a:ext uri="{FF2B5EF4-FFF2-40B4-BE49-F238E27FC236}">
                <a16:creationId xmlns:a16="http://schemas.microsoft.com/office/drawing/2014/main" id="{CCA21FAF-A972-70DB-D419-371053D427B4}"/>
              </a:ext>
            </a:extLst>
          </p:cNvPr>
          <p:cNvSpPr/>
          <p:nvPr/>
        </p:nvSpPr>
        <p:spPr>
          <a:xfrm>
            <a:off x="8042242" y="600563"/>
            <a:ext cx="476535" cy="453789"/>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a:latin typeface="Arial"/>
                <a:cs typeface="Arial"/>
              </a:rPr>
              <a:t>11</a:t>
            </a:r>
          </a:p>
        </p:txBody>
      </p:sp>
    </p:spTree>
    <p:extLst>
      <p:ext uri="{BB962C8B-B14F-4D97-AF65-F5344CB8AC3E}">
        <p14:creationId xmlns:p14="http://schemas.microsoft.com/office/powerpoint/2010/main" val="2248787840"/>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extBox 89">
            <a:extLst>
              <a:ext uri="{FF2B5EF4-FFF2-40B4-BE49-F238E27FC236}">
                <a16:creationId xmlns:a16="http://schemas.microsoft.com/office/drawing/2014/main" id="{7CF708C4-2C5C-A5E1-FA4D-7A81ECD2DE5E}"/>
              </a:ext>
            </a:extLst>
          </p:cNvPr>
          <p:cNvSpPr txBox="1"/>
          <p:nvPr/>
        </p:nvSpPr>
        <p:spPr>
          <a:xfrm>
            <a:off x="2998113" y="4657131"/>
            <a:ext cx="195836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153B7D"/>
                </a:solidFill>
                <a:latin typeface="Arial"/>
                <a:ea typeface="Calibri"/>
                <a:cs typeface="Calibri"/>
              </a:rPr>
              <a:t>Foundational documents and resources</a:t>
            </a:r>
            <a:endParaRPr lang="en-US" sz="2000" b="1">
              <a:solidFill>
                <a:srgbClr val="153B7D"/>
              </a:solidFill>
              <a:latin typeface="Arial"/>
              <a:cs typeface="Arial"/>
            </a:endParaRPr>
          </a:p>
        </p:txBody>
      </p:sp>
      <p:sp>
        <p:nvSpPr>
          <p:cNvPr id="3" name="Rectangle: Rounded Corners 45">
            <a:extLst>
              <a:ext uri="{FF2B5EF4-FFF2-40B4-BE49-F238E27FC236}">
                <a16:creationId xmlns:a16="http://schemas.microsoft.com/office/drawing/2014/main" id="{A0EF6DD4-9CA4-18FC-16B6-DF729B9310E0}"/>
              </a:ext>
            </a:extLst>
          </p:cNvPr>
          <p:cNvSpPr/>
          <p:nvPr/>
        </p:nvSpPr>
        <p:spPr>
          <a:xfrm>
            <a:off x="2927201" y="3527819"/>
            <a:ext cx="5558387" cy="3288009"/>
          </a:xfrm>
          <a:prstGeom prst="round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2" name="Title 1">
            <a:extLst>
              <a:ext uri="{FF2B5EF4-FFF2-40B4-BE49-F238E27FC236}">
                <a16:creationId xmlns:a16="http://schemas.microsoft.com/office/drawing/2014/main" id="{269C0D6B-B621-E680-58CA-9AE2802261D6}"/>
              </a:ext>
            </a:extLst>
          </p:cNvPr>
          <p:cNvSpPr txBox="1">
            <a:spLocks/>
          </p:cNvSpPr>
          <p:nvPr/>
        </p:nvSpPr>
        <p:spPr>
          <a:xfrm>
            <a:off x="572724" y="-136918"/>
            <a:ext cx="5547150" cy="13838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accent1"/>
                </a:solidFill>
                <a:latin typeface=""/>
                <a:ea typeface="+mj-ea"/>
                <a:cs typeface="+mj-cs"/>
              </a:defRPr>
            </a:lvl1pPr>
          </a:lstStyle>
          <a:p>
            <a:r>
              <a:rPr lang="en-US" sz="2000">
                <a:latin typeface="Arial"/>
                <a:cs typeface="Arial"/>
              </a:rPr>
              <a:t>High Level Overview </a:t>
            </a:r>
          </a:p>
        </p:txBody>
      </p:sp>
      <p:sp>
        <p:nvSpPr>
          <p:cNvPr id="10" name="Rounded Rectangle 9">
            <a:extLst>
              <a:ext uri="{FF2B5EF4-FFF2-40B4-BE49-F238E27FC236}">
                <a16:creationId xmlns:a16="http://schemas.microsoft.com/office/drawing/2014/main" id="{9A6338B3-777C-2EB5-C77E-D344C38CC57E}"/>
              </a:ext>
            </a:extLst>
          </p:cNvPr>
          <p:cNvSpPr/>
          <p:nvPr/>
        </p:nvSpPr>
        <p:spPr>
          <a:xfrm>
            <a:off x="8082521" y="1111573"/>
            <a:ext cx="1345653"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9A52E3AC-98F7-CDFB-9E78-B167FB8203AE}"/>
              </a:ext>
            </a:extLst>
          </p:cNvPr>
          <p:cNvSpPr/>
          <p:nvPr/>
        </p:nvSpPr>
        <p:spPr>
          <a:xfrm>
            <a:off x="7456452" y="3819972"/>
            <a:ext cx="2237772"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24170817-2CD8-4993-DE99-7804BA7D2DD4}"/>
              </a:ext>
            </a:extLst>
          </p:cNvPr>
          <p:cNvSpPr/>
          <p:nvPr/>
        </p:nvSpPr>
        <p:spPr>
          <a:xfrm>
            <a:off x="1619278" y="3858970"/>
            <a:ext cx="1348152"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3">
            <a:extLst>
              <a:ext uri="{FF2B5EF4-FFF2-40B4-BE49-F238E27FC236}">
                <a16:creationId xmlns:a16="http://schemas.microsoft.com/office/drawing/2014/main" id="{9223B4A6-8C9C-3358-4A9C-7730BDDD0338}"/>
              </a:ext>
              <a:ext uri="{C183D7F6-B498-43B3-948B-1728B52AA6E4}">
                <adec:decorative xmlns:adec="http://schemas.microsoft.com/office/drawing/2017/decorative" val="1"/>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rcRect t="439" b="439"/>
          <a:stretch/>
        </p:blipFill>
        <p:spPr>
          <a:xfrm>
            <a:off x="2455869" y="-88018"/>
            <a:ext cx="7096323" cy="7034036"/>
          </a:xfrm>
        </p:spPr>
      </p:pic>
      <p:sp>
        <p:nvSpPr>
          <p:cNvPr id="15" name="Rounded Rectangle 14">
            <a:extLst>
              <a:ext uri="{FF2B5EF4-FFF2-40B4-BE49-F238E27FC236}">
                <a16:creationId xmlns:a16="http://schemas.microsoft.com/office/drawing/2014/main" id="{FB54D245-5CEF-67E2-6CA1-DD94A39B59BD}"/>
              </a:ext>
            </a:extLst>
          </p:cNvPr>
          <p:cNvSpPr/>
          <p:nvPr/>
        </p:nvSpPr>
        <p:spPr>
          <a:xfrm>
            <a:off x="3624746" y="5764974"/>
            <a:ext cx="4475778"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8F7AA354-D4C8-046E-7023-848A5A4A7C04}"/>
              </a:ext>
            </a:extLst>
          </p:cNvPr>
          <p:cNvSpPr/>
          <p:nvPr/>
        </p:nvSpPr>
        <p:spPr>
          <a:xfrm>
            <a:off x="3914071" y="6491881"/>
            <a:ext cx="4028450"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F169D916-EE6D-4CBC-A0E6-95D9B5943E02}"/>
              </a:ext>
            </a:extLst>
          </p:cNvPr>
          <p:cNvSpPr/>
          <p:nvPr/>
        </p:nvSpPr>
        <p:spPr>
          <a:xfrm>
            <a:off x="4774055" y="4965197"/>
            <a:ext cx="2289685"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EBCC9D8F-78AD-F03E-E458-E9B6C832009B}"/>
              </a:ext>
            </a:extLst>
          </p:cNvPr>
          <p:cNvSpPr/>
          <p:nvPr/>
        </p:nvSpPr>
        <p:spPr>
          <a:xfrm>
            <a:off x="4812155" y="4195577"/>
            <a:ext cx="2167765"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DD3C10D7-900F-059B-0A61-F762B6A62267}"/>
              </a:ext>
            </a:extLst>
          </p:cNvPr>
          <p:cNvSpPr/>
          <p:nvPr/>
        </p:nvSpPr>
        <p:spPr>
          <a:xfrm>
            <a:off x="2175538" y="3028390"/>
            <a:ext cx="1078765"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70A65A4-88E5-197B-DD2F-0D562C2971F7}"/>
              </a:ext>
            </a:extLst>
          </p:cNvPr>
          <p:cNvSpPr txBox="1"/>
          <p:nvPr/>
        </p:nvSpPr>
        <p:spPr>
          <a:xfrm>
            <a:off x="3969569" y="6490480"/>
            <a:ext cx="394105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Arial"/>
                <a:ea typeface="+mn-lt"/>
                <a:cs typeface="Arial"/>
                <a:hlinkClick r:id="rId6">
                  <a:extLst>
                    <a:ext uri="{A12FA001-AC4F-418D-AE19-62706E023703}">
                      <ahyp:hlinkClr xmlns:ahyp="http://schemas.microsoft.com/office/drawing/2018/hyperlinkcolor" val="tx"/>
                    </a:ext>
                  </a:extLst>
                </a:hlinkClick>
              </a:rPr>
              <a:t>National Action Plan To Improve Health Literacy (2010)</a:t>
            </a:r>
            <a:endParaRPr lang="en-US" sz="1200">
              <a:solidFill>
                <a:schemeClr val="bg1"/>
              </a:solidFill>
              <a:latin typeface="Arial"/>
              <a:ea typeface="Calibri"/>
              <a:cs typeface="Arial"/>
            </a:endParaRPr>
          </a:p>
        </p:txBody>
      </p:sp>
      <p:sp>
        <p:nvSpPr>
          <p:cNvPr id="22" name="Rounded Rectangle 21">
            <a:extLst>
              <a:ext uri="{FF2B5EF4-FFF2-40B4-BE49-F238E27FC236}">
                <a16:creationId xmlns:a16="http://schemas.microsoft.com/office/drawing/2014/main" id="{2636226F-C609-2736-3AA9-A847436BB649}"/>
              </a:ext>
            </a:extLst>
          </p:cNvPr>
          <p:cNvSpPr/>
          <p:nvPr/>
        </p:nvSpPr>
        <p:spPr>
          <a:xfrm>
            <a:off x="2442891" y="2251823"/>
            <a:ext cx="2237772"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E45715A-AB9F-B790-55D4-98D2EF111AC8}"/>
              </a:ext>
            </a:extLst>
          </p:cNvPr>
          <p:cNvSpPr txBox="1"/>
          <p:nvPr/>
        </p:nvSpPr>
        <p:spPr>
          <a:xfrm>
            <a:off x="3624747" y="5778533"/>
            <a:ext cx="447577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Arial"/>
                <a:ea typeface="Calibri"/>
                <a:cs typeface="Arial"/>
              </a:rPr>
              <a:t>Healthy People </a:t>
            </a:r>
            <a:r>
              <a:rPr lang="en-US" sz="1200">
                <a:solidFill>
                  <a:schemeClr val="bg1"/>
                </a:solidFill>
                <a:latin typeface="Arial"/>
                <a:ea typeface="Calibri"/>
                <a:cs typeface="Arial"/>
                <a:hlinkClick r:id="rId7">
                  <a:extLst>
                    <a:ext uri="{A12FA001-AC4F-418D-AE19-62706E023703}">
                      <ahyp:hlinkClr xmlns:ahyp="http://schemas.microsoft.com/office/drawing/2018/hyperlinkcolor" val="tx"/>
                    </a:ext>
                  </a:extLst>
                </a:hlinkClick>
              </a:rPr>
              <a:t>2010</a:t>
            </a:r>
            <a:r>
              <a:rPr lang="en-US" sz="1200">
                <a:solidFill>
                  <a:schemeClr val="bg1"/>
                </a:solidFill>
                <a:latin typeface="Arial"/>
                <a:ea typeface="Calibri"/>
                <a:cs typeface="Arial"/>
              </a:rPr>
              <a:t>, </a:t>
            </a:r>
            <a:r>
              <a:rPr lang="en-US" sz="1200">
                <a:solidFill>
                  <a:schemeClr val="bg1"/>
                </a:solidFill>
                <a:latin typeface="Arial"/>
                <a:ea typeface="Calibri"/>
                <a:cs typeface="Arial"/>
                <a:hlinkClick r:id="rId8">
                  <a:extLst>
                    <a:ext uri="{A12FA001-AC4F-418D-AE19-62706E023703}">
                      <ahyp:hlinkClr xmlns:ahyp="http://schemas.microsoft.com/office/drawing/2018/hyperlinkcolor" val="tx"/>
                    </a:ext>
                  </a:extLst>
                </a:hlinkClick>
              </a:rPr>
              <a:t>2020</a:t>
            </a:r>
            <a:r>
              <a:rPr lang="en-US" sz="1200">
                <a:solidFill>
                  <a:schemeClr val="bg1"/>
                </a:solidFill>
                <a:latin typeface="Arial"/>
                <a:ea typeface="Calibri"/>
                <a:cs typeface="Arial"/>
              </a:rPr>
              <a:t>, </a:t>
            </a:r>
            <a:r>
              <a:rPr lang="en-US" sz="1200">
                <a:solidFill>
                  <a:schemeClr val="bg1"/>
                </a:solidFill>
                <a:latin typeface="Arial"/>
                <a:ea typeface="Calibri"/>
                <a:cs typeface="Arial"/>
                <a:hlinkClick r:id="rId9">
                  <a:extLst>
                    <a:ext uri="{A12FA001-AC4F-418D-AE19-62706E023703}">
                      <ahyp:hlinkClr xmlns:ahyp="http://schemas.microsoft.com/office/drawing/2018/hyperlinkcolor" val="tx"/>
                    </a:ext>
                  </a:extLst>
                </a:hlinkClick>
              </a:rPr>
              <a:t>2030</a:t>
            </a:r>
            <a:r>
              <a:rPr lang="en-US" sz="1200">
                <a:solidFill>
                  <a:schemeClr val="bg1"/>
                </a:solidFill>
                <a:latin typeface="Arial"/>
                <a:ea typeface="Calibri"/>
                <a:cs typeface="Arial"/>
              </a:rPr>
              <a:t> continue to evolve definitions</a:t>
            </a:r>
            <a:endParaRPr lang="en-US" sz="1200">
              <a:solidFill>
                <a:schemeClr val="bg1"/>
              </a:solidFill>
              <a:latin typeface="Arial"/>
              <a:cs typeface="Arial"/>
            </a:endParaRPr>
          </a:p>
        </p:txBody>
      </p:sp>
      <p:pic>
        <p:nvPicPr>
          <p:cNvPr id="24" name="Picture 7">
            <a:extLst>
              <a:ext uri="{FF2B5EF4-FFF2-40B4-BE49-F238E27FC236}">
                <a16:creationId xmlns:a16="http://schemas.microsoft.com/office/drawing/2014/main" id="{7B09F271-8CDD-B2A8-82BD-30B0AE29E70B}"/>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802130" y="6013613"/>
            <a:ext cx="487161" cy="487161"/>
          </a:xfrm>
          <a:prstGeom prst="rect">
            <a:avLst/>
          </a:prstGeom>
        </p:spPr>
      </p:pic>
      <p:pic>
        <p:nvPicPr>
          <p:cNvPr id="25" name="Picture 8">
            <a:extLst>
              <a:ext uri="{FF2B5EF4-FFF2-40B4-BE49-F238E27FC236}">
                <a16:creationId xmlns:a16="http://schemas.microsoft.com/office/drawing/2014/main" id="{F5EBFA05-5C63-8B5A-4A79-A057C4BBB7DA}"/>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802130" y="5272779"/>
            <a:ext cx="487161" cy="487161"/>
          </a:xfrm>
          <a:prstGeom prst="rect">
            <a:avLst/>
          </a:prstGeom>
        </p:spPr>
      </p:pic>
      <p:pic>
        <p:nvPicPr>
          <p:cNvPr id="26" name="Picture 9">
            <a:extLst>
              <a:ext uri="{FF2B5EF4-FFF2-40B4-BE49-F238E27FC236}">
                <a16:creationId xmlns:a16="http://schemas.microsoft.com/office/drawing/2014/main" id="{5AD4A267-CF6B-91FC-7D43-922F4AFB473C}"/>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825088" y="4506512"/>
            <a:ext cx="441244" cy="441244"/>
          </a:xfrm>
          <a:prstGeom prst="rect">
            <a:avLst/>
          </a:prstGeom>
        </p:spPr>
      </p:pic>
      <p:sp>
        <p:nvSpPr>
          <p:cNvPr id="27" name="TextBox 26">
            <a:extLst>
              <a:ext uri="{FF2B5EF4-FFF2-40B4-BE49-F238E27FC236}">
                <a16:creationId xmlns:a16="http://schemas.microsoft.com/office/drawing/2014/main" id="{4FB42078-8AFF-3CA6-816C-927E0B3AAE86}"/>
              </a:ext>
            </a:extLst>
          </p:cNvPr>
          <p:cNvSpPr txBox="1"/>
          <p:nvPr/>
        </p:nvSpPr>
        <p:spPr>
          <a:xfrm>
            <a:off x="4233163" y="4975794"/>
            <a:ext cx="338666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Arial"/>
                <a:ea typeface="Calibri"/>
                <a:cs typeface="Arial"/>
                <a:hlinkClick r:id="rId14">
                  <a:extLst>
                    <a:ext uri="{A12FA001-AC4F-418D-AE19-62706E023703}">
                      <ahyp:hlinkClr xmlns:ahyp="http://schemas.microsoft.com/office/drawing/2018/hyperlinkcolor" val="tx"/>
                    </a:ext>
                  </a:extLst>
                </a:hlinkClick>
              </a:rPr>
              <a:t>CDC Health Literay Action Plan</a:t>
            </a:r>
          </a:p>
        </p:txBody>
      </p:sp>
      <p:sp>
        <p:nvSpPr>
          <p:cNvPr id="28" name="TextBox 27">
            <a:extLst>
              <a:ext uri="{FF2B5EF4-FFF2-40B4-BE49-F238E27FC236}">
                <a16:creationId xmlns:a16="http://schemas.microsoft.com/office/drawing/2014/main" id="{ACD6C9E3-E31B-8C6A-56D9-0B3A1E33BC2A}"/>
              </a:ext>
            </a:extLst>
          </p:cNvPr>
          <p:cNvSpPr txBox="1"/>
          <p:nvPr/>
        </p:nvSpPr>
        <p:spPr>
          <a:xfrm>
            <a:off x="3713638" y="1143463"/>
            <a:ext cx="2676064" cy="306467"/>
          </a:xfrm>
          <a:prstGeom prst="roundRect">
            <a:avLst/>
          </a:prstGeom>
          <a:solidFill>
            <a:srgbClr val="007CBA"/>
          </a:solidFill>
          <a:ln>
            <a:noFill/>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Arial"/>
                <a:ea typeface="Calibri"/>
                <a:cs typeface="Arial"/>
                <a:hlinkClick r:id="rId15">
                  <a:extLst>
                    <a:ext uri="{A12FA001-AC4F-418D-AE19-62706E023703}">
                      <ahyp:hlinkClr xmlns:ahyp="http://schemas.microsoft.com/office/drawing/2018/hyperlinkcolor" val="tx"/>
                    </a:ext>
                  </a:extLst>
                </a:hlinkClick>
              </a:rPr>
              <a:t>Federal Plain Language Guidelines</a:t>
            </a:r>
            <a:endParaRPr lang="en-US" sz="1200">
              <a:solidFill>
                <a:schemeClr val="bg1"/>
              </a:solidFill>
              <a:latin typeface="Arial"/>
              <a:cs typeface="Arial"/>
              <a:hlinkClick r:id="" action="ppaction://noaction">
                <a:extLst>
                  <a:ext uri="{A12FA001-AC4F-418D-AE19-62706E023703}">
                    <ahyp:hlinkClr xmlns:ahyp="http://schemas.microsoft.com/office/drawing/2018/hyperlinkcolor" val="tx"/>
                  </a:ext>
                </a:extLst>
              </a:hlinkClick>
            </a:endParaRPr>
          </a:p>
        </p:txBody>
      </p:sp>
      <p:pic>
        <p:nvPicPr>
          <p:cNvPr id="29" name="Picture 28">
            <a:extLst>
              <a:ext uri="{FF2B5EF4-FFF2-40B4-BE49-F238E27FC236}">
                <a16:creationId xmlns:a16="http://schemas.microsoft.com/office/drawing/2014/main" id="{C0A4FC96-6530-C06A-EBF7-2E1B9439A38E}"/>
              </a:ext>
              <a:ext uri="{C183D7F6-B498-43B3-948B-1728B52AA6E4}">
                <adec:decorative xmlns:adec="http://schemas.microsoft.com/office/drawing/2017/decorative" val="1"/>
              </a:ext>
            </a:extLst>
          </p:cNvPr>
          <p:cNvPicPr>
            <a:picLocks noChangeAspect="1"/>
          </p:cNvPicPr>
          <p:nvPr/>
        </p:nvPicPr>
        <p:blipFill>
          <a:blip r:embed="rId16"/>
          <a:srcRect l="15180" t="36752" r="14316" b="41920"/>
          <a:stretch/>
        </p:blipFill>
        <p:spPr>
          <a:xfrm>
            <a:off x="3867333" y="875730"/>
            <a:ext cx="1731851" cy="265817"/>
          </a:xfrm>
          <a:prstGeom prst="rect">
            <a:avLst/>
          </a:prstGeom>
        </p:spPr>
      </p:pic>
      <p:sp>
        <p:nvSpPr>
          <p:cNvPr id="30" name="TextBox 29">
            <a:extLst>
              <a:ext uri="{FF2B5EF4-FFF2-40B4-BE49-F238E27FC236}">
                <a16:creationId xmlns:a16="http://schemas.microsoft.com/office/drawing/2014/main" id="{193700F9-8826-8D47-4DA3-7C101630CC39}"/>
              </a:ext>
            </a:extLst>
          </p:cNvPr>
          <p:cNvSpPr txBox="1"/>
          <p:nvPr/>
        </p:nvSpPr>
        <p:spPr>
          <a:xfrm>
            <a:off x="7525363" y="3832992"/>
            <a:ext cx="24692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Arial"/>
                <a:ea typeface="+mn-lt"/>
                <a:cs typeface="Arial"/>
                <a:hlinkClick r:id="rId17">
                  <a:extLst>
                    <a:ext uri="{A12FA001-AC4F-418D-AE19-62706E023703}">
                      <ahyp:hlinkClr xmlns:ahyp="http://schemas.microsoft.com/office/drawing/2018/hyperlinkcolor" val="tx"/>
                    </a:ext>
                  </a:extLst>
                </a:hlinkClick>
              </a:rPr>
              <a:t>Clear Communication Index</a:t>
            </a:r>
            <a:endParaRPr lang="en-US" sz="1200">
              <a:solidFill>
                <a:schemeClr val="bg1"/>
              </a:solidFill>
              <a:latin typeface="Arial"/>
              <a:cs typeface="Arial"/>
            </a:endParaRPr>
          </a:p>
        </p:txBody>
      </p:sp>
      <p:pic>
        <p:nvPicPr>
          <p:cNvPr id="31" name="Picture 22">
            <a:extLst>
              <a:ext uri="{FF2B5EF4-FFF2-40B4-BE49-F238E27FC236}">
                <a16:creationId xmlns:a16="http://schemas.microsoft.com/office/drawing/2014/main" id="{5271E7CA-8D87-CC08-EA10-BCA50E9339C1}"/>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520238" y="586853"/>
            <a:ext cx="487161" cy="487161"/>
          </a:xfrm>
          <a:prstGeom prst="rect">
            <a:avLst/>
          </a:prstGeom>
        </p:spPr>
      </p:pic>
      <p:sp>
        <p:nvSpPr>
          <p:cNvPr id="32" name="TextBox 31">
            <a:extLst>
              <a:ext uri="{FF2B5EF4-FFF2-40B4-BE49-F238E27FC236}">
                <a16:creationId xmlns:a16="http://schemas.microsoft.com/office/drawing/2014/main" id="{E0E9989E-1190-2315-AB90-C2AED81AD1F9}"/>
              </a:ext>
            </a:extLst>
          </p:cNvPr>
          <p:cNvSpPr txBox="1"/>
          <p:nvPr/>
        </p:nvSpPr>
        <p:spPr>
          <a:xfrm>
            <a:off x="1629561" y="3857677"/>
            <a:ext cx="13481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Arial"/>
                <a:ea typeface="Calibri"/>
                <a:cs typeface="Arial"/>
                <a:hlinkClick r:id="rId18"/>
              </a:rPr>
              <a:t>Training Courses</a:t>
            </a:r>
          </a:p>
        </p:txBody>
      </p:sp>
      <p:pic>
        <p:nvPicPr>
          <p:cNvPr id="33" name="Picture 6">
            <a:extLst>
              <a:ext uri="{FF2B5EF4-FFF2-40B4-BE49-F238E27FC236}">
                <a16:creationId xmlns:a16="http://schemas.microsoft.com/office/drawing/2014/main" id="{629256AD-2AB6-597F-583A-728E2B39B8EA}"/>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2318681" y="3408915"/>
            <a:ext cx="441244" cy="441244"/>
          </a:xfrm>
          <a:prstGeom prst="rect">
            <a:avLst/>
          </a:prstGeom>
        </p:spPr>
      </p:pic>
      <p:pic>
        <p:nvPicPr>
          <p:cNvPr id="34" name="Picture 23">
            <a:extLst>
              <a:ext uri="{FF2B5EF4-FFF2-40B4-BE49-F238E27FC236}">
                <a16:creationId xmlns:a16="http://schemas.microsoft.com/office/drawing/2014/main" id="{E0F733BE-A061-8C4E-CEC5-9A8FFB59CD8F}"/>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2324193" y="2545881"/>
            <a:ext cx="441244" cy="441244"/>
          </a:xfrm>
          <a:prstGeom prst="rect">
            <a:avLst/>
          </a:prstGeom>
        </p:spPr>
      </p:pic>
      <p:sp>
        <p:nvSpPr>
          <p:cNvPr id="35" name="TextBox 34">
            <a:extLst>
              <a:ext uri="{FF2B5EF4-FFF2-40B4-BE49-F238E27FC236}">
                <a16:creationId xmlns:a16="http://schemas.microsoft.com/office/drawing/2014/main" id="{5DA1DB69-FC3E-85BD-5825-AD039BC5EDC0}"/>
              </a:ext>
            </a:extLst>
          </p:cNvPr>
          <p:cNvSpPr txBox="1"/>
          <p:nvPr/>
        </p:nvSpPr>
        <p:spPr>
          <a:xfrm>
            <a:off x="2146416" y="3032381"/>
            <a:ext cx="123990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Arial"/>
                <a:ea typeface="Calibri"/>
                <a:cs typeface="Arial"/>
                <a:hlinkClick r:id="rId19"/>
              </a:rPr>
              <a:t>The Three A's</a:t>
            </a:r>
            <a:endParaRPr lang="en-US" sz="1200">
              <a:solidFill>
                <a:schemeClr val="bg1"/>
              </a:solidFill>
              <a:latin typeface="Arial"/>
              <a:cs typeface="Arial"/>
              <a:hlinkClick r:id="rId19"/>
            </a:endParaRPr>
          </a:p>
        </p:txBody>
      </p:sp>
      <p:pic>
        <p:nvPicPr>
          <p:cNvPr id="36" name="Picture 25">
            <a:extLst>
              <a:ext uri="{FF2B5EF4-FFF2-40B4-BE49-F238E27FC236}">
                <a16:creationId xmlns:a16="http://schemas.microsoft.com/office/drawing/2014/main" id="{241E7C29-BFE0-6F20-3B23-67BF84CF93E0}"/>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3006146" y="1775481"/>
            <a:ext cx="441244" cy="441244"/>
          </a:xfrm>
          <a:prstGeom prst="rect">
            <a:avLst/>
          </a:prstGeom>
        </p:spPr>
      </p:pic>
      <p:sp>
        <p:nvSpPr>
          <p:cNvPr id="37" name="TextBox 36">
            <a:extLst>
              <a:ext uri="{FF2B5EF4-FFF2-40B4-BE49-F238E27FC236}">
                <a16:creationId xmlns:a16="http://schemas.microsoft.com/office/drawing/2014/main" id="{6CBAD7FC-5C8F-2599-BD3C-93D9580B203F}"/>
              </a:ext>
            </a:extLst>
          </p:cNvPr>
          <p:cNvSpPr txBox="1"/>
          <p:nvPr/>
        </p:nvSpPr>
        <p:spPr>
          <a:xfrm>
            <a:off x="2488889" y="2249152"/>
            <a:ext cx="222566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1200">
                <a:solidFill>
                  <a:schemeClr val="bg1"/>
                </a:solidFill>
                <a:highlight>
                  <a:srgbClr val="153B7D"/>
                </a:highlight>
                <a:latin typeface="Arial"/>
                <a:ea typeface="Calibri"/>
                <a:cs typeface="Arial"/>
              </a:defRPr>
            </a:lvl1pPr>
          </a:lstStyle>
          <a:p>
            <a:r>
              <a:rPr lang="en-US">
                <a:highlight>
                  <a:srgbClr val="017CBA"/>
                </a:highlight>
                <a:hlinkClick r:id="rId20">
                  <a:extLst>
                    <a:ext uri="{A12FA001-AC4F-418D-AE19-62706E023703}">
                      <ahyp:hlinkClr xmlns:ahyp="http://schemas.microsoft.com/office/drawing/2018/hyperlinkcolor" val="tx"/>
                    </a:ext>
                  </a:extLst>
                </a:hlinkClick>
              </a:rPr>
              <a:t>Understanding Your Audience</a:t>
            </a:r>
            <a:endParaRPr lang="en-US">
              <a:highlight>
                <a:srgbClr val="017CBA"/>
              </a:highlight>
            </a:endParaRPr>
          </a:p>
        </p:txBody>
      </p:sp>
      <p:cxnSp>
        <p:nvCxnSpPr>
          <p:cNvPr id="38" name="Straight Arrow Connector 37">
            <a:extLst>
              <a:ext uri="{FF2B5EF4-FFF2-40B4-BE49-F238E27FC236}">
                <a16:creationId xmlns:a16="http://schemas.microsoft.com/office/drawing/2014/main" id="{1797F3A1-D710-049E-B155-4EECC4F1B3A9}"/>
              </a:ext>
            </a:extLst>
          </p:cNvPr>
          <p:cNvCxnSpPr>
            <a:cxnSpLocks/>
          </p:cNvCxnSpPr>
          <p:nvPr/>
        </p:nvCxnSpPr>
        <p:spPr>
          <a:xfrm>
            <a:off x="3247761" y="3192780"/>
            <a:ext cx="2074865" cy="72435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A68A6F0-A160-1AD5-82C1-E7325D7ED912}"/>
              </a:ext>
            </a:extLst>
          </p:cNvPr>
          <p:cNvCxnSpPr>
            <a:cxnSpLocks/>
          </p:cNvCxnSpPr>
          <p:nvPr/>
        </p:nvCxnSpPr>
        <p:spPr>
          <a:xfrm flipV="1">
            <a:off x="6183699" y="2760969"/>
            <a:ext cx="3600182" cy="1026214"/>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1831BE08-D282-B945-20C0-96113F479322}"/>
              </a:ext>
            </a:extLst>
          </p:cNvPr>
          <p:cNvSpPr/>
          <p:nvPr/>
        </p:nvSpPr>
        <p:spPr>
          <a:xfrm>
            <a:off x="5322626" y="6053045"/>
            <a:ext cx="402610" cy="408297"/>
          </a:xfrm>
          <a:prstGeom prst="ellipse">
            <a:avLst/>
          </a:prstGeom>
          <a:solidFill>
            <a:srgbClr val="B4008D"/>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Arial"/>
                <a:ea typeface="Calibri"/>
                <a:cs typeface="Arial"/>
              </a:rPr>
              <a:t>1</a:t>
            </a:r>
            <a:endParaRPr lang="en-US" sz="1200">
              <a:latin typeface="Arial"/>
              <a:cs typeface="Arial"/>
            </a:endParaRPr>
          </a:p>
        </p:txBody>
      </p:sp>
      <p:sp>
        <p:nvSpPr>
          <p:cNvPr id="41" name="Oval 40">
            <a:extLst>
              <a:ext uri="{FF2B5EF4-FFF2-40B4-BE49-F238E27FC236}">
                <a16:creationId xmlns:a16="http://schemas.microsoft.com/office/drawing/2014/main" id="{59B52797-C620-3EF4-833F-5373EEFBFFB6}"/>
              </a:ext>
            </a:extLst>
          </p:cNvPr>
          <p:cNvSpPr/>
          <p:nvPr/>
        </p:nvSpPr>
        <p:spPr>
          <a:xfrm>
            <a:off x="5322626" y="5311252"/>
            <a:ext cx="402610" cy="408297"/>
          </a:xfrm>
          <a:prstGeom prst="ellipse">
            <a:avLst/>
          </a:prstGeom>
          <a:solidFill>
            <a:srgbClr val="B4008D"/>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ea typeface="Calibri"/>
                <a:cs typeface="Arial"/>
              </a:rPr>
              <a:t>2</a:t>
            </a:r>
            <a:endParaRPr lang="en-US" sz="1200">
              <a:latin typeface="Arial"/>
              <a:cs typeface="Arial"/>
            </a:endParaRPr>
          </a:p>
        </p:txBody>
      </p:sp>
      <p:sp>
        <p:nvSpPr>
          <p:cNvPr id="42" name="Oval 41">
            <a:extLst>
              <a:ext uri="{FF2B5EF4-FFF2-40B4-BE49-F238E27FC236}">
                <a16:creationId xmlns:a16="http://schemas.microsoft.com/office/drawing/2014/main" id="{02C6E445-D414-18E2-B5D9-D5457755618F}"/>
              </a:ext>
            </a:extLst>
          </p:cNvPr>
          <p:cNvSpPr/>
          <p:nvPr/>
        </p:nvSpPr>
        <p:spPr>
          <a:xfrm>
            <a:off x="5322626" y="4522986"/>
            <a:ext cx="402610" cy="408297"/>
          </a:xfrm>
          <a:prstGeom prst="ellipse">
            <a:avLst/>
          </a:prstGeom>
          <a:solidFill>
            <a:srgbClr val="B4008D"/>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ea typeface="Calibri"/>
                <a:cs typeface="Arial"/>
              </a:rPr>
              <a:t>3</a:t>
            </a:r>
            <a:endParaRPr lang="en-US" sz="1200">
              <a:latin typeface="Arial"/>
              <a:cs typeface="Arial"/>
            </a:endParaRPr>
          </a:p>
        </p:txBody>
      </p:sp>
      <p:sp>
        <p:nvSpPr>
          <p:cNvPr id="43" name="Oval 42">
            <a:extLst>
              <a:ext uri="{FF2B5EF4-FFF2-40B4-BE49-F238E27FC236}">
                <a16:creationId xmlns:a16="http://schemas.microsoft.com/office/drawing/2014/main" id="{99F49B1D-9FD3-8B9A-CE3C-F9FAFB45E3E2}"/>
              </a:ext>
            </a:extLst>
          </p:cNvPr>
          <p:cNvSpPr/>
          <p:nvPr/>
        </p:nvSpPr>
        <p:spPr>
          <a:xfrm>
            <a:off x="1857926" y="3425389"/>
            <a:ext cx="402610" cy="408297"/>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ea typeface="Calibri"/>
                <a:cs typeface="Arial"/>
              </a:rPr>
              <a:t>5</a:t>
            </a:r>
            <a:endParaRPr lang="en-US" sz="1200">
              <a:latin typeface="Arial"/>
              <a:cs typeface="Arial"/>
            </a:endParaRPr>
          </a:p>
        </p:txBody>
      </p:sp>
      <p:sp>
        <p:nvSpPr>
          <p:cNvPr id="44" name="Oval 43">
            <a:extLst>
              <a:ext uri="{FF2B5EF4-FFF2-40B4-BE49-F238E27FC236}">
                <a16:creationId xmlns:a16="http://schemas.microsoft.com/office/drawing/2014/main" id="{4203F2E4-7D5B-381C-D247-33C4EBDF6DA8}"/>
              </a:ext>
            </a:extLst>
          </p:cNvPr>
          <p:cNvSpPr/>
          <p:nvPr/>
        </p:nvSpPr>
        <p:spPr>
          <a:xfrm>
            <a:off x="1870879" y="2575955"/>
            <a:ext cx="402610" cy="408297"/>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ea typeface="Calibri"/>
                <a:cs typeface="Arial"/>
              </a:rPr>
              <a:t>6</a:t>
            </a:r>
            <a:endParaRPr lang="en-US" sz="1200">
              <a:latin typeface="Arial"/>
              <a:cs typeface="Arial"/>
            </a:endParaRPr>
          </a:p>
        </p:txBody>
      </p:sp>
      <p:sp>
        <p:nvSpPr>
          <p:cNvPr id="45" name="Oval 44">
            <a:extLst>
              <a:ext uri="{FF2B5EF4-FFF2-40B4-BE49-F238E27FC236}">
                <a16:creationId xmlns:a16="http://schemas.microsoft.com/office/drawing/2014/main" id="{8A8A9039-DD05-3CB2-4C18-BE6BF37C0252}"/>
              </a:ext>
            </a:extLst>
          </p:cNvPr>
          <p:cNvSpPr/>
          <p:nvPr/>
        </p:nvSpPr>
        <p:spPr>
          <a:xfrm>
            <a:off x="2559191" y="1791955"/>
            <a:ext cx="402610" cy="408297"/>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ea typeface="Calibri"/>
                <a:cs typeface="Arial"/>
              </a:rPr>
              <a:t>7</a:t>
            </a:r>
            <a:endParaRPr lang="en-US" sz="1200">
              <a:latin typeface="Arial"/>
              <a:cs typeface="Arial"/>
            </a:endParaRPr>
          </a:p>
        </p:txBody>
      </p:sp>
      <p:sp>
        <p:nvSpPr>
          <p:cNvPr id="46" name="Oval 45">
            <a:extLst>
              <a:ext uri="{FF2B5EF4-FFF2-40B4-BE49-F238E27FC236}">
                <a16:creationId xmlns:a16="http://schemas.microsoft.com/office/drawing/2014/main" id="{4C606BA5-3874-FFBD-49AB-F1CC9DDE358C}"/>
              </a:ext>
            </a:extLst>
          </p:cNvPr>
          <p:cNvSpPr/>
          <p:nvPr/>
        </p:nvSpPr>
        <p:spPr>
          <a:xfrm>
            <a:off x="3451745" y="744937"/>
            <a:ext cx="402610" cy="408297"/>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ea typeface="Calibri"/>
                <a:cs typeface="Arial"/>
              </a:rPr>
              <a:t>8</a:t>
            </a:r>
            <a:endParaRPr lang="en-US" sz="1200">
              <a:latin typeface="Arial"/>
              <a:cs typeface="Arial"/>
            </a:endParaRPr>
          </a:p>
        </p:txBody>
      </p:sp>
      <p:sp>
        <p:nvSpPr>
          <p:cNvPr id="47" name="Oval 46">
            <a:extLst>
              <a:ext uri="{FF2B5EF4-FFF2-40B4-BE49-F238E27FC236}">
                <a16:creationId xmlns:a16="http://schemas.microsoft.com/office/drawing/2014/main" id="{6E0A0C84-C572-1393-D1D6-483619E006F7}"/>
              </a:ext>
            </a:extLst>
          </p:cNvPr>
          <p:cNvSpPr/>
          <p:nvPr/>
        </p:nvSpPr>
        <p:spPr>
          <a:xfrm>
            <a:off x="9479157" y="2418478"/>
            <a:ext cx="476535" cy="453789"/>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a:latin typeface="Arial"/>
                <a:ea typeface="Calibri"/>
                <a:cs typeface="Arial"/>
              </a:rPr>
              <a:t>10</a:t>
            </a:r>
            <a:endParaRPr lang="en-US" sz="1000">
              <a:latin typeface="Arial"/>
              <a:cs typeface="Arial"/>
            </a:endParaRPr>
          </a:p>
        </p:txBody>
      </p:sp>
      <p:cxnSp>
        <p:nvCxnSpPr>
          <p:cNvPr id="48" name="Straight Arrow Connector 47">
            <a:extLst>
              <a:ext uri="{FF2B5EF4-FFF2-40B4-BE49-F238E27FC236}">
                <a16:creationId xmlns:a16="http://schemas.microsoft.com/office/drawing/2014/main" id="{0536CF83-34CB-D0C2-165F-2FDF81C402EB}"/>
              </a:ext>
            </a:extLst>
          </p:cNvPr>
          <p:cNvCxnSpPr>
            <a:cxnSpLocks/>
          </p:cNvCxnSpPr>
          <p:nvPr/>
        </p:nvCxnSpPr>
        <p:spPr>
          <a:xfrm>
            <a:off x="2961801" y="3973344"/>
            <a:ext cx="2419786" cy="8814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8C2AF67-DC6D-7AA1-2D36-F7E339B5FDA8}"/>
              </a:ext>
            </a:extLst>
          </p:cNvPr>
          <p:cNvCxnSpPr>
            <a:cxnSpLocks/>
          </p:cNvCxnSpPr>
          <p:nvPr/>
        </p:nvCxnSpPr>
        <p:spPr>
          <a:xfrm flipV="1">
            <a:off x="6168737" y="3623211"/>
            <a:ext cx="1931787" cy="435788"/>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9390F6E-CAA1-16D4-50FB-20FB73CA62E8}"/>
              </a:ext>
            </a:extLst>
          </p:cNvPr>
          <p:cNvCxnSpPr>
            <a:cxnSpLocks/>
          </p:cNvCxnSpPr>
          <p:nvPr/>
        </p:nvCxnSpPr>
        <p:spPr>
          <a:xfrm>
            <a:off x="3914071" y="2470521"/>
            <a:ext cx="1467516" cy="1302258"/>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59166D8A-83AB-7B36-7801-ADBC51C323C1}"/>
              </a:ext>
            </a:extLst>
          </p:cNvPr>
          <p:cNvSpPr txBox="1"/>
          <p:nvPr/>
        </p:nvSpPr>
        <p:spPr>
          <a:xfrm>
            <a:off x="572724" y="1130142"/>
            <a:ext cx="202992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153B7D"/>
                </a:solidFill>
                <a:latin typeface="Arial"/>
                <a:ea typeface="Calibri"/>
                <a:cs typeface="Calibri"/>
              </a:rPr>
              <a:t>Creating your communication</a:t>
            </a:r>
            <a:endParaRPr lang="en-US" sz="2000">
              <a:solidFill>
                <a:srgbClr val="153B7D"/>
              </a:solidFill>
              <a:latin typeface="Arial"/>
              <a:cs typeface="Arial"/>
            </a:endParaRPr>
          </a:p>
        </p:txBody>
      </p:sp>
      <p:sp>
        <p:nvSpPr>
          <p:cNvPr id="53" name="TextBox 52">
            <a:extLst>
              <a:ext uri="{FF2B5EF4-FFF2-40B4-BE49-F238E27FC236}">
                <a16:creationId xmlns:a16="http://schemas.microsoft.com/office/drawing/2014/main" id="{DFD5096F-3F37-C64B-052C-D91C927AB909}"/>
              </a:ext>
            </a:extLst>
          </p:cNvPr>
          <p:cNvSpPr txBox="1"/>
          <p:nvPr/>
        </p:nvSpPr>
        <p:spPr>
          <a:xfrm>
            <a:off x="9545866" y="826196"/>
            <a:ext cx="207341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153B7D"/>
                </a:solidFill>
                <a:latin typeface="Arial"/>
                <a:ea typeface="Calibri"/>
                <a:cs typeface="Calibri"/>
              </a:rPr>
              <a:t>Reviewing, editing and testing your communication</a:t>
            </a:r>
            <a:endParaRPr lang="en-US" sz="2000">
              <a:solidFill>
                <a:srgbClr val="153B7D"/>
              </a:solidFill>
              <a:latin typeface="Arial"/>
              <a:cs typeface="Arial"/>
            </a:endParaRPr>
          </a:p>
        </p:txBody>
      </p:sp>
      <p:sp>
        <p:nvSpPr>
          <p:cNvPr id="65" name="Oval 64">
            <a:extLst>
              <a:ext uri="{FF2B5EF4-FFF2-40B4-BE49-F238E27FC236}">
                <a16:creationId xmlns:a16="http://schemas.microsoft.com/office/drawing/2014/main" id="{5A009BDF-5890-C572-28FF-C9D592D1C44D}"/>
              </a:ext>
            </a:extLst>
          </p:cNvPr>
          <p:cNvSpPr/>
          <p:nvPr/>
        </p:nvSpPr>
        <p:spPr>
          <a:xfrm>
            <a:off x="8036659" y="3364295"/>
            <a:ext cx="402610" cy="408297"/>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ea typeface="Calibri"/>
                <a:cs typeface="Arial"/>
              </a:rPr>
              <a:t>9</a:t>
            </a:r>
            <a:endParaRPr lang="en-US" sz="1200">
              <a:latin typeface="Arial"/>
              <a:cs typeface="Arial"/>
            </a:endParaRPr>
          </a:p>
        </p:txBody>
      </p:sp>
      <p:pic>
        <p:nvPicPr>
          <p:cNvPr id="67" name="Picture 14">
            <a:extLst>
              <a:ext uri="{FF2B5EF4-FFF2-40B4-BE49-F238E27FC236}">
                <a16:creationId xmlns:a16="http://schemas.microsoft.com/office/drawing/2014/main" id="{9FFDA720-BBE8-E9B0-9A0B-372D024E56DB}"/>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8485588" y="3352407"/>
            <a:ext cx="441244" cy="441244"/>
          </a:xfrm>
          <a:prstGeom prst="rect">
            <a:avLst/>
          </a:prstGeom>
        </p:spPr>
      </p:pic>
      <p:pic>
        <p:nvPicPr>
          <p:cNvPr id="92" name="Picture 14">
            <a:extLst>
              <a:ext uri="{FF2B5EF4-FFF2-40B4-BE49-F238E27FC236}">
                <a16:creationId xmlns:a16="http://schemas.microsoft.com/office/drawing/2014/main" id="{D0556554-C7F1-B2D9-4925-D5E1E53788B0}"/>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0010921" y="2416845"/>
            <a:ext cx="441244" cy="441244"/>
          </a:xfrm>
          <a:prstGeom prst="rect">
            <a:avLst/>
          </a:prstGeom>
        </p:spPr>
      </p:pic>
      <p:sp>
        <p:nvSpPr>
          <p:cNvPr id="93" name="TextBox 92">
            <a:extLst>
              <a:ext uri="{FF2B5EF4-FFF2-40B4-BE49-F238E27FC236}">
                <a16:creationId xmlns:a16="http://schemas.microsoft.com/office/drawing/2014/main" id="{046924ED-E703-9BDC-EE8A-94D42C70B5E7}"/>
              </a:ext>
            </a:extLst>
          </p:cNvPr>
          <p:cNvSpPr txBox="1"/>
          <p:nvPr/>
        </p:nvSpPr>
        <p:spPr>
          <a:xfrm>
            <a:off x="8115935" y="1119823"/>
            <a:ext cx="132521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Arial"/>
                <a:ea typeface="Calibri"/>
                <a:cs typeface="Arial"/>
                <a:hlinkClick r:id="rId21">
                  <a:extLst>
                    <a:ext uri="{A12FA001-AC4F-418D-AE19-62706E023703}">
                      <ahyp:hlinkClr xmlns:ahyp="http://schemas.microsoft.com/office/drawing/2018/hyperlinkcolor" val="tx"/>
                    </a:ext>
                  </a:extLst>
                </a:hlinkClick>
              </a:rPr>
              <a:t>Everyday Words</a:t>
            </a:r>
            <a:endParaRPr lang="en-US" sz="1600">
              <a:solidFill>
                <a:schemeClr val="bg1"/>
              </a:solidFill>
              <a:latin typeface="Arial"/>
              <a:ea typeface="Calibri" panose="020F0502020204030204"/>
              <a:cs typeface="Arial"/>
              <a:hlinkClick r:id="" action="ppaction://noaction">
                <a:extLst>
                  <a:ext uri="{A12FA001-AC4F-418D-AE19-62706E023703}">
                    <ahyp:hlinkClr xmlns:ahyp="http://schemas.microsoft.com/office/drawing/2018/hyperlinkcolor" val="tx"/>
                  </a:ext>
                </a:extLst>
              </a:hlinkClick>
            </a:endParaRPr>
          </a:p>
        </p:txBody>
      </p:sp>
      <p:sp>
        <p:nvSpPr>
          <p:cNvPr id="95" name="TextBox 94">
            <a:extLst>
              <a:ext uri="{FF2B5EF4-FFF2-40B4-BE49-F238E27FC236}">
                <a16:creationId xmlns:a16="http://schemas.microsoft.com/office/drawing/2014/main" id="{ADD23C65-5E60-1158-3E2C-8F9FAADD972A}"/>
              </a:ext>
            </a:extLst>
          </p:cNvPr>
          <p:cNvSpPr txBox="1"/>
          <p:nvPr/>
        </p:nvSpPr>
        <p:spPr>
          <a:xfrm>
            <a:off x="4567531" y="4192042"/>
            <a:ext cx="271793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Arial"/>
                <a:ea typeface="Calibri"/>
                <a:cs typeface="Arial"/>
                <a:hlinkClick r:id="rId22"/>
              </a:rPr>
              <a:t>CDC Health Literacy Website</a:t>
            </a:r>
          </a:p>
        </p:txBody>
      </p:sp>
      <p:pic>
        <p:nvPicPr>
          <p:cNvPr id="96" name="Picture 14">
            <a:extLst>
              <a:ext uri="{FF2B5EF4-FFF2-40B4-BE49-F238E27FC236}">
                <a16:creationId xmlns:a16="http://schemas.microsoft.com/office/drawing/2014/main" id="{FF565ED0-44E5-588D-D2FA-94105E699C03}"/>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825088" y="3699899"/>
            <a:ext cx="441244" cy="441244"/>
          </a:xfrm>
          <a:prstGeom prst="rect">
            <a:avLst/>
          </a:prstGeom>
        </p:spPr>
      </p:pic>
      <p:sp>
        <p:nvSpPr>
          <p:cNvPr id="97" name="Oval 96">
            <a:extLst>
              <a:ext uri="{FF2B5EF4-FFF2-40B4-BE49-F238E27FC236}">
                <a16:creationId xmlns:a16="http://schemas.microsoft.com/office/drawing/2014/main" id="{8933352A-7087-BC61-267F-C097CAB6DD20}"/>
              </a:ext>
            </a:extLst>
          </p:cNvPr>
          <p:cNvSpPr/>
          <p:nvPr/>
        </p:nvSpPr>
        <p:spPr>
          <a:xfrm>
            <a:off x="5322626" y="3712985"/>
            <a:ext cx="402610" cy="408297"/>
          </a:xfrm>
          <a:prstGeom prst="ellipse">
            <a:avLst/>
          </a:prstGeom>
          <a:solidFill>
            <a:srgbClr val="B4008D"/>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ea typeface="Calibri"/>
                <a:cs typeface="Arial"/>
              </a:rPr>
              <a:t>4</a:t>
            </a:r>
            <a:endParaRPr lang="en-US" sz="1200">
              <a:latin typeface="Arial"/>
              <a:cs typeface="Arial"/>
            </a:endParaRPr>
          </a:p>
        </p:txBody>
      </p:sp>
      <p:sp>
        <p:nvSpPr>
          <p:cNvPr id="98" name="Rounded Rectangle 97">
            <a:extLst>
              <a:ext uri="{FF2B5EF4-FFF2-40B4-BE49-F238E27FC236}">
                <a16:creationId xmlns:a16="http://schemas.microsoft.com/office/drawing/2014/main" id="{43C0B345-F505-3564-2A65-52B2C21D0E44}"/>
              </a:ext>
            </a:extLst>
          </p:cNvPr>
          <p:cNvSpPr/>
          <p:nvPr/>
        </p:nvSpPr>
        <p:spPr>
          <a:xfrm>
            <a:off x="8865950" y="2895042"/>
            <a:ext cx="2237772"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a:extLst>
              <a:ext uri="{FF2B5EF4-FFF2-40B4-BE49-F238E27FC236}">
                <a16:creationId xmlns:a16="http://schemas.microsoft.com/office/drawing/2014/main" id="{5A792633-27DB-8122-4349-4048B8B8B9D9}"/>
              </a:ext>
            </a:extLst>
          </p:cNvPr>
          <p:cNvSpPr txBox="1"/>
          <p:nvPr/>
        </p:nvSpPr>
        <p:spPr>
          <a:xfrm>
            <a:off x="8797977" y="2902261"/>
            <a:ext cx="239332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Arial"/>
                <a:ea typeface="Calibri"/>
                <a:cs typeface="Arial"/>
                <a:hlinkClick r:id="rId23">
                  <a:extLst>
                    <a:ext uri="{A12FA001-AC4F-418D-AE19-62706E023703}">
                      <ahyp:hlinkClr xmlns:ahyp="http://schemas.microsoft.com/office/drawing/2018/hyperlinkcolor" val="tx"/>
                    </a:ext>
                  </a:extLst>
                </a:hlinkClick>
              </a:rPr>
              <a:t>Clear Writing Assessment</a:t>
            </a:r>
            <a:endParaRPr lang="en-US" sz="1200">
              <a:solidFill>
                <a:schemeClr val="bg1"/>
              </a:solidFill>
              <a:latin typeface="Arial"/>
              <a:cs typeface="Arial"/>
            </a:endParaRPr>
          </a:p>
        </p:txBody>
      </p:sp>
      <p:sp>
        <p:nvSpPr>
          <p:cNvPr id="4" name="Oval 3">
            <a:extLst>
              <a:ext uri="{FF2B5EF4-FFF2-40B4-BE49-F238E27FC236}">
                <a16:creationId xmlns:a16="http://schemas.microsoft.com/office/drawing/2014/main" id="{A0B52BC0-B6DF-BD33-B208-EEABBA2A5B5F}"/>
              </a:ext>
            </a:extLst>
          </p:cNvPr>
          <p:cNvSpPr/>
          <p:nvPr/>
        </p:nvSpPr>
        <p:spPr>
          <a:xfrm>
            <a:off x="8042242" y="600563"/>
            <a:ext cx="476535" cy="453789"/>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a:latin typeface="Arial"/>
                <a:cs typeface="Arial"/>
              </a:rPr>
              <a:t>11</a:t>
            </a:r>
          </a:p>
        </p:txBody>
      </p:sp>
    </p:spTree>
    <p:extLst>
      <p:ext uri="{BB962C8B-B14F-4D97-AF65-F5344CB8AC3E}">
        <p14:creationId xmlns:p14="http://schemas.microsoft.com/office/powerpoint/2010/main" val="2844730174"/>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DD6C5-3BD3-12D6-61C6-EBADCEDD555D}"/>
              </a:ext>
            </a:extLst>
          </p:cNvPr>
          <p:cNvSpPr>
            <a:spLocks noGrp="1"/>
          </p:cNvSpPr>
          <p:nvPr>
            <p:ph type="title"/>
          </p:nvPr>
        </p:nvSpPr>
        <p:spPr>
          <a:xfrm>
            <a:off x="546258" y="-94084"/>
            <a:ext cx="3930959" cy="1140832"/>
          </a:xfrm>
        </p:spPr>
        <p:txBody>
          <a:bodyPr>
            <a:normAutofit/>
          </a:bodyPr>
          <a:lstStyle/>
          <a:p>
            <a:r>
              <a:rPr lang="en-US" sz="2000">
                <a:latin typeface="Arial"/>
                <a:cs typeface="Arial"/>
              </a:rPr>
              <a:t>National Action Plan to Improve Health Literacy (2010)</a:t>
            </a:r>
          </a:p>
        </p:txBody>
      </p:sp>
      <p:sp>
        <p:nvSpPr>
          <p:cNvPr id="7" name="TextBox 6">
            <a:extLst>
              <a:ext uri="{FF2B5EF4-FFF2-40B4-BE49-F238E27FC236}">
                <a16:creationId xmlns:a16="http://schemas.microsoft.com/office/drawing/2014/main" id="{428BB060-917F-3B32-6B35-DFFA49ECE99D}"/>
              </a:ext>
            </a:extLst>
          </p:cNvPr>
          <p:cNvSpPr txBox="1"/>
          <p:nvPr/>
        </p:nvSpPr>
        <p:spPr>
          <a:xfrm>
            <a:off x="546258" y="2571295"/>
            <a:ext cx="6167363" cy="27392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153B7D"/>
                </a:solidFill>
                <a:latin typeface="Arial"/>
                <a:ea typeface="+mn-lt"/>
                <a:cs typeface="+mn-lt"/>
              </a:rPr>
              <a:t>"The National Action Plan to Improve Health </a:t>
            </a:r>
            <a:br>
              <a:rPr lang="en-US" sz="1600">
                <a:solidFill>
                  <a:srgbClr val="153B7D"/>
                </a:solidFill>
                <a:latin typeface="Arial"/>
                <a:ea typeface="+mn-lt"/>
                <a:cs typeface="+mn-lt"/>
              </a:rPr>
            </a:br>
            <a:r>
              <a:rPr lang="en-US" sz="1600">
                <a:solidFill>
                  <a:srgbClr val="153B7D"/>
                </a:solidFill>
                <a:latin typeface="Arial"/>
                <a:ea typeface="+mn-lt"/>
                <a:cs typeface="+mn-lt"/>
              </a:rPr>
              <a:t>Literacy envisions a restructuring of the </a:t>
            </a:r>
            <a:br>
              <a:rPr lang="en-US" sz="1600">
                <a:solidFill>
                  <a:srgbClr val="153B7D"/>
                </a:solidFill>
                <a:latin typeface="Arial"/>
                <a:ea typeface="+mn-lt"/>
                <a:cs typeface="+mn-lt"/>
              </a:rPr>
            </a:br>
            <a:r>
              <a:rPr lang="en-US" sz="1600">
                <a:solidFill>
                  <a:srgbClr val="153B7D"/>
                </a:solidFill>
                <a:latin typeface="Arial"/>
                <a:ea typeface="+mn-lt"/>
                <a:cs typeface="+mn-lt"/>
              </a:rPr>
              <a:t>ways we create and disseminate all types</a:t>
            </a:r>
            <a:br>
              <a:rPr lang="en-US" sz="1600">
                <a:solidFill>
                  <a:srgbClr val="153B7D"/>
                </a:solidFill>
                <a:latin typeface="Arial"/>
                <a:ea typeface="+mn-lt"/>
                <a:cs typeface="+mn-lt"/>
              </a:rPr>
            </a:br>
            <a:r>
              <a:rPr lang="en-US" sz="1600">
                <a:solidFill>
                  <a:srgbClr val="153B7D"/>
                </a:solidFill>
                <a:latin typeface="Arial"/>
                <a:ea typeface="+mn-lt"/>
                <a:cs typeface="+mn-lt"/>
              </a:rPr>
              <a:t>of health information in this country."</a:t>
            </a:r>
          </a:p>
          <a:p>
            <a:endParaRPr lang="en-US" sz="1600">
              <a:solidFill>
                <a:srgbClr val="153B7D"/>
              </a:solidFill>
              <a:latin typeface="Arial"/>
              <a:ea typeface="Calibri"/>
              <a:cs typeface="Calibri"/>
            </a:endParaRPr>
          </a:p>
          <a:p>
            <a:r>
              <a:rPr lang="en-US" sz="1600">
                <a:solidFill>
                  <a:srgbClr val="153B7D"/>
                </a:solidFill>
                <a:latin typeface="Arial"/>
                <a:ea typeface="Calibri"/>
                <a:cs typeface="Calibri"/>
              </a:rPr>
              <a:t>Foundational plan that documents prevalence, </a:t>
            </a:r>
            <a:br>
              <a:rPr lang="en-US" sz="1600">
                <a:solidFill>
                  <a:srgbClr val="153B7D"/>
                </a:solidFill>
                <a:latin typeface="Arial"/>
                <a:ea typeface="Calibri"/>
                <a:cs typeface="Calibri"/>
              </a:rPr>
            </a:br>
            <a:r>
              <a:rPr lang="en-US" sz="1600">
                <a:solidFill>
                  <a:srgbClr val="153B7D"/>
                </a:solidFill>
                <a:latin typeface="Arial"/>
                <a:ea typeface="Calibri"/>
                <a:cs typeface="Calibri"/>
              </a:rPr>
              <a:t>outcomes and goals for the future.</a:t>
            </a:r>
          </a:p>
          <a:p>
            <a:endParaRPr lang="en-US" sz="1600">
              <a:solidFill>
                <a:srgbClr val="153B7D"/>
              </a:solidFill>
              <a:latin typeface="Arial"/>
              <a:ea typeface="Calibri"/>
              <a:cs typeface="Calibri"/>
            </a:endParaRPr>
          </a:p>
          <a:p>
            <a:r>
              <a:rPr lang="en-US" sz="1600">
                <a:solidFill>
                  <a:srgbClr val="153B7D"/>
                </a:solidFill>
                <a:latin typeface="Arial"/>
                <a:ea typeface="Calibri"/>
                <a:cs typeface="Calibri"/>
              </a:rPr>
              <a:t>References Healthy People 2010 and 2020.</a:t>
            </a:r>
          </a:p>
          <a:p>
            <a:endParaRPr lang="en-US" sz="1600">
              <a:solidFill>
                <a:schemeClr val="accent1"/>
              </a:solidFill>
              <a:latin typeface="Arial"/>
              <a:ea typeface="Calibri"/>
              <a:cs typeface="Calibri"/>
            </a:endParaRPr>
          </a:p>
          <a:p>
            <a:r>
              <a:rPr lang="en-US" sz="1200">
                <a:solidFill>
                  <a:schemeClr val="accent1"/>
                </a:solidFill>
                <a:latin typeface="Arial"/>
                <a:ea typeface="Calibri"/>
                <a:cs typeface="Calibri"/>
              </a:rPr>
              <a:t>Link: </a:t>
            </a:r>
            <a:r>
              <a:rPr lang="en-US" sz="1200">
                <a:solidFill>
                  <a:schemeClr val="bg1"/>
                </a:solidFill>
                <a:highlight>
                  <a:srgbClr val="153B7D"/>
                </a:highlight>
                <a:latin typeface="Arial"/>
                <a:ea typeface="+mn-lt"/>
                <a:cs typeface="+mn-lt"/>
                <a:hlinkClick r:id="rId4">
                  <a:extLst>
                    <a:ext uri="{A12FA001-AC4F-418D-AE19-62706E023703}">
                      <ahyp:hlinkClr xmlns:ahyp="http://schemas.microsoft.com/office/drawing/2018/hyperlinkcolor" val="tx"/>
                    </a:ext>
                  </a:extLst>
                </a:hlinkClick>
              </a:rPr>
              <a:t>https://health.gov/sites/default/files/2019-09/Health_Literacy_Action_Plan.pdf</a:t>
            </a:r>
            <a:r>
              <a:rPr lang="en-US" sz="1200">
                <a:solidFill>
                  <a:schemeClr val="bg1"/>
                </a:solidFill>
                <a:highlight>
                  <a:srgbClr val="153B7D"/>
                </a:highlight>
                <a:latin typeface="Arial"/>
                <a:ea typeface="+mn-lt"/>
                <a:cs typeface="+mn-lt"/>
              </a:rPr>
              <a:t> </a:t>
            </a:r>
            <a:endParaRPr lang="en-US" sz="1200">
              <a:solidFill>
                <a:schemeClr val="bg1"/>
              </a:solidFill>
              <a:highlight>
                <a:srgbClr val="153B7D"/>
              </a:highlight>
              <a:latin typeface="Arial"/>
              <a:ea typeface="Calibri"/>
              <a:cs typeface="Calibri"/>
            </a:endParaRPr>
          </a:p>
        </p:txBody>
      </p:sp>
      <p:pic>
        <p:nvPicPr>
          <p:cNvPr id="3" name="Content Placeholder 5" descr="Cover of the National Action Plan to Improve Health Literacy.">
            <a:extLst>
              <a:ext uri="{FF2B5EF4-FFF2-40B4-BE49-F238E27FC236}">
                <a16:creationId xmlns:a16="http://schemas.microsoft.com/office/drawing/2014/main" id="{8414AEDB-1EAB-EE6F-9947-81DCFFC353B6}"/>
              </a:ext>
            </a:extLst>
          </p:cNvPr>
          <p:cNvPicPr>
            <a:picLocks noChangeAspect="1"/>
          </p:cNvPicPr>
          <p:nvPr/>
        </p:nvPicPr>
        <p:blipFill>
          <a:blip r:embed="rId5"/>
          <a:srcRect t="2587"/>
          <a:stretch/>
        </p:blipFill>
        <p:spPr>
          <a:xfrm>
            <a:off x="5289884" y="644109"/>
            <a:ext cx="3509745" cy="4326085"/>
          </a:xfrm>
          <a:prstGeom prst="rect">
            <a:avLst/>
          </a:prstGeom>
        </p:spPr>
      </p:pic>
      <p:pic>
        <p:nvPicPr>
          <p:cNvPr id="5" name="Picture 4" descr="The table of contents of the National Action Plan to Improve Health Literacy. The document is broken into four different sections that cover Limited Health Literacy as a Public Health Problem, Developing a Societywide Health Response, Vision and Goals for the Future, and Creating and Sustaining National Action.">
            <a:extLst>
              <a:ext uri="{FF2B5EF4-FFF2-40B4-BE49-F238E27FC236}">
                <a16:creationId xmlns:a16="http://schemas.microsoft.com/office/drawing/2014/main" id="{3D15FD5C-35C8-2809-6721-EEF30C5C2B73}"/>
              </a:ext>
            </a:extLst>
          </p:cNvPr>
          <p:cNvPicPr>
            <a:picLocks noChangeAspect="1"/>
          </p:cNvPicPr>
          <p:nvPr/>
        </p:nvPicPr>
        <p:blipFill>
          <a:blip r:embed="rId6"/>
          <a:srcRect l="9440" r="8533"/>
          <a:stretch/>
        </p:blipFill>
        <p:spPr>
          <a:xfrm>
            <a:off x="8415285" y="1883501"/>
            <a:ext cx="3224463" cy="4114800"/>
          </a:xfrm>
          <a:prstGeom prst="rect">
            <a:avLst/>
          </a:prstGeom>
          <a:ln>
            <a:solidFill>
              <a:srgbClr val="C9C9C9"/>
            </a:solidFill>
          </a:ln>
        </p:spPr>
      </p:pic>
      <p:sp>
        <p:nvSpPr>
          <p:cNvPr id="12" name="Oval 11">
            <a:extLst>
              <a:ext uri="{FF2B5EF4-FFF2-40B4-BE49-F238E27FC236}">
                <a16:creationId xmlns:a16="http://schemas.microsoft.com/office/drawing/2014/main" id="{D8C900A7-6DEC-DE78-EE31-FAA1B937D4AE}"/>
              </a:ext>
            </a:extLst>
          </p:cNvPr>
          <p:cNvSpPr/>
          <p:nvPr/>
        </p:nvSpPr>
        <p:spPr>
          <a:xfrm>
            <a:off x="5289884" y="476332"/>
            <a:ext cx="402610" cy="408297"/>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353202631"/>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BC5E1-0A58-E231-C2E3-157A0322AADD}"/>
              </a:ext>
            </a:extLst>
          </p:cNvPr>
          <p:cNvSpPr>
            <a:spLocks noGrp="1"/>
          </p:cNvSpPr>
          <p:nvPr>
            <p:ph type="title"/>
          </p:nvPr>
        </p:nvSpPr>
        <p:spPr/>
        <p:txBody>
          <a:bodyPr>
            <a:normAutofit/>
          </a:bodyPr>
          <a:lstStyle/>
          <a:p>
            <a:r>
              <a:rPr lang="en-US" sz="2000">
                <a:latin typeface="Arial"/>
                <a:cs typeface="Arial"/>
              </a:rPr>
              <a:t>Healthy People 2010, 2020, 2030</a:t>
            </a:r>
          </a:p>
        </p:txBody>
      </p:sp>
      <p:pic>
        <p:nvPicPr>
          <p:cNvPr id="5" name="Content Placeholder 4">
            <a:extLst>
              <a:ext uri="{FF2B5EF4-FFF2-40B4-BE49-F238E27FC236}">
                <a16:creationId xmlns:a16="http://schemas.microsoft.com/office/drawing/2014/main" id="{091D9D8F-C2E7-077E-8366-5D9165F06BBD}"/>
              </a:ext>
              <a:ext uri="{C183D7F6-B498-43B3-948B-1728B52AA6E4}">
                <adec:decorative xmlns:adec="http://schemas.microsoft.com/office/drawing/2017/decorative" val="1"/>
              </a:ext>
            </a:extLst>
          </p:cNvPr>
          <p:cNvPicPr>
            <a:picLocks noGrp="1" noChangeAspect="1"/>
          </p:cNvPicPr>
          <p:nvPr>
            <p:ph idx="1"/>
          </p:nvPr>
        </p:nvPicPr>
        <p:blipFill>
          <a:blip r:embed="rId4"/>
          <a:stretch>
            <a:fillRect/>
          </a:stretch>
        </p:blipFill>
        <p:spPr>
          <a:xfrm>
            <a:off x="955805" y="4793145"/>
            <a:ext cx="1975485" cy="1975485"/>
          </a:xfrm>
        </p:spPr>
      </p:pic>
      <p:sp>
        <p:nvSpPr>
          <p:cNvPr id="4" name="TextBox 3">
            <a:extLst>
              <a:ext uri="{FF2B5EF4-FFF2-40B4-BE49-F238E27FC236}">
                <a16:creationId xmlns:a16="http://schemas.microsoft.com/office/drawing/2014/main" id="{77D30DB1-FED8-08E3-AECF-E177B7BF38BC}"/>
              </a:ext>
            </a:extLst>
          </p:cNvPr>
          <p:cNvSpPr txBox="1"/>
          <p:nvPr/>
        </p:nvSpPr>
        <p:spPr>
          <a:xfrm>
            <a:off x="3627668" y="1022895"/>
            <a:ext cx="8459557" cy="52014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153B7D"/>
                </a:solidFill>
                <a:latin typeface="Arial"/>
                <a:ea typeface="+mn-lt"/>
                <a:cs typeface="+mn-lt"/>
              </a:rPr>
              <a:t>Foundational principal (2030): </a:t>
            </a:r>
            <a:r>
              <a:rPr lang="en-US" sz="1600">
                <a:solidFill>
                  <a:srgbClr val="153B7D"/>
                </a:solidFill>
                <a:latin typeface="Arial"/>
                <a:ea typeface="Calibri"/>
                <a:cs typeface="Calibri"/>
              </a:rPr>
              <a:t>Achieving health and well-being requires eliminating</a:t>
            </a:r>
            <a:br>
              <a:rPr lang="en-US" sz="1600">
                <a:solidFill>
                  <a:srgbClr val="153B7D"/>
                </a:solidFill>
                <a:latin typeface="Arial"/>
                <a:ea typeface="Calibri"/>
                <a:cs typeface="Calibri"/>
              </a:rPr>
            </a:br>
            <a:r>
              <a:rPr lang="en-US" sz="1600">
                <a:solidFill>
                  <a:srgbClr val="153B7D"/>
                </a:solidFill>
                <a:latin typeface="Arial"/>
                <a:ea typeface="Calibri"/>
                <a:cs typeface="Calibri"/>
              </a:rPr>
              <a:t>health disparities, achieving health equity, and attaining health literacy.</a:t>
            </a:r>
          </a:p>
          <a:p>
            <a:endParaRPr lang="en-US" sz="1600" b="1">
              <a:solidFill>
                <a:srgbClr val="153B7D"/>
              </a:solidFill>
              <a:latin typeface="Arial"/>
              <a:cs typeface="Arial"/>
            </a:endParaRPr>
          </a:p>
          <a:p>
            <a:r>
              <a:rPr lang="en-US" sz="1600" b="1">
                <a:solidFill>
                  <a:srgbClr val="153B7D"/>
                </a:solidFill>
                <a:latin typeface="Arial"/>
                <a:cs typeface="Arial"/>
              </a:rPr>
              <a:t>Overarching goal (2030): </a:t>
            </a:r>
            <a:r>
              <a:rPr lang="en-US" sz="1600">
                <a:solidFill>
                  <a:srgbClr val="153B7D"/>
                </a:solidFill>
                <a:latin typeface="Arial"/>
                <a:ea typeface="+mn-lt"/>
                <a:cs typeface="+mn-lt"/>
              </a:rPr>
              <a:t>Eliminate health disparities, achieve health equity, and attain health literacy to improve the health and well-being of all.</a:t>
            </a:r>
            <a:endParaRPr lang="en-US" sz="1600">
              <a:solidFill>
                <a:srgbClr val="153B7D"/>
              </a:solidFill>
              <a:latin typeface="Arial"/>
              <a:ea typeface="Calibri" panose="020F0502020204030204"/>
              <a:cs typeface="Calibri" panose="020F0502020204030204"/>
            </a:endParaRPr>
          </a:p>
          <a:p>
            <a:endParaRPr lang="en-US" sz="1600">
              <a:solidFill>
                <a:srgbClr val="153B7D"/>
              </a:solidFill>
              <a:latin typeface="Arial"/>
              <a:ea typeface="Calibri" panose="020F0502020204030204"/>
              <a:cs typeface="Calibri" panose="020F0502020204030204"/>
            </a:endParaRPr>
          </a:p>
          <a:p>
            <a:r>
              <a:rPr lang="en-US" sz="1600" b="1">
                <a:solidFill>
                  <a:srgbClr val="153B7D"/>
                </a:solidFill>
                <a:latin typeface="Arial"/>
                <a:ea typeface="Calibri"/>
                <a:cs typeface="Calibri"/>
              </a:rPr>
              <a:t>Definitions (2030):</a:t>
            </a:r>
            <a:endParaRPr lang="en-US" sz="1600">
              <a:solidFill>
                <a:srgbClr val="153B7D"/>
              </a:solidFill>
              <a:latin typeface="Arial"/>
              <a:ea typeface="Calibri"/>
              <a:cs typeface="Calibri"/>
            </a:endParaRPr>
          </a:p>
          <a:p>
            <a:pPr marL="285750" indent="-285750">
              <a:buFont typeface="Arial"/>
              <a:buChar char="•"/>
            </a:pPr>
            <a:r>
              <a:rPr lang="en-US" sz="1600" b="1">
                <a:solidFill>
                  <a:srgbClr val="153B7D"/>
                </a:solidFill>
                <a:latin typeface="Arial"/>
                <a:ea typeface="Calibri"/>
                <a:cs typeface="Calibri"/>
              </a:rPr>
              <a:t>Personal health literacy </a:t>
            </a:r>
            <a:r>
              <a:rPr lang="en-US" sz="1600">
                <a:solidFill>
                  <a:srgbClr val="153B7D"/>
                </a:solidFill>
                <a:latin typeface="Arial"/>
                <a:ea typeface="Calibri"/>
                <a:cs typeface="Calibri"/>
              </a:rPr>
              <a:t>is the degree to which individuals can find, understand,</a:t>
            </a:r>
            <a:br>
              <a:rPr lang="en-US" sz="1600">
                <a:solidFill>
                  <a:srgbClr val="153B7D"/>
                </a:solidFill>
                <a:latin typeface="Arial"/>
                <a:ea typeface="Calibri"/>
                <a:cs typeface="Calibri"/>
              </a:rPr>
            </a:br>
            <a:r>
              <a:rPr lang="en-US" sz="1600">
                <a:solidFill>
                  <a:srgbClr val="153B7D"/>
                </a:solidFill>
                <a:latin typeface="Arial"/>
                <a:ea typeface="Calibri"/>
                <a:cs typeface="Calibri"/>
              </a:rPr>
              <a:t>and use information and services to inform health-related decisions and actions </a:t>
            </a:r>
            <a:br>
              <a:rPr lang="en-US" sz="1600">
                <a:solidFill>
                  <a:srgbClr val="153B7D"/>
                </a:solidFill>
                <a:latin typeface="Arial"/>
                <a:ea typeface="Calibri"/>
                <a:cs typeface="Calibri"/>
              </a:rPr>
            </a:br>
            <a:r>
              <a:rPr lang="en-US" sz="1600">
                <a:solidFill>
                  <a:srgbClr val="153B7D"/>
                </a:solidFill>
                <a:latin typeface="Arial"/>
                <a:ea typeface="Calibri"/>
                <a:cs typeface="Calibri"/>
              </a:rPr>
              <a:t>for themselves and others.</a:t>
            </a:r>
            <a:endParaRPr lang="en-US" sz="1600">
              <a:solidFill>
                <a:srgbClr val="153B7D"/>
              </a:solidFill>
              <a:latin typeface="Arial"/>
              <a:cs typeface="Arial"/>
            </a:endParaRPr>
          </a:p>
          <a:p>
            <a:pPr marL="285750" indent="-285750">
              <a:buFont typeface="Arial"/>
              <a:buChar char="•"/>
            </a:pPr>
            <a:r>
              <a:rPr lang="en-US" sz="1600" b="1">
                <a:solidFill>
                  <a:srgbClr val="153B7D"/>
                </a:solidFill>
                <a:latin typeface="Arial"/>
                <a:ea typeface="Calibri"/>
                <a:cs typeface="Calibri"/>
              </a:rPr>
              <a:t>Organizational health literacy </a:t>
            </a:r>
            <a:r>
              <a:rPr lang="en-US" sz="1600">
                <a:solidFill>
                  <a:srgbClr val="153B7D"/>
                </a:solidFill>
                <a:latin typeface="Arial"/>
                <a:ea typeface="Calibri"/>
                <a:cs typeface="Calibri"/>
              </a:rPr>
              <a:t>is the degree to which organizations equitably enable individuals to find, understand, and use information and services to inform health-related decisions and actions for themselves and others.</a:t>
            </a:r>
            <a:endParaRPr lang="en-US" sz="1600">
              <a:solidFill>
                <a:srgbClr val="153B7D"/>
              </a:solidFill>
              <a:latin typeface="Arial"/>
              <a:cs typeface="Arial"/>
            </a:endParaRPr>
          </a:p>
          <a:p>
            <a:endParaRPr lang="en-US" sz="1600">
              <a:solidFill>
                <a:srgbClr val="153B7D"/>
              </a:solidFill>
              <a:latin typeface="Arial"/>
              <a:ea typeface="Calibri"/>
              <a:cs typeface="Calibri"/>
            </a:endParaRPr>
          </a:p>
          <a:p>
            <a:r>
              <a:rPr lang="en-US" sz="1600" b="1">
                <a:solidFill>
                  <a:srgbClr val="153B7D"/>
                </a:solidFill>
                <a:latin typeface="Arial"/>
                <a:ea typeface="Calibri"/>
                <a:cs typeface="Calibri"/>
              </a:rPr>
              <a:t>The new 2030 definitions:</a:t>
            </a:r>
          </a:p>
          <a:p>
            <a:pPr marL="285750" indent="-285750">
              <a:buFont typeface="Arial"/>
              <a:buChar char="•"/>
            </a:pPr>
            <a:r>
              <a:rPr lang="en-US" sz="1600">
                <a:solidFill>
                  <a:srgbClr val="153B7D"/>
                </a:solidFill>
                <a:latin typeface="Arial"/>
                <a:ea typeface="Calibri"/>
                <a:cs typeface="Calibri"/>
              </a:rPr>
              <a:t>Emphasize people’s ability to </a:t>
            </a:r>
            <a:r>
              <a:rPr lang="en-US" sz="1600" i="1">
                <a:solidFill>
                  <a:srgbClr val="153B7D"/>
                </a:solidFill>
                <a:latin typeface="Arial"/>
                <a:ea typeface="Calibri"/>
                <a:cs typeface="Calibri"/>
              </a:rPr>
              <a:t>use </a:t>
            </a:r>
            <a:r>
              <a:rPr lang="en-US" sz="1600">
                <a:solidFill>
                  <a:srgbClr val="153B7D"/>
                </a:solidFill>
                <a:latin typeface="Arial"/>
                <a:ea typeface="Calibri"/>
                <a:cs typeface="Calibri"/>
              </a:rPr>
              <a:t>health information rather than just understand it</a:t>
            </a:r>
            <a:endParaRPr lang="en-US" sz="1600">
              <a:solidFill>
                <a:srgbClr val="153B7D"/>
              </a:solidFill>
              <a:latin typeface="Arial"/>
              <a:cs typeface="Arial"/>
            </a:endParaRPr>
          </a:p>
          <a:p>
            <a:pPr marL="285750" indent="-285750">
              <a:buFont typeface="Arial"/>
              <a:buChar char="•"/>
            </a:pPr>
            <a:r>
              <a:rPr lang="en-US" sz="1600">
                <a:solidFill>
                  <a:srgbClr val="153B7D"/>
                </a:solidFill>
                <a:latin typeface="Arial"/>
                <a:ea typeface="Calibri"/>
                <a:cs typeface="Calibri"/>
              </a:rPr>
              <a:t>Focus on the ability to make “well-informed” decisions rather than “appropriate” ones</a:t>
            </a:r>
            <a:endParaRPr lang="en-US" sz="1600">
              <a:solidFill>
                <a:srgbClr val="153B7D"/>
              </a:solidFill>
              <a:latin typeface="Arial"/>
              <a:cs typeface="Arial"/>
            </a:endParaRPr>
          </a:p>
          <a:p>
            <a:pPr marL="285750" indent="-285750">
              <a:buFont typeface="Arial"/>
              <a:buChar char="•"/>
            </a:pPr>
            <a:r>
              <a:rPr lang="en-US" sz="1600">
                <a:solidFill>
                  <a:srgbClr val="153B7D"/>
                </a:solidFill>
                <a:latin typeface="Arial"/>
                <a:ea typeface="Calibri"/>
                <a:cs typeface="Calibri"/>
              </a:rPr>
              <a:t>Acknowledge that organizations have a responsibility to address health literacy</a:t>
            </a:r>
            <a:endParaRPr lang="en-US" sz="1600">
              <a:solidFill>
                <a:srgbClr val="153B7D"/>
              </a:solidFill>
              <a:latin typeface="Arial"/>
              <a:cs typeface="Arial"/>
            </a:endParaRPr>
          </a:p>
          <a:p>
            <a:pPr marL="285750" indent="-285750">
              <a:buFont typeface="Arial"/>
              <a:buChar char="•"/>
            </a:pPr>
            <a:r>
              <a:rPr lang="en-US" sz="1600">
                <a:solidFill>
                  <a:srgbClr val="153B7D"/>
                </a:solidFill>
                <a:latin typeface="Arial"/>
                <a:ea typeface="Calibri"/>
                <a:cs typeface="Calibri"/>
              </a:rPr>
              <a:t>Incorporate a public health perspective</a:t>
            </a:r>
            <a:endParaRPr lang="en-US" sz="1600">
              <a:solidFill>
                <a:srgbClr val="153B7D"/>
              </a:solidFill>
              <a:latin typeface="Arial"/>
            </a:endParaRPr>
          </a:p>
          <a:p>
            <a:pPr marL="285750" indent="-285750">
              <a:buFont typeface="Arial"/>
              <a:buChar char="•"/>
            </a:pPr>
            <a:endParaRPr lang="en-US" sz="1600">
              <a:solidFill>
                <a:srgbClr val="153B7D"/>
              </a:solidFill>
              <a:latin typeface="Arial"/>
              <a:ea typeface="Calibri"/>
              <a:cs typeface="Calibri"/>
            </a:endParaRPr>
          </a:p>
          <a:p>
            <a:r>
              <a:rPr lang="en-US" sz="1200">
                <a:solidFill>
                  <a:srgbClr val="153B7D"/>
                </a:solidFill>
                <a:latin typeface="Arial"/>
                <a:ea typeface="Calibri"/>
                <a:cs typeface="Calibri"/>
              </a:rPr>
              <a:t>Link: </a:t>
            </a:r>
            <a:r>
              <a:rPr lang="en-US" sz="1200">
                <a:solidFill>
                  <a:schemeClr val="bg1"/>
                </a:solidFill>
                <a:highlight>
                  <a:srgbClr val="153B7D"/>
                </a:highlight>
                <a:latin typeface="Arial"/>
                <a:ea typeface="+mn-lt"/>
                <a:cs typeface="+mn-lt"/>
                <a:hlinkClick r:id="rId5">
                  <a:extLst>
                    <a:ext uri="{A12FA001-AC4F-418D-AE19-62706E023703}">
                      <ahyp:hlinkClr xmlns:ahyp="http://schemas.microsoft.com/office/drawing/2018/hyperlinkcolor" val="tx"/>
                    </a:ext>
                  </a:extLst>
                </a:hlinkClick>
              </a:rPr>
              <a:t>https://health.gov/healthypeople/priority-areas/health-literacy-healthy-people-2030</a:t>
            </a:r>
            <a:r>
              <a:rPr lang="en-US" sz="1200">
                <a:solidFill>
                  <a:schemeClr val="bg1"/>
                </a:solidFill>
                <a:highlight>
                  <a:srgbClr val="153B7D"/>
                </a:highlight>
                <a:latin typeface="Arial"/>
                <a:ea typeface="+mn-lt"/>
                <a:cs typeface="+mn-lt"/>
              </a:rPr>
              <a:t> </a:t>
            </a:r>
            <a:endParaRPr lang="en-US" sz="1200">
              <a:solidFill>
                <a:schemeClr val="bg1"/>
              </a:solidFill>
              <a:highlight>
                <a:srgbClr val="153B7D"/>
              </a:highlight>
              <a:latin typeface="Arial"/>
              <a:ea typeface="Calibri"/>
              <a:cs typeface="Calibri"/>
            </a:endParaRPr>
          </a:p>
        </p:txBody>
      </p:sp>
      <p:pic>
        <p:nvPicPr>
          <p:cNvPr id="6" name="Picture 5">
            <a:extLst>
              <a:ext uri="{FF2B5EF4-FFF2-40B4-BE49-F238E27FC236}">
                <a16:creationId xmlns:a16="http://schemas.microsoft.com/office/drawing/2014/main" id="{F6717266-F8F4-C18D-6BF5-37F0EBBE26B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61667" y="1312427"/>
            <a:ext cx="1608604" cy="1651635"/>
          </a:xfrm>
          <a:prstGeom prst="rect">
            <a:avLst/>
          </a:prstGeom>
        </p:spPr>
      </p:pic>
      <p:pic>
        <p:nvPicPr>
          <p:cNvPr id="7" name="Picture 6">
            <a:extLst>
              <a:ext uri="{FF2B5EF4-FFF2-40B4-BE49-F238E27FC236}">
                <a16:creationId xmlns:a16="http://schemas.microsoft.com/office/drawing/2014/main" id="{5617619E-BBB9-D3FF-5C3E-5AF31C67D19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32883" y="3113901"/>
            <a:ext cx="3021330" cy="1598295"/>
          </a:xfrm>
          <a:prstGeom prst="rect">
            <a:avLst/>
          </a:prstGeom>
        </p:spPr>
      </p:pic>
      <p:sp>
        <p:nvSpPr>
          <p:cNvPr id="11" name="Oval 10">
            <a:extLst>
              <a:ext uri="{FF2B5EF4-FFF2-40B4-BE49-F238E27FC236}">
                <a16:creationId xmlns:a16="http://schemas.microsoft.com/office/drawing/2014/main" id="{F2AF63F8-5001-E2F7-EA4D-BC7404D56EBA}"/>
              </a:ext>
            </a:extLst>
          </p:cNvPr>
          <p:cNvSpPr/>
          <p:nvPr/>
        </p:nvSpPr>
        <p:spPr>
          <a:xfrm>
            <a:off x="11375511" y="568696"/>
            <a:ext cx="402610" cy="40829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1937282260"/>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DC's Health Literacy Action Plan">
            <a:extLst>
              <a:ext uri="{FF2B5EF4-FFF2-40B4-BE49-F238E27FC236}">
                <a16:creationId xmlns:a16="http://schemas.microsoft.com/office/drawing/2014/main" id="{A7105624-B572-1AF1-4099-05642810ED50}"/>
              </a:ext>
            </a:extLst>
          </p:cNvPr>
          <p:cNvPicPr>
            <a:picLocks noChangeAspect="1"/>
          </p:cNvPicPr>
          <p:nvPr/>
        </p:nvPicPr>
        <p:blipFill>
          <a:blip r:embed="rId3"/>
          <a:stretch>
            <a:fillRect/>
          </a:stretch>
        </p:blipFill>
        <p:spPr>
          <a:xfrm>
            <a:off x="852109" y="1637241"/>
            <a:ext cx="4706258" cy="4321327"/>
          </a:xfrm>
          <a:prstGeom prst="rect">
            <a:avLst/>
          </a:prstGeom>
          <a:ln>
            <a:solidFill>
              <a:srgbClr val="4472C4"/>
            </a:solidFill>
          </a:ln>
        </p:spPr>
      </p:pic>
      <p:sp>
        <p:nvSpPr>
          <p:cNvPr id="2" name="Title 1">
            <a:extLst>
              <a:ext uri="{FF2B5EF4-FFF2-40B4-BE49-F238E27FC236}">
                <a16:creationId xmlns:a16="http://schemas.microsoft.com/office/drawing/2014/main" id="{5436F1DB-6873-64AC-0FE1-F722ACF512A3}"/>
              </a:ext>
            </a:extLst>
          </p:cNvPr>
          <p:cNvSpPr>
            <a:spLocks noGrp="1"/>
          </p:cNvSpPr>
          <p:nvPr>
            <p:ph type="title"/>
          </p:nvPr>
        </p:nvSpPr>
        <p:spPr/>
        <p:txBody>
          <a:bodyPr>
            <a:normAutofit/>
          </a:bodyPr>
          <a:lstStyle/>
          <a:p>
            <a:r>
              <a:rPr lang="en-US" sz="2000">
                <a:latin typeface="Arial" panose="020B0604020202020204" pitchFamily="34" charset="0"/>
                <a:cs typeface="Arial" panose="020B0604020202020204" pitchFamily="34" charset="0"/>
              </a:rPr>
              <a:t>CDC's Health Literacy Action Plan</a:t>
            </a:r>
          </a:p>
        </p:txBody>
      </p:sp>
      <p:sp>
        <p:nvSpPr>
          <p:cNvPr id="5" name="TextBox 4">
            <a:extLst>
              <a:ext uri="{FF2B5EF4-FFF2-40B4-BE49-F238E27FC236}">
                <a16:creationId xmlns:a16="http://schemas.microsoft.com/office/drawing/2014/main" id="{55346943-48DF-9B39-3980-C947FB62C8C0}"/>
              </a:ext>
            </a:extLst>
          </p:cNvPr>
          <p:cNvSpPr txBox="1"/>
          <p:nvPr/>
        </p:nvSpPr>
        <p:spPr>
          <a:xfrm>
            <a:off x="7020251" y="1474619"/>
            <a:ext cx="4418192"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bg1"/>
                </a:solidFill>
                <a:latin typeface="Arial"/>
                <a:ea typeface="Roboto"/>
                <a:cs typeface="Arial"/>
              </a:rPr>
              <a:t>Goal 1: </a:t>
            </a:r>
            <a:r>
              <a:rPr lang="en-US" sz="1600">
                <a:solidFill>
                  <a:schemeClr val="bg1"/>
                </a:solidFill>
                <a:latin typeface="Arial"/>
                <a:ea typeface="Roboto"/>
                <a:cs typeface="Arial"/>
              </a:rPr>
              <a:t>Develop and Share Health and Safety Information That Is Accurate, Accessible, and Actionable</a:t>
            </a:r>
          </a:p>
          <a:p>
            <a:endParaRPr lang="en-US" sz="1600">
              <a:solidFill>
                <a:srgbClr val="153B7D"/>
              </a:solidFill>
              <a:latin typeface="Arial" panose="020B0604020202020204" pitchFamily="34" charset="0"/>
              <a:ea typeface="Roboto" panose="02000000000000000000" pitchFamily="2" charset="0"/>
              <a:cs typeface="Arial" panose="020B0604020202020204" pitchFamily="34" charset="0"/>
            </a:endParaRPr>
          </a:p>
          <a:p>
            <a:r>
              <a:rPr lang="en-US" sz="1600" b="1">
                <a:solidFill>
                  <a:schemeClr val="bg1"/>
                </a:solidFill>
                <a:latin typeface="Arial"/>
                <a:ea typeface="Roboto"/>
                <a:cs typeface="Arial"/>
              </a:rPr>
              <a:t>Goal 2: </a:t>
            </a:r>
            <a:r>
              <a:rPr lang="en-US" sz="1600">
                <a:solidFill>
                  <a:schemeClr val="bg1"/>
                </a:solidFill>
                <a:latin typeface="Arial"/>
                <a:ea typeface="Roboto"/>
                <a:cs typeface="Arial"/>
              </a:rPr>
              <a:t>Integrate Clear Communication and Health Literacy into Public Health Planning, Funding, Policy Development, Research, and Evaluation</a:t>
            </a:r>
          </a:p>
          <a:p>
            <a:endParaRPr lang="en-US" sz="1600">
              <a:solidFill>
                <a:srgbClr val="153B7D"/>
              </a:solidFill>
              <a:latin typeface="Arial" panose="020B0604020202020204" pitchFamily="34" charset="0"/>
              <a:ea typeface="Roboto" panose="02000000000000000000" pitchFamily="2" charset="0"/>
              <a:cs typeface="Arial" panose="020B0604020202020204" pitchFamily="34" charset="0"/>
            </a:endParaRPr>
          </a:p>
          <a:p>
            <a:r>
              <a:rPr lang="en-US" sz="1600" b="1">
                <a:solidFill>
                  <a:schemeClr val="bg1"/>
                </a:solidFill>
                <a:latin typeface="Arial"/>
                <a:ea typeface="Roboto"/>
                <a:cs typeface="Arial"/>
              </a:rPr>
              <a:t>Goal 3: </a:t>
            </a:r>
            <a:r>
              <a:rPr lang="en-US" sz="1600">
                <a:solidFill>
                  <a:schemeClr val="bg1"/>
                </a:solidFill>
                <a:latin typeface="Arial"/>
                <a:ea typeface="Roboto"/>
                <a:cs typeface="Arial"/>
              </a:rPr>
              <a:t>Incorporate Accurate, Standards-Based, and Developmentally Appropriate Health and Science Information and Curricula in Educational Settings from Preschool through University Levels</a:t>
            </a:r>
          </a:p>
          <a:p>
            <a:endParaRPr lang="en-US" sz="1600">
              <a:solidFill>
                <a:srgbClr val="000000"/>
              </a:solidFill>
              <a:latin typeface="Arial" panose="020B0604020202020204" pitchFamily="34" charset="0"/>
              <a:ea typeface="Roboto" panose="02000000000000000000" pitchFamily="2" charset="0"/>
              <a:cs typeface="Arial" panose="020B0604020202020204" pitchFamily="34" charset="0"/>
            </a:endParaRPr>
          </a:p>
          <a:p>
            <a:r>
              <a:rPr lang="en-US" sz="1200">
                <a:solidFill>
                  <a:schemeClr val="bg1"/>
                </a:solidFill>
                <a:latin typeface="Arial"/>
                <a:ea typeface="Roboto"/>
                <a:cs typeface="Arial"/>
              </a:rPr>
              <a:t>Link: </a:t>
            </a:r>
            <a:r>
              <a:rPr lang="en-US" sz="1200">
                <a:solidFill>
                  <a:schemeClr val="bg1"/>
                </a:solidFill>
                <a:highlight>
                  <a:srgbClr val="153B7D"/>
                </a:highlight>
                <a:latin typeface="Arial"/>
                <a:ea typeface="Roboto"/>
                <a:cs typeface="Arial"/>
              </a:rPr>
              <a:t>https://www.cdc.gov/health-literacy/php/develop-plan/cdc-plan.html </a:t>
            </a:r>
          </a:p>
        </p:txBody>
      </p:sp>
      <p:sp>
        <p:nvSpPr>
          <p:cNvPr id="7" name="Oval 6">
            <a:extLst>
              <a:ext uri="{FF2B5EF4-FFF2-40B4-BE49-F238E27FC236}">
                <a16:creationId xmlns:a16="http://schemas.microsoft.com/office/drawing/2014/main" id="{C3D6B60F-CA86-E965-BC75-CC8713AB2D7B}"/>
              </a:ext>
            </a:extLst>
          </p:cNvPr>
          <p:cNvSpPr/>
          <p:nvPr/>
        </p:nvSpPr>
        <p:spPr>
          <a:xfrm>
            <a:off x="552252" y="1400622"/>
            <a:ext cx="402610" cy="408297"/>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25243694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shot of the CDC Health Literacy- Guidance &amp; Tools landing page. ">
            <a:extLst>
              <a:ext uri="{FF2B5EF4-FFF2-40B4-BE49-F238E27FC236}">
                <a16:creationId xmlns:a16="http://schemas.microsoft.com/office/drawing/2014/main" id="{07676D69-4991-4439-FBDC-E36D41B6ECAB}"/>
              </a:ext>
            </a:extLst>
          </p:cNvPr>
          <p:cNvPicPr>
            <a:picLocks noChangeAspect="1"/>
          </p:cNvPicPr>
          <p:nvPr/>
        </p:nvPicPr>
        <p:blipFill>
          <a:blip r:embed="rId3"/>
          <a:stretch>
            <a:fillRect/>
          </a:stretch>
        </p:blipFill>
        <p:spPr>
          <a:xfrm>
            <a:off x="778603" y="1439334"/>
            <a:ext cx="5603175" cy="5092096"/>
          </a:xfrm>
          <a:prstGeom prst="rect">
            <a:avLst/>
          </a:prstGeom>
          <a:ln>
            <a:solidFill>
              <a:srgbClr val="4472C4"/>
            </a:solidFill>
          </a:ln>
        </p:spPr>
      </p:pic>
      <p:sp>
        <p:nvSpPr>
          <p:cNvPr id="2" name="Title 1">
            <a:extLst>
              <a:ext uri="{FF2B5EF4-FFF2-40B4-BE49-F238E27FC236}">
                <a16:creationId xmlns:a16="http://schemas.microsoft.com/office/drawing/2014/main" id="{7F3D214B-0FC9-0C4D-DF55-113401026955}"/>
              </a:ext>
            </a:extLst>
          </p:cNvPr>
          <p:cNvSpPr>
            <a:spLocks noGrp="1"/>
          </p:cNvSpPr>
          <p:nvPr>
            <p:ph type="title"/>
          </p:nvPr>
        </p:nvSpPr>
        <p:spPr/>
        <p:txBody>
          <a:bodyPr>
            <a:normAutofit/>
          </a:bodyPr>
          <a:lstStyle/>
          <a:p>
            <a:r>
              <a:rPr lang="en-US" sz="2000">
                <a:latin typeface="Arial" panose="020B0604020202020204" pitchFamily="34" charset="0"/>
                <a:cs typeface="Arial" panose="020B0604020202020204" pitchFamily="34" charset="0"/>
              </a:rPr>
              <a:t>CDC Health Literacy Website: Overview</a:t>
            </a:r>
          </a:p>
        </p:txBody>
      </p:sp>
      <p:sp>
        <p:nvSpPr>
          <p:cNvPr id="7" name="Oval 6">
            <a:extLst>
              <a:ext uri="{FF2B5EF4-FFF2-40B4-BE49-F238E27FC236}">
                <a16:creationId xmlns:a16="http://schemas.microsoft.com/office/drawing/2014/main" id="{A7F0947A-4B68-0258-701E-7010AB1C720A}"/>
              </a:ext>
            </a:extLst>
          </p:cNvPr>
          <p:cNvSpPr/>
          <p:nvPr/>
        </p:nvSpPr>
        <p:spPr>
          <a:xfrm>
            <a:off x="474372" y="1241154"/>
            <a:ext cx="402610" cy="408297"/>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Arial" panose="020B0604020202020204" pitchFamily="34" charset="0"/>
                <a:cs typeface="Arial" panose="020B0604020202020204" pitchFamily="34" charset="0"/>
              </a:rPr>
              <a:t>4</a:t>
            </a:r>
          </a:p>
        </p:txBody>
      </p:sp>
      <p:sp>
        <p:nvSpPr>
          <p:cNvPr id="14" name="Rectangle: Rounded Corners 3">
            <a:extLst>
              <a:ext uri="{FF2B5EF4-FFF2-40B4-BE49-F238E27FC236}">
                <a16:creationId xmlns:a16="http://schemas.microsoft.com/office/drawing/2014/main" id="{FC222E59-9187-1DDA-EA71-E4DE699907FF}"/>
              </a:ext>
            </a:extLst>
          </p:cNvPr>
          <p:cNvSpPr/>
          <p:nvPr/>
        </p:nvSpPr>
        <p:spPr>
          <a:xfrm>
            <a:off x="8869431" y="3778697"/>
            <a:ext cx="3148263" cy="927652"/>
          </a:xfrm>
          <a:prstGeom prst="round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r>
              <a:rPr lang="en-US" sz="1200">
                <a:solidFill>
                  <a:schemeClr val="accent1"/>
                </a:solidFill>
                <a:latin typeface="Arial"/>
                <a:ea typeface="+mn-lt"/>
                <a:cs typeface="Arial"/>
              </a:rPr>
              <a:t>Link: </a:t>
            </a:r>
            <a:r>
              <a:rPr lang="en-US" sz="1200">
                <a:solidFill>
                  <a:schemeClr val="bg1"/>
                </a:solidFill>
                <a:highlight>
                  <a:srgbClr val="000080"/>
                </a:highlight>
                <a:latin typeface="Arial"/>
                <a:ea typeface="+mn-lt"/>
                <a:cs typeface="Arial"/>
                <a:hlinkClick r:id="rId4">
                  <a:extLst>
                    <a:ext uri="{A12FA001-AC4F-418D-AE19-62706E023703}">
                      <ahyp:hlinkClr xmlns:ahyp="http://schemas.microsoft.com/office/drawing/2018/hyperlinkcolor" val="tx"/>
                    </a:ext>
                  </a:extLst>
                </a:hlinkClick>
              </a:rPr>
              <a:t>https://www.cdc.gov/health-literacy/php/develop-materials/guidance-standards.html</a:t>
            </a:r>
            <a:endParaRPr lang="en-US" sz="1200">
              <a:solidFill>
                <a:schemeClr val="bg1"/>
              </a:solidFill>
              <a:highlight>
                <a:srgbClr val="000080"/>
              </a:highlight>
              <a:latin typeface="Arial"/>
              <a:cs typeface="Arial"/>
            </a:endParaRPr>
          </a:p>
        </p:txBody>
      </p:sp>
      <p:pic>
        <p:nvPicPr>
          <p:cNvPr id="9" name="Picture 8" descr="Screenshot of the Health Literacy navigation bar that covers options for the general public and for public health professionals.">
            <a:extLst>
              <a:ext uri="{FF2B5EF4-FFF2-40B4-BE49-F238E27FC236}">
                <a16:creationId xmlns:a16="http://schemas.microsoft.com/office/drawing/2014/main" id="{CD621FEF-F93A-707E-6C9E-D10A7F63A713}"/>
              </a:ext>
            </a:extLst>
          </p:cNvPr>
          <p:cNvPicPr>
            <a:picLocks noChangeAspect="1"/>
          </p:cNvPicPr>
          <p:nvPr/>
        </p:nvPicPr>
        <p:blipFill>
          <a:blip r:embed="rId5"/>
          <a:stretch>
            <a:fillRect/>
          </a:stretch>
        </p:blipFill>
        <p:spPr>
          <a:xfrm>
            <a:off x="6678229" y="1221617"/>
            <a:ext cx="2064969" cy="5418667"/>
          </a:xfrm>
          <a:prstGeom prst="rect">
            <a:avLst/>
          </a:prstGeom>
          <a:ln>
            <a:solidFill>
              <a:srgbClr val="4472C4"/>
            </a:solidFill>
          </a:ln>
        </p:spPr>
      </p:pic>
      <p:sp>
        <p:nvSpPr>
          <p:cNvPr id="11" name="TextBox 10">
            <a:extLst>
              <a:ext uri="{FF2B5EF4-FFF2-40B4-BE49-F238E27FC236}">
                <a16:creationId xmlns:a16="http://schemas.microsoft.com/office/drawing/2014/main" id="{E16BEE4A-96B8-6E50-406B-D4AFD6D44F36}"/>
              </a:ext>
            </a:extLst>
          </p:cNvPr>
          <p:cNvSpPr txBox="1"/>
          <p:nvPr/>
        </p:nvSpPr>
        <p:spPr>
          <a:xfrm>
            <a:off x="10117061" y="2511658"/>
            <a:ext cx="146796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153B7D"/>
                </a:solidFill>
                <a:latin typeface="Arial" panose="020B0604020202020204" pitchFamily="34" charset="0"/>
                <a:ea typeface="Calibri"/>
                <a:cs typeface="Arial" panose="020B0604020202020204" pitchFamily="34" charset="0"/>
              </a:rPr>
              <a:t>Detailed navigation bar with drop down menu</a:t>
            </a:r>
          </a:p>
        </p:txBody>
      </p:sp>
      <p:sp>
        <p:nvSpPr>
          <p:cNvPr id="13" name="Arrow: Right 12">
            <a:extLst>
              <a:ext uri="{FF2B5EF4-FFF2-40B4-BE49-F238E27FC236}">
                <a16:creationId xmlns:a16="http://schemas.microsoft.com/office/drawing/2014/main" id="{A72AAD82-595C-3C80-F3EE-39F03CF8F9EC}"/>
              </a:ext>
              <a:ext uri="{C183D7F6-B498-43B3-948B-1728B52AA6E4}">
                <adec:decorative xmlns:adec="http://schemas.microsoft.com/office/drawing/2017/decorative" val="1"/>
              </a:ext>
            </a:extLst>
          </p:cNvPr>
          <p:cNvSpPr/>
          <p:nvPr/>
        </p:nvSpPr>
        <p:spPr>
          <a:xfrm rot="10800000">
            <a:off x="8754592" y="2679815"/>
            <a:ext cx="1367257" cy="756463"/>
          </a:xfrm>
          <a:prstGeom prst="rightArrow">
            <a:avLst>
              <a:gd name="adj1" fmla="val 50000"/>
              <a:gd name="adj2" fmla="val 51299"/>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73934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Rounded Corners 45">
            <a:extLst>
              <a:ext uri="{FF2B5EF4-FFF2-40B4-BE49-F238E27FC236}">
                <a16:creationId xmlns:a16="http://schemas.microsoft.com/office/drawing/2014/main" id="{3996A9D3-8A3F-9589-F5BB-341562093897}"/>
              </a:ext>
            </a:extLst>
          </p:cNvPr>
          <p:cNvSpPr/>
          <p:nvPr/>
        </p:nvSpPr>
        <p:spPr>
          <a:xfrm>
            <a:off x="318334" y="1066944"/>
            <a:ext cx="5480297" cy="3402097"/>
          </a:xfrm>
          <a:prstGeom prst="round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2" name="Title 1">
            <a:extLst>
              <a:ext uri="{FF2B5EF4-FFF2-40B4-BE49-F238E27FC236}">
                <a16:creationId xmlns:a16="http://schemas.microsoft.com/office/drawing/2014/main" id="{8C0D1DF2-7461-79AD-7775-45DFF3599D24}"/>
              </a:ext>
            </a:extLst>
          </p:cNvPr>
          <p:cNvSpPr>
            <a:spLocks noGrp="1"/>
          </p:cNvSpPr>
          <p:nvPr>
            <p:ph type="title"/>
          </p:nvPr>
        </p:nvSpPr>
        <p:spPr>
          <a:xfrm>
            <a:off x="528502" y="-211481"/>
            <a:ext cx="3028426" cy="1351614"/>
          </a:xfrm>
        </p:spPr>
        <p:txBody>
          <a:bodyPr>
            <a:normAutofit/>
          </a:bodyPr>
          <a:lstStyle/>
          <a:p>
            <a:r>
              <a:rPr lang="en-US" sz="2000">
                <a:latin typeface="Arial"/>
                <a:cs typeface="Arial"/>
              </a:rPr>
              <a:t>High Level Overview </a:t>
            </a:r>
          </a:p>
        </p:txBody>
      </p:sp>
      <p:sp>
        <p:nvSpPr>
          <p:cNvPr id="102" name="Rounded Rectangle 101">
            <a:extLst>
              <a:ext uri="{FF2B5EF4-FFF2-40B4-BE49-F238E27FC236}">
                <a16:creationId xmlns:a16="http://schemas.microsoft.com/office/drawing/2014/main" id="{2C162C7E-DBDA-F4E7-C879-78203270144F}"/>
              </a:ext>
            </a:extLst>
          </p:cNvPr>
          <p:cNvSpPr/>
          <p:nvPr/>
        </p:nvSpPr>
        <p:spPr>
          <a:xfrm>
            <a:off x="8082521" y="1111573"/>
            <a:ext cx="1345653"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102">
            <a:extLst>
              <a:ext uri="{FF2B5EF4-FFF2-40B4-BE49-F238E27FC236}">
                <a16:creationId xmlns:a16="http://schemas.microsoft.com/office/drawing/2014/main" id="{7535DA76-EA1F-DA0E-4371-CE429054B529}"/>
              </a:ext>
            </a:extLst>
          </p:cNvPr>
          <p:cNvSpPr/>
          <p:nvPr/>
        </p:nvSpPr>
        <p:spPr>
          <a:xfrm>
            <a:off x="7456452" y="3819972"/>
            <a:ext cx="2237772"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3">
            <a:extLst>
              <a:ext uri="{FF2B5EF4-FFF2-40B4-BE49-F238E27FC236}">
                <a16:creationId xmlns:a16="http://schemas.microsoft.com/office/drawing/2014/main" id="{3D89BC0A-1A73-9AB9-016C-2C7A6F2744DB}"/>
              </a:ext>
            </a:extLst>
          </p:cNvPr>
          <p:cNvSpPr/>
          <p:nvPr/>
        </p:nvSpPr>
        <p:spPr>
          <a:xfrm>
            <a:off x="1619278" y="3858970"/>
            <a:ext cx="1348152"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 name="Content Placeholder 3">
            <a:extLst>
              <a:ext uri="{FF2B5EF4-FFF2-40B4-BE49-F238E27FC236}">
                <a16:creationId xmlns:a16="http://schemas.microsoft.com/office/drawing/2014/main" id="{E53F8FC8-64E0-66C4-2B11-12C7C4EDCE4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t="439" b="439"/>
          <a:stretch/>
        </p:blipFill>
        <p:spPr>
          <a:xfrm>
            <a:off x="2460140" y="-91629"/>
            <a:ext cx="7096323" cy="7034036"/>
          </a:xfrm>
          <a:prstGeom prst="rect">
            <a:avLst/>
          </a:prstGeom>
        </p:spPr>
      </p:pic>
      <p:sp>
        <p:nvSpPr>
          <p:cNvPr id="106" name="Rounded Rectangle 105">
            <a:extLst>
              <a:ext uri="{FF2B5EF4-FFF2-40B4-BE49-F238E27FC236}">
                <a16:creationId xmlns:a16="http://schemas.microsoft.com/office/drawing/2014/main" id="{1A0FD7F9-8644-4665-7610-5B2DAA57D067}"/>
              </a:ext>
            </a:extLst>
          </p:cNvPr>
          <p:cNvSpPr/>
          <p:nvPr/>
        </p:nvSpPr>
        <p:spPr>
          <a:xfrm>
            <a:off x="3624746" y="5764974"/>
            <a:ext cx="4475778"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ed Rectangle 106">
            <a:extLst>
              <a:ext uri="{FF2B5EF4-FFF2-40B4-BE49-F238E27FC236}">
                <a16:creationId xmlns:a16="http://schemas.microsoft.com/office/drawing/2014/main" id="{1362AEA2-1046-3794-7D49-5F14FB47B1E5}"/>
              </a:ext>
            </a:extLst>
          </p:cNvPr>
          <p:cNvSpPr/>
          <p:nvPr/>
        </p:nvSpPr>
        <p:spPr>
          <a:xfrm>
            <a:off x="3914071" y="6491881"/>
            <a:ext cx="4028450"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7">
            <a:extLst>
              <a:ext uri="{FF2B5EF4-FFF2-40B4-BE49-F238E27FC236}">
                <a16:creationId xmlns:a16="http://schemas.microsoft.com/office/drawing/2014/main" id="{97C23165-9CB9-DCD3-4087-FE41A9AA26F0}"/>
              </a:ext>
            </a:extLst>
          </p:cNvPr>
          <p:cNvSpPr/>
          <p:nvPr/>
        </p:nvSpPr>
        <p:spPr>
          <a:xfrm>
            <a:off x="4774055" y="4965197"/>
            <a:ext cx="2289685"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108">
            <a:extLst>
              <a:ext uri="{FF2B5EF4-FFF2-40B4-BE49-F238E27FC236}">
                <a16:creationId xmlns:a16="http://schemas.microsoft.com/office/drawing/2014/main" id="{29342F54-723F-2445-A5D2-557C77E57606}"/>
              </a:ext>
            </a:extLst>
          </p:cNvPr>
          <p:cNvSpPr/>
          <p:nvPr/>
        </p:nvSpPr>
        <p:spPr>
          <a:xfrm>
            <a:off x="4812155" y="4195577"/>
            <a:ext cx="2167765"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ounded Rectangle 109">
            <a:extLst>
              <a:ext uri="{FF2B5EF4-FFF2-40B4-BE49-F238E27FC236}">
                <a16:creationId xmlns:a16="http://schemas.microsoft.com/office/drawing/2014/main" id="{9AF65C38-E30A-F683-6F59-BB45FA06B5E0}"/>
              </a:ext>
            </a:extLst>
          </p:cNvPr>
          <p:cNvSpPr/>
          <p:nvPr/>
        </p:nvSpPr>
        <p:spPr>
          <a:xfrm>
            <a:off x="2175538" y="3028390"/>
            <a:ext cx="1078765"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a:extLst>
              <a:ext uri="{FF2B5EF4-FFF2-40B4-BE49-F238E27FC236}">
                <a16:creationId xmlns:a16="http://schemas.microsoft.com/office/drawing/2014/main" id="{7EC8FBAE-088D-537F-0483-4AFA76E5BE83}"/>
              </a:ext>
            </a:extLst>
          </p:cNvPr>
          <p:cNvSpPr txBox="1"/>
          <p:nvPr/>
        </p:nvSpPr>
        <p:spPr>
          <a:xfrm>
            <a:off x="3969569" y="6490480"/>
            <a:ext cx="394105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Arial"/>
                <a:ea typeface="+mn-lt"/>
                <a:cs typeface="Arial"/>
                <a:hlinkClick r:id="rId6">
                  <a:extLst>
                    <a:ext uri="{A12FA001-AC4F-418D-AE19-62706E023703}">
                      <ahyp:hlinkClr xmlns:ahyp="http://schemas.microsoft.com/office/drawing/2018/hyperlinkcolor" val="tx"/>
                    </a:ext>
                  </a:extLst>
                </a:hlinkClick>
              </a:rPr>
              <a:t>National Action Plan To Improve Health Literacy (2010)</a:t>
            </a:r>
            <a:endParaRPr lang="en-US" sz="1200">
              <a:solidFill>
                <a:schemeClr val="bg1"/>
              </a:solidFill>
              <a:latin typeface="Arial"/>
              <a:ea typeface="Calibri"/>
              <a:cs typeface="Arial"/>
            </a:endParaRPr>
          </a:p>
        </p:txBody>
      </p:sp>
      <p:sp>
        <p:nvSpPr>
          <p:cNvPr id="112" name="Rounded Rectangle 111">
            <a:extLst>
              <a:ext uri="{FF2B5EF4-FFF2-40B4-BE49-F238E27FC236}">
                <a16:creationId xmlns:a16="http://schemas.microsoft.com/office/drawing/2014/main" id="{2746B7EF-F48B-09BA-AA39-035031664D71}"/>
              </a:ext>
            </a:extLst>
          </p:cNvPr>
          <p:cNvSpPr/>
          <p:nvPr/>
        </p:nvSpPr>
        <p:spPr>
          <a:xfrm>
            <a:off x="2442891" y="2251823"/>
            <a:ext cx="2237772"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a:extLst>
              <a:ext uri="{FF2B5EF4-FFF2-40B4-BE49-F238E27FC236}">
                <a16:creationId xmlns:a16="http://schemas.microsoft.com/office/drawing/2014/main" id="{C09B06A3-6417-3043-4678-A566ED83F0C4}"/>
              </a:ext>
            </a:extLst>
          </p:cNvPr>
          <p:cNvSpPr txBox="1"/>
          <p:nvPr/>
        </p:nvSpPr>
        <p:spPr>
          <a:xfrm>
            <a:off x="3624747" y="5778533"/>
            <a:ext cx="447577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Arial"/>
                <a:ea typeface="Calibri"/>
                <a:cs typeface="Arial"/>
              </a:rPr>
              <a:t>Healthy People </a:t>
            </a:r>
            <a:r>
              <a:rPr lang="en-US" sz="1200">
                <a:solidFill>
                  <a:schemeClr val="bg1"/>
                </a:solidFill>
                <a:latin typeface="Arial"/>
                <a:ea typeface="Calibri"/>
                <a:cs typeface="Arial"/>
                <a:hlinkClick r:id="rId7">
                  <a:extLst>
                    <a:ext uri="{A12FA001-AC4F-418D-AE19-62706E023703}">
                      <ahyp:hlinkClr xmlns:ahyp="http://schemas.microsoft.com/office/drawing/2018/hyperlinkcolor" val="tx"/>
                    </a:ext>
                  </a:extLst>
                </a:hlinkClick>
              </a:rPr>
              <a:t>2010</a:t>
            </a:r>
            <a:r>
              <a:rPr lang="en-US" sz="1200">
                <a:solidFill>
                  <a:schemeClr val="bg1"/>
                </a:solidFill>
                <a:latin typeface="Arial"/>
                <a:ea typeface="Calibri"/>
                <a:cs typeface="Arial"/>
              </a:rPr>
              <a:t>, </a:t>
            </a:r>
            <a:r>
              <a:rPr lang="en-US" sz="1200">
                <a:solidFill>
                  <a:schemeClr val="bg1"/>
                </a:solidFill>
                <a:latin typeface="Arial"/>
                <a:ea typeface="Calibri"/>
                <a:cs typeface="Arial"/>
                <a:hlinkClick r:id="rId8">
                  <a:extLst>
                    <a:ext uri="{A12FA001-AC4F-418D-AE19-62706E023703}">
                      <ahyp:hlinkClr xmlns:ahyp="http://schemas.microsoft.com/office/drawing/2018/hyperlinkcolor" val="tx"/>
                    </a:ext>
                  </a:extLst>
                </a:hlinkClick>
              </a:rPr>
              <a:t>2020</a:t>
            </a:r>
            <a:r>
              <a:rPr lang="en-US" sz="1200">
                <a:solidFill>
                  <a:schemeClr val="bg1"/>
                </a:solidFill>
                <a:latin typeface="Arial"/>
                <a:ea typeface="Calibri"/>
                <a:cs typeface="Arial"/>
              </a:rPr>
              <a:t>, </a:t>
            </a:r>
            <a:r>
              <a:rPr lang="en-US" sz="1200">
                <a:solidFill>
                  <a:schemeClr val="bg1"/>
                </a:solidFill>
                <a:latin typeface="Arial"/>
                <a:ea typeface="Calibri"/>
                <a:cs typeface="Arial"/>
                <a:hlinkClick r:id="rId9">
                  <a:extLst>
                    <a:ext uri="{A12FA001-AC4F-418D-AE19-62706E023703}">
                      <ahyp:hlinkClr xmlns:ahyp="http://schemas.microsoft.com/office/drawing/2018/hyperlinkcolor" val="tx"/>
                    </a:ext>
                  </a:extLst>
                </a:hlinkClick>
              </a:rPr>
              <a:t>2030</a:t>
            </a:r>
            <a:r>
              <a:rPr lang="en-US" sz="1200">
                <a:solidFill>
                  <a:schemeClr val="bg1"/>
                </a:solidFill>
                <a:latin typeface="Arial"/>
                <a:ea typeface="Calibri"/>
                <a:cs typeface="Arial"/>
              </a:rPr>
              <a:t> continue to evolve definitions</a:t>
            </a:r>
            <a:endParaRPr lang="en-US" sz="1200">
              <a:solidFill>
                <a:schemeClr val="bg1"/>
              </a:solidFill>
              <a:latin typeface="Arial"/>
              <a:cs typeface="Arial"/>
            </a:endParaRPr>
          </a:p>
        </p:txBody>
      </p:sp>
      <p:pic>
        <p:nvPicPr>
          <p:cNvPr id="114" name="Picture 7">
            <a:extLst>
              <a:ext uri="{FF2B5EF4-FFF2-40B4-BE49-F238E27FC236}">
                <a16:creationId xmlns:a16="http://schemas.microsoft.com/office/drawing/2014/main" id="{F3D7CD21-FACD-5693-E370-F5D1E5F4C090}"/>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802130" y="6013613"/>
            <a:ext cx="487161" cy="487161"/>
          </a:xfrm>
          <a:prstGeom prst="rect">
            <a:avLst/>
          </a:prstGeom>
        </p:spPr>
      </p:pic>
      <p:pic>
        <p:nvPicPr>
          <p:cNvPr id="115" name="Picture 8">
            <a:extLst>
              <a:ext uri="{FF2B5EF4-FFF2-40B4-BE49-F238E27FC236}">
                <a16:creationId xmlns:a16="http://schemas.microsoft.com/office/drawing/2014/main" id="{9370FC2F-BD58-F15B-17B1-D358357264A3}"/>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802130" y="5272779"/>
            <a:ext cx="487161" cy="487161"/>
          </a:xfrm>
          <a:prstGeom prst="rect">
            <a:avLst/>
          </a:prstGeom>
        </p:spPr>
      </p:pic>
      <p:pic>
        <p:nvPicPr>
          <p:cNvPr id="116" name="Picture 9">
            <a:extLst>
              <a:ext uri="{FF2B5EF4-FFF2-40B4-BE49-F238E27FC236}">
                <a16:creationId xmlns:a16="http://schemas.microsoft.com/office/drawing/2014/main" id="{C7076E03-3FCC-50AD-3A10-94A54CD3C2E6}"/>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825088" y="4506512"/>
            <a:ext cx="441244" cy="441244"/>
          </a:xfrm>
          <a:prstGeom prst="rect">
            <a:avLst/>
          </a:prstGeom>
        </p:spPr>
      </p:pic>
      <p:sp>
        <p:nvSpPr>
          <p:cNvPr id="117" name="TextBox 116">
            <a:extLst>
              <a:ext uri="{FF2B5EF4-FFF2-40B4-BE49-F238E27FC236}">
                <a16:creationId xmlns:a16="http://schemas.microsoft.com/office/drawing/2014/main" id="{BB64013F-F760-2A3A-E7CD-14A544A4FC2A}"/>
              </a:ext>
            </a:extLst>
          </p:cNvPr>
          <p:cNvSpPr txBox="1"/>
          <p:nvPr/>
        </p:nvSpPr>
        <p:spPr>
          <a:xfrm>
            <a:off x="4233163" y="4975794"/>
            <a:ext cx="338666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Arial"/>
                <a:ea typeface="Calibri"/>
                <a:cs typeface="Arial"/>
                <a:hlinkClick r:id="rId14"/>
              </a:rPr>
              <a:t>CDC Health Literay Action Plan</a:t>
            </a:r>
          </a:p>
        </p:txBody>
      </p:sp>
      <p:sp>
        <p:nvSpPr>
          <p:cNvPr id="118" name="TextBox 117">
            <a:extLst>
              <a:ext uri="{FF2B5EF4-FFF2-40B4-BE49-F238E27FC236}">
                <a16:creationId xmlns:a16="http://schemas.microsoft.com/office/drawing/2014/main" id="{A380D541-F202-2422-6715-E482CDDC9276}"/>
              </a:ext>
            </a:extLst>
          </p:cNvPr>
          <p:cNvSpPr txBox="1"/>
          <p:nvPr/>
        </p:nvSpPr>
        <p:spPr>
          <a:xfrm>
            <a:off x="3713638" y="1143463"/>
            <a:ext cx="2676064" cy="306467"/>
          </a:xfrm>
          <a:prstGeom prst="roundRect">
            <a:avLst/>
          </a:prstGeom>
          <a:solidFill>
            <a:srgbClr val="007CBA"/>
          </a:solidFill>
          <a:ln>
            <a:noFill/>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Arial"/>
                <a:ea typeface="Calibri"/>
                <a:cs typeface="Arial"/>
                <a:hlinkClick r:id="rId15">
                  <a:extLst>
                    <a:ext uri="{A12FA001-AC4F-418D-AE19-62706E023703}">
                      <ahyp:hlinkClr xmlns:ahyp="http://schemas.microsoft.com/office/drawing/2018/hyperlinkcolor" val="tx"/>
                    </a:ext>
                  </a:extLst>
                </a:hlinkClick>
              </a:rPr>
              <a:t>Federal Plain Language Guidelines</a:t>
            </a:r>
            <a:endParaRPr lang="en-US" sz="1200">
              <a:solidFill>
                <a:schemeClr val="bg1"/>
              </a:solidFill>
              <a:latin typeface="Arial"/>
              <a:cs typeface="Arial"/>
              <a:hlinkClick r:id="" action="ppaction://noaction">
                <a:extLst>
                  <a:ext uri="{A12FA001-AC4F-418D-AE19-62706E023703}">
                    <ahyp:hlinkClr xmlns:ahyp="http://schemas.microsoft.com/office/drawing/2018/hyperlinkcolor" val="tx"/>
                  </a:ext>
                </a:extLst>
              </a:hlinkClick>
            </a:endParaRPr>
          </a:p>
        </p:txBody>
      </p:sp>
      <p:pic>
        <p:nvPicPr>
          <p:cNvPr id="119" name="Picture 118">
            <a:extLst>
              <a:ext uri="{FF2B5EF4-FFF2-40B4-BE49-F238E27FC236}">
                <a16:creationId xmlns:a16="http://schemas.microsoft.com/office/drawing/2014/main" id="{90A7DDCA-9FFB-6425-52BB-F544D868D63B}"/>
              </a:ext>
              <a:ext uri="{C183D7F6-B498-43B3-948B-1728B52AA6E4}">
                <adec:decorative xmlns:adec="http://schemas.microsoft.com/office/drawing/2017/decorative" val="1"/>
              </a:ext>
            </a:extLst>
          </p:cNvPr>
          <p:cNvPicPr>
            <a:picLocks noChangeAspect="1"/>
          </p:cNvPicPr>
          <p:nvPr/>
        </p:nvPicPr>
        <p:blipFill>
          <a:blip r:embed="rId16"/>
          <a:srcRect l="15180" t="36752" r="14316" b="41920"/>
          <a:stretch/>
        </p:blipFill>
        <p:spPr>
          <a:xfrm>
            <a:off x="3867333" y="886363"/>
            <a:ext cx="1731851" cy="265817"/>
          </a:xfrm>
          <a:prstGeom prst="rect">
            <a:avLst/>
          </a:prstGeom>
        </p:spPr>
      </p:pic>
      <p:sp>
        <p:nvSpPr>
          <p:cNvPr id="120" name="TextBox 119">
            <a:extLst>
              <a:ext uri="{FF2B5EF4-FFF2-40B4-BE49-F238E27FC236}">
                <a16:creationId xmlns:a16="http://schemas.microsoft.com/office/drawing/2014/main" id="{32FB5FD5-51BF-F706-5B0F-9E0FF1329ADE}"/>
              </a:ext>
            </a:extLst>
          </p:cNvPr>
          <p:cNvSpPr txBox="1"/>
          <p:nvPr/>
        </p:nvSpPr>
        <p:spPr>
          <a:xfrm>
            <a:off x="7525363" y="3832992"/>
            <a:ext cx="24692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Arial"/>
                <a:ea typeface="+mn-lt"/>
                <a:cs typeface="Arial"/>
                <a:hlinkClick r:id="rId17">
                  <a:extLst>
                    <a:ext uri="{A12FA001-AC4F-418D-AE19-62706E023703}">
                      <ahyp:hlinkClr xmlns:ahyp="http://schemas.microsoft.com/office/drawing/2018/hyperlinkcolor" val="tx"/>
                    </a:ext>
                  </a:extLst>
                </a:hlinkClick>
              </a:rPr>
              <a:t>Clear Communication Index</a:t>
            </a:r>
            <a:endParaRPr lang="en-US" sz="1200">
              <a:solidFill>
                <a:schemeClr val="bg1"/>
              </a:solidFill>
              <a:latin typeface="Arial"/>
              <a:cs typeface="Arial"/>
            </a:endParaRPr>
          </a:p>
        </p:txBody>
      </p:sp>
      <p:pic>
        <p:nvPicPr>
          <p:cNvPr id="121" name="Picture 22">
            <a:extLst>
              <a:ext uri="{FF2B5EF4-FFF2-40B4-BE49-F238E27FC236}">
                <a16:creationId xmlns:a16="http://schemas.microsoft.com/office/drawing/2014/main" id="{F8D7F7C1-7972-1A58-C0F7-AC0C8A516A7A}"/>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520238" y="586853"/>
            <a:ext cx="487161" cy="487161"/>
          </a:xfrm>
          <a:prstGeom prst="rect">
            <a:avLst/>
          </a:prstGeom>
        </p:spPr>
      </p:pic>
      <p:sp>
        <p:nvSpPr>
          <p:cNvPr id="122" name="TextBox 121">
            <a:extLst>
              <a:ext uri="{FF2B5EF4-FFF2-40B4-BE49-F238E27FC236}">
                <a16:creationId xmlns:a16="http://schemas.microsoft.com/office/drawing/2014/main" id="{8671BA6E-1F0F-9452-6C5C-4C27071ACE65}"/>
              </a:ext>
            </a:extLst>
          </p:cNvPr>
          <p:cNvSpPr txBox="1"/>
          <p:nvPr/>
        </p:nvSpPr>
        <p:spPr>
          <a:xfrm>
            <a:off x="1618829" y="3868409"/>
            <a:ext cx="135888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Arial"/>
                <a:ea typeface="Calibri"/>
                <a:cs typeface="Arial"/>
                <a:hlinkClick r:id="rId18"/>
              </a:rPr>
              <a:t>Training Courses</a:t>
            </a:r>
          </a:p>
        </p:txBody>
      </p:sp>
      <p:pic>
        <p:nvPicPr>
          <p:cNvPr id="123" name="Picture 6">
            <a:extLst>
              <a:ext uri="{FF2B5EF4-FFF2-40B4-BE49-F238E27FC236}">
                <a16:creationId xmlns:a16="http://schemas.microsoft.com/office/drawing/2014/main" id="{2E44AFED-69F0-7BB5-F819-AB2BB14A6376}"/>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2318681" y="3408915"/>
            <a:ext cx="441244" cy="441244"/>
          </a:xfrm>
          <a:prstGeom prst="rect">
            <a:avLst/>
          </a:prstGeom>
        </p:spPr>
      </p:pic>
      <p:pic>
        <p:nvPicPr>
          <p:cNvPr id="124" name="Picture 23">
            <a:extLst>
              <a:ext uri="{FF2B5EF4-FFF2-40B4-BE49-F238E27FC236}">
                <a16:creationId xmlns:a16="http://schemas.microsoft.com/office/drawing/2014/main" id="{B5847BB7-BF58-2924-CD0F-7FDDAEC9F6FF}"/>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2324193" y="2545881"/>
            <a:ext cx="441244" cy="441244"/>
          </a:xfrm>
          <a:prstGeom prst="rect">
            <a:avLst/>
          </a:prstGeom>
        </p:spPr>
      </p:pic>
      <p:sp>
        <p:nvSpPr>
          <p:cNvPr id="125" name="TextBox 124">
            <a:extLst>
              <a:ext uri="{FF2B5EF4-FFF2-40B4-BE49-F238E27FC236}">
                <a16:creationId xmlns:a16="http://schemas.microsoft.com/office/drawing/2014/main" id="{75F9ADA5-7375-6C2E-B54D-9370F6EFBCC2}"/>
              </a:ext>
            </a:extLst>
          </p:cNvPr>
          <p:cNvSpPr txBox="1"/>
          <p:nvPr/>
        </p:nvSpPr>
        <p:spPr>
          <a:xfrm>
            <a:off x="2146416" y="3032381"/>
            <a:ext cx="123990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Arial"/>
                <a:ea typeface="Calibri"/>
                <a:cs typeface="Arial"/>
                <a:hlinkClick r:id="rId19"/>
              </a:rPr>
              <a:t>The Three A's</a:t>
            </a:r>
            <a:endParaRPr lang="en-US" sz="1200">
              <a:solidFill>
                <a:schemeClr val="bg1"/>
              </a:solidFill>
              <a:latin typeface="Arial"/>
              <a:cs typeface="Arial"/>
              <a:hlinkClick r:id="rId19"/>
            </a:endParaRPr>
          </a:p>
        </p:txBody>
      </p:sp>
      <p:pic>
        <p:nvPicPr>
          <p:cNvPr id="126" name="Picture 25">
            <a:extLst>
              <a:ext uri="{FF2B5EF4-FFF2-40B4-BE49-F238E27FC236}">
                <a16:creationId xmlns:a16="http://schemas.microsoft.com/office/drawing/2014/main" id="{FE254BF9-893D-75D6-F68F-E9D7ACE4642C}"/>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3006146" y="1775481"/>
            <a:ext cx="441244" cy="441244"/>
          </a:xfrm>
          <a:prstGeom prst="rect">
            <a:avLst/>
          </a:prstGeom>
        </p:spPr>
      </p:pic>
      <p:sp>
        <p:nvSpPr>
          <p:cNvPr id="127" name="TextBox 126">
            <a:extLst>
              <a:ext uri="{FF2B5EF4-FFF2-40B4-BE49-F238E27FC236}">
                <a16:creationId xmlns:a16="http://schemas.microsoft.com/office/drawing/2014/main" id="{71DF45CE-5A3F-437A-15B7-683529DA5778}"/>
              </a:ext>
            </a:extLst>
          </p:cNvPr>
          <p:cNvSpPr txBox="1"/>
          <p:nvPr/>
        </p:nvSpPr>
        <p:spPr>
          <a:xfrm>
            <a:off x="2488889" y="2249152"/>
            <a:ext cx="222566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1200">
                <a:solidFill>
                  <a:schemeClr val="bg1"/>
                </a:solidFill>
                <a:highlight>
                  <a:srgbClr val="153B7D"/>
                </a:highlight>
                <a:latin typeface="Arial"/>
                <a:ea typeface="Calibri"/>
                <a:cs typeface="Arial"/>
              </a:defRPr>
            </a:lvl1pPr>
          </a:lstStyle>
          <a:p>
            <a:r>
              <a:rPr lang="en-US">
                <a:highlight>
                  <a:srgbClr val="017CBA"/>
                </a:highlight>
                <a:hlinkClick r:id="rId20">
                  <a:extLst>
                    <a:ext uri="{A12FA001-AC4F-418D-AE19-62706E023703}">
                      <ahyp:hlinkClr xmlns:ahyp="http://schemas.microsoft.com/office/drawing/2018/hyperlinkcolor" val="tx"/>
                    </a:ext>
                  </a:extLst>
                </a:hlinkClick>
              </a:rPr>
              <a:t>Understanding Your Audience</a:t>
            </a:r>
            <a:endParaRPr lang="en-US">
              <a:highlight>
                <a:srgbClr val="017CBA"/>
              </a:highlight>
            </a:endParaRPr>
          </a:p>
        </p:txBody>
      </p:sp>
      <p:cxnSp>
        <p:nvCxnSpPr>
          <p:cNvPr id="128" name="Straight Arrow Connector 127">
            <a:extLst>
              <a:ext uri="{FF2B5EF4-FFF2-40B4-BE49-F238E27FC236}">
                <a16:creationId xmlns:a16="http://schemas.microsoft.com/office/drawing/2014/main" id="{1D68549B-D619-BB16-F5F3-E4A2107B8569}"/>
              </a:ext>
            </a:extLst>
          </p:cNvPr>
          <p:cNvCxnSpPr>
            <a:cxnSpLocks/>
          </p:cNvCxnSpPr>
          <p:nvPr/>
        </p:nvCxnSpPr>
        <p:spPr>
          <a:xfrm>
            <a:off x="3247761" y="3192780"/>
            <a:ext cx="2074865" cy="72435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0C4660C0-D9C7-3D9C-D788-72097216BF7E}"/>
              </a:ext>
            </a:extLst>
          </p:cNvPr>
          <p:cNvCxnSpPr>
            <a:cxnSpLocks/>
          </p:cNvCxnSpPr>
          <p:nvPr/>
        </p:nvCxnSpPr>
        <p:spPr>
          <a:xfrm flipV="1">
            <a:off x="6183699" y="2760969"/>
            <a:ext cx="3600182" cy="1026214"/>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30" name="Oval 129">
            <a:extLst>
              <a:ext uri="{FF2B5EF4-FFF2-40B4-BE49-F238E27FC236}">
                <a16:creationId xmlns:a16="http://schemas.microsoft.com/office/drawing/2014/main" id="{871DD18F-A8C2-F639-5E20-8756671D1DC9}"/>
              </a:ext>
            </a:extLst>
          </p:cNvPr>
          <p:cNvSpPr/>
          <p:nvPr/>
        </p:nvSpPr>
        <p:spPr>
          <a:xfrm>
            <a:off x="5322626" y="6053045"/>
            <a:ext cx="402610" cy="408297"/>
          </a:xfrm>
          <a:prstGeom prst="ellipse">
            <a:avLst/>
          </a:prstGeom>
          <a:solidFill>
            <a:srgbClr val="B4008D"/>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Arial"/>
                <a:ea typeface="Calibri"/>
                <a:cs typeface="Arial"/>
              </a:rPr>
              <a:t>1</a:t>
            </a:r>
            <a:endParaRPr lang="en-US" sz="1200">
              <a:latin typeface="Arial"/>
              <a:cs typeface="Arial"/>
            </a:endParaRPr>
          </a:p>
        </p:txBody>
      </p:sp>
      <p:sp>
        <p:nvSpPr>
          <p:cNvPr id="131" name="Oval 130">
            <a:extLst>
              <a:ext uri="{FF2B5EF4-FFF2-40B4-BE49-F238E27FC236}">
                <a16:creationId xmlns:a16="http://schemas.microsoft.com/office/drawing/2014/main" id="{A66DFF3B-E832-3F4C-03BF-3F737BD8AA98}"/>
              </a:ext>
            </a:extLst>
          </p:cNvPr>
          <p:cNvSpPr/>
          <p:nvPr/>
        </p:nvSpPr>
        <p:spPr>
          <a:xfrm>
            <a:off x="5322626" y="5311252"/>
            <a:ext cx="402610" cy="408297"/>
          </a:xfrm>
          <a:prstGeom prst="ellipse">
            <a:avLst/>
          </a:prstGeom>
          <a:solidFill>
            <a:srgbClr val="B4008D"/>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ea typeface="Calibri"/>
                <a:cs typeface="Arial"/>
              </a:rPr>
              <a:t>2</a:t>
            </a:r>
            <a:endParaRPr lang="en-US" sz="1200">
              <a:latin typeface="Arial"/>
              <a:cs typeface="Arial"/>
            </a:endParaRPr>
          </a:p>
        </p:txBody>
      </p:sp>
      <p:sp>
        <p:nvSpPr>
          <p:cNvPr id="132" name="Oval 131">
            <a:extLst>
              <a:ext uri="{FF2B5EF4-FFF2-40B4-BE49-F238E27FC236}">
                <a16:creationId xmlns:a16="http://schemas.microsoft.com/office/drawing/2014/main" id="{CD445F99-4E33-3EBE-A270-98689AB35F2C}"/>
              </a:ext>
            </a:extLst>
          </p:cNvPr>
          <p:cNvSpPr/>
          <p:nvPr/>
        </p:nvSpPr>
        <p:spPr>
          <a:xfrm>
            <a:off x="5322626" y="4522986"/>
            <a:ext cx="402610" cy="408297"/>
          </a:xfrm>
          <a:prstGeom prst="ellipse">
            <a:avLst/>
          </a:prstGeom>
          <a:solidFill>
            <a:srgbClr val="B4008D"/>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ea typeface="Calibri"/>
                <a:cs typeface="Arial"/>
              </a:rPr>
              <a:t>3</a:t>
            </a:r>
            <a:endParaRPr lang="en-US" sz="1200">
              <a:latin typeface="Arial"/>
              <a:cs typeface="Arial"/>
            </a:endParaRPr>
          </a:p>
        </p:txBody>
      </p:sp>
      <p:sp>
        <p:nvSpPr>
          <p:cNvPr id="133" name="Oval 132">
            <a:extLst>
              <a:ext uri="{FF2B5EF4-FFF2-40B4-BE49-F238E27FC236}">
                <a16:creationId xmlns:a16="http://schemas.microsoft.com/office/drawing/2014/main" id="{67B96617-FCD1-0B36-3193-7E3C0B491E56}"/>
              </a:ext>
            </a:extLst>
          </p:cNvPr>
          <p:cNvSpPr/>
          <p:nvPr/>
        </p:nvSpPr>
        <p:spPr>
          <a:xfrm>
            <a:off x="1857926" y="3425389"/>
            <a:ext cx="402610" cy="408297"/>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ea typeface="Calibri"/>
                <a:cs typeface="Arial"/>
              </a:rPr>
              <a:t>5</a:t>
            </a:r>
            <a:endParaRPr lang="en-US" sz="1200">
              <a:latin typeface="Arial"/>
              <a:cs typeface="Arial"/>
            </a:endParaRPr>
          </a:p>
        </p:txBody>
      </p:sp>
      <p:sp>
        <p:nvSpPr>
          <p:cNvPr id="134" name="Oval 133">
            <a:extLst>
              <a:ext uri="{FF2B5EF4-FFF2-40B4-BE49-F238E27FC236}">
                <a16:creationId xmlns:a16="http://schemas.microsoft.com/office/drawing/2014/main" id="{BE835945-2FA9-C489-1426-9DADED1F8E2F}"/>
              </a:ext>
            </a:extLst>
          </p:cNvPr>
          <p:cNvSpPr/>
          <p:nvPr/>
        </p:nvSpPr>
        <p:spPr>
          <a:xfrm>
            <a:off x="1870879" y="2575955"/>
            <a:ext cx="402610" cy="408297"/>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ea typeface="Calibri"/>
                <a:cs typeface="Arial"/>
              </a:rPr>
              <a:t>6</a:t>
            </a:r>
            <a:endParaRPr lang="en-US" sz="1200">
              <a:latin typeface="Arial"/>
              <a:cs typeface="Arial"/>
            </a:endParaRPr>
          </a:p>
        </p:txBody>
      </p:sp>
      <p:sp>
        <p:nvSpPr>
          <p:cNvPr id="135" name="Oval 134">
            <a:extLst>
              <a:ext uri="{FF2B5EF4-FFF2-40B4-BE49-F238E27FC236}">
                <a16:creationId xmlns:a16="http://schemas.microsoft.com/office/drawing/2014/main" id="{4C2F22E9-70F5-0B1D-D8AB-B9A72763CAE0}"/>
              </a:ext>
            </a:extLst>
          </p:cNvPr>
          <p:cNvSpPr/>
          <p:nvPr/>
        </p:nvSpPr>
        <p:spPr>
          <a:xfrm>
            <a:off x="2559191" y="1791955"/>
            <a:ext cx="402610" cy="408297"/>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ea typeface="Calibri"/>
                <a:cs typeface="Arial"/>
              </a:rPr>
              <a:t>7</a:t>
            </a:r>
            <a:endParaRPr lang="en-US" sz="1200">
              <a:latin typeface="Arial"/>
              <a:cs typeface="Arial"/>
            </a:endParaRPr>
          </a:p>
        </p:txBody>
      </p:sp>
      <p:sp>
        <p:nvSpPr>
          <p:cNvPr id="136" name="Oval 135">
            <a:extLst>
              <a:ext uri="{FF2B5EF4-FFF2-40B4-BE49-F238E27FC236}">
                <a16:creationId xmlns:a16="http://schemas.microsoft.com/office/drawing/2014/main" id="{4F0B62B2-131B-D93E-F033-B4B257146168}"/>
              </a:ext>
              <a:ext uri="{C183D7F6-B498-43B3-948B-1728B52AA6E4}">
                <adec:decorative xmlns:adec="http://schemas.microsoft.com/office/drawing/2017/decorative" val="0"/>
              </a:ext>
            </a:extLst>
          </p:cNvPr>
          <p:cNvSpPr/>
          <p:nvPr/>
        </p:nvSpPr>
        <p:spPr>
          <a:xfrm>
            <a:off x="3451745" y="744937"/>
            <a:ext cx="402610" cy="408297"/>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ea typeface="Calibri"/>
                <a:cs typeface="Arial"/>
              </a:rPr>
              <a:t>8</a:t>
            </a:r>
            <a:endParaRPr lang="en-US" sz="1200">
              <a:latin typeface="Arial"/>
              <a:cs typeface="Arial"/>
            </a:endParaRPr>
          </a:p>
        </p:txBody>
      </p:sp>
      <p:sp>
        <p:nvSpPr>
          <p:cNvPr id="137" name="Oval 136">
            <a:extLst>
              <a:ext uri="{FF2B5EF4-FFF2-40B4-BE49-F238E27FC236}">
                <a16:creationId xmlns:a16="http://schemas.microsoft.com/office/drawing/2014/main" id="{B5AB9D75-EC3F-91BE-8D5F-6A75DE2C3405}"/>
              </a:ext>
            </a:extLst>
          </p:cNvPr>
          <p:cNvSpPr/>
          <p:nvPr/>
        </p:nvSpPr>
        <p:spPr>
          <a:xfrm>
            <a:off x="9479157" y="2418478"/>
            <a:ext cx="476535" cy="453789"/>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a:latin typeface="Arial"/>
                <a:ea typeface="Calibri"/>
                <a:cs typeface="Arial"/>
              </a:rPr>
              <a:t>10</a:t>
            </a:r>
            <a:endParaRPr lang="en-US" sz="1000">
              <a:latin typeface="Arial"/>
              <a:cs typeface="Arial"/>
            </a:endParaRPr>
          </a:p>
        </p:txBody>
      </p:sp>
      <p:cxnSp>
        <p:nvCxnSpPr>
          <p:cNvPr id="138" name="Straight Arrow Connector 137">
            <a:extLst>
              <a:ext uri="{FF2B5EF4-FFF2-40B4-BE49-F238E27FC236}">
                <a16:creationId xmlns:a16="http://schemas.microsoft.com/office/drawing/2014/main" id="{85924729-F2CB-1516-4325-D76DBBB3EB7A}"/>
              </a:ext>
            </a:extLst>
          </p:cNvPr>
          <p:cNvCxnSpPr>
            <a:cxnSpLocks/>
          </p:cNvCxnSpPr>
          <p:nvPr/>
        </p:nvCxnSpPr>
        <p:spPr>
          <a:xfrm>
            <a:off x="2961801" y="3973344"/>
            <a:ext cx="2419786" cy="8814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E1795C59-5AB0-9956-1256-DB332C10F7DE}"/>
              </a:ext>
            </a:extLst>
          </p:cNvPr>
          <p:cNvCxnSpPr>
            <a:cxnSpLocks/>
          </p:cNvCxnSpPr>
          <p:nvPr/>
        </p:nvCxnSpPr>
        <p:spPr>
          <a:xfrm flipV="1">
            <a:off x="6168737" y="3623211"/>
            <a:ext cx="1931787" cy="435788"/>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577D8B6A-D382-3D26-A89F-8FA9ABD44DD7}"/>
              </a:ext>
            </a:extLst>
          </p:cNvPr>
          <p:cNvCxnSpPr>
            <a:cxnSpLocks/>
          </p:cNvCxnSpPr>
          <p:nvPr/>
        </p:nvCxnSpPr>
        <p:spPr>
          <a:xfrm>
            <a:off x="3914071" y="2470521"/>
            <a:ext cx="1467516" cy="1302258"/>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4C1F97A9-5A2F-37B6-4152-C1877E0CA4BE}"/>
              </a:ext>
            </a:extLst>
          </p:cNvPr>
          <p:cNvSpPr txBox="1"/>
          <p:nvPr/>
        </p:nvSpPr>
        <p:spPr>
          <a:xfrm>
            <a:off x="2602646" y="4657131"/>
            <a:ext cx="216166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153B7D"/>
                </a:solidFill>
                <a:latin typeface="Arial"/>
                <a:ea typeface="Calibri"/>
                <a:cs typeface="Calibri"/>
              </a:rPr>
              <a:t>Foundational documents and resources</a:t>
            </a:r>
            <a:endParaRPr lang="en-US" sz="2000">
              <a:solidFill>
                <a:srgbClr val="153B7D"/>
              </a:solidFill>
              <a:latin typeface="Arial"/>
              <a:cs typeface="Arial"/>
            </a:endParaRPr>
          </a:p>
        </p:txBody>
      </p:sp>
      <p:sp>
        <p:nvSpPr>
          <p:cNvPr id="143" name="TextBox 142">
            <a:extLst>
              <a:ext uri="{FF2B5EF4-FFF2-40B4-BE49-F238E27FC236}">
                <a16:creationId xmlns:a16="http://schemas.microsoft.com/office/drawing/2014/main" id="{F4E2A51E-2420-D267-6CE3-A074C5B18A36}"/>
              </a:ext>
            </a:extLst>
          </p:cNvPr>
          <p:cNvSpPr txBox="1"/>
          <p:nvPr/>
        </p:nvSpPr>
        <p:spPr>
          <a:xfrm>
            <a:off x="9545866" y="826196"/>
            <a:ext cx="207341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153B7D"/>
                </a:solidFill>
                <a:latin typeface="Arial"/>
                <a:ea typeface="Calibri"/>
                <a:cs typeface="Calibri"/>
              </a:rPr>
              <a:t>Reviewing, editing and testing your communication</a:t>
            </a:r>
            <a:endParaRPr lang="en-US" sz="2000">
              <a:solidFill>
                <a:srgbClr val="153B7D"/>
              </a:solidFill>
              <a:latin typeface="Arial"/>
              <a:cs typeface="Arial"/>
            </a:endParaRPr>
          </a:p>
        </p:txBody>
      </p:sp>
      <p:sp>
        <p:nvSpPr>
          <p:cNvPr id="144" name="Oval 143">
            <a:extLst>
              <a:ext uri="{FF2B5EF4-FFF2-40B4-BE49-F238E27FC236}">
                <a16:creationId xmlns:a16="http://schemas.microsoft.com/office/drawing/2014/main" id="{A35FB82A-0B6F-4513-FDE1-C5EA539760EE}"/>
              </a:ext>
            </a:extLst>
          </p:cNvPr>
          <p:cNvSpPr/>
          <p:nvPr/>
        </p:nvSpPr>
        <p:spPr>
          <a:xfrm>
            <a:off x="8036659" y="3364295"/>
            <a:ext cx="402610" cy="408297"/>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ea typeface="Calibri"/>
                <a:cs typeface="Arial"/>
              </a:rPr>
              <a:t>9</a:t>
            </a:r>
            <a:endParaRPr lang="en-US" sz="1200">
              <a:latin typeface="Arial"/>
              <a:cs typeface="Arial"/>
            </a:endParaRPr>
          </a:p>
        </p:txBody>
      </p:sp>
      <p:pic>
        <p:nvPicPr>
          <p:cNvPr id="145" name="Picture 14">
            <a:extLst>
              <a:ext uri="{FF2B5EF4-FFF2-40B4-BE49-F238E27FC236}">
                <a16:creationId xmlns:a16="http://schemas.microsoft.com/office/drawing/2014/main" id="{819BB02C-408D-659E-9592-0D19777C0AA8}"/>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8485588" y="3352407"/>
            <a:ext cx="441244" cy="441244"/>
          </a:xfrm>
          <a:prstGeom prst="rect">
            <a:avLst/>
          </a:prstGeom>
        </p:spPr>
      </p:pic>
      <p:pic>
        <p:nvPicPr>
          <p:cNvPr id="146" name="Picture 14">
            <a:extLst>
              <a:ext uri="{FF2B5EF4-FFF2-40B4-BE49-F238E27FC236}">
                <a16:creationId xmlns:a16="http://schemas.microsoft.com/office/drawing/2014/main" id="{58A466D1-6371-C936-D042-BE6A40BE4AB9}"/>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0010921" y="2416845"/>
            <a:ext cx="441244" cy="441244"/>
          </a:xfrm>
          <a:prstGeom prst="rect">
            <a:avLst/>
          </a:prstGeom>
        </p:spPr>
      </p:pic>
      <p:sp>
        <p:nvSpPr>
          <p:cNvPr id="147" name="TextBox 146">
            <a:extLst>
              <a:ext uri="{FF2B5EF4-FFF2-40B4-BE49-F238E27FC236}">
                <a16:creationId xmlns:a16="http://schemas.microsoft.com/office/drawing/2014/main" id="{43650E6A-6EAC-2324-D968-31B994D2CC25}"/>
              </a:ext>
            </a:extLst>
          </p:cNvPr>
          <p:cNvSpPr txBox="1"/>
          <p:nvPr/>
        </p:nvSpPr>
        <p:spPr>
          <a:xfrm>
            <a:off x="8115935" y="1119823"/>
            <a:ext cx="132521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Arial"/>
                <a:ea typeface="Calibri"/>
                <a:cs typeface="Arial"/>
                <a:hlinkClick r:id="rId21">
                  <a:extLst>
                    <a:ext uri="{A12FA001-AC4F-418D-AE19-62706E023703}">
                      <ahyp:hlinkClr xmlns:ahyp="http://schemas.microsoft.com/office/drawing/2018/hyperlinkcolor" val="tx"/>
                    </a:ext>
                  </a:extLst>
                </a:hlinkClick>
              </a:rPr>
              <a:t>Everyday Words</a:t>
            </a:r>
            <a:endParaRPr lang="en-US" sz="1600">
              <a:solidFill>
                <a:schemeClr val="bg1"/>
              </a:solidFill>
              <a:latin typeface="Arial"/>
              <a:ea typeface="Calibri" panose="020F0502020204030204"/>
              <a:cs typeface="Arial"/>
              <a:hlinkClick r:id="" action="ppaction://noaction">
                <a:extLst>
                  <a:ext uri="{A12FA001-AC4F-418D-AE19-62706E023703}">
                    <ahyp:hlinkClr xmlns:ahyp="http://schemas.microsoft.com/office/drawing/2018/hyperlinkcolor" val="tx"/>
                  </a:ext>
                </a:extLst>
              </a:hlinkClick>
            </a:endParaRPr>
          </a:p>
        </p:txBody>
      </p:sp>
      <p:sp>
        <p:nvSpPr>
          <p:cNvPr id="148" name="TextBox 147">
            <a:extLst>
              <a:ext uri="{FF2B5EF4-FFF2-40B4-BE49-F238E27FC236}">
                <a16:creationId xmlns:a16="http://schemas.microsoft.com/office/drawing/2014/main" id="{AAE15F5C-583D-8A75-87F0-6C181F31168A}"/>
              </a:ext>
            </a:extLst>
          </p:cNvPr>
          <p:cNvSpPr txBox="1"/>
          <p:nvPr/>
        </p:nvSpPr>
        <p:spPr>
          <a:xfrm>
            <a:off x="4567531" y="4192042"/>
            <a:ext cx="271793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Arial"/>
                <a:ea typeface="Calibri"/>
                <a:cs typeface="Arial"/>
                <a:hlinkClick r:id="rId22"/>
              </a:rPr>
              <a:t>CDC Health Literacy Website</a:t>
            </a:r>
          </a:p>
        </p:txBody>
      </p:sp>
      <p:pic>
        <p:nvPicPr>
          <p:cNvPr id="149" name="Picture 14">
            <a:extLst>
              <a:ext uri="{FF2B5EF4-FFF2-40B4-BE49-F238E27FC236}">
                <a16:creationId xmlns:a16="http://schemas.microsoft.com/office/drawing/2014/main" id="{F379089B-F171-D0EE-FA26-A86E7C980909}"/>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825088" y="3699899"/>
            <a:ext cx="441244" cy="441244"/>
          </a:xfrm>
          <a:prstGeom prst="rect">
            <a:avLst/>
          </a:prstGeom>
        </p:spPr>
      </p:pic>
      <p:sp>
        <p:nvSpPr>
          <p:cNvPr id="150" name="Oval 149">
            <a:extLst>
              <a:ext uri="{FF2B5EF4-FFF2-40B4-BE49-F238E27FC236}">
                <a16:creationId xmlns:a16="http://schemas.microsoft.com/office/drawing/2014/main" id="{A3FC5415-05D9-2C90-0EEA-A1877EB54B6C}"/>
              </a:ext>
            </a:extLst>
          </p:cNvPr>
          <p:cNvSpPr/>
          <p:nvPr/>
        </p:nvSpPr>
        <p:spPr>
          <a:xfrm>
            <a:off x="5322626" y="3712985"/>
            <a:ext cx="402610" cy="408297"/>
          </a:xfrm>
          <a:prstGeom prst="ellipse">
            <a:avLst/>
          </a:prstGeom>
          <a:solidFill>
            <a:srgbClr val="B4008D"/>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ea typeface="Calibri"/>
                <a:cs typeface="Arial"/>
              </a:rPr>
              <a:t>4</a:t>
            </a:r>
            <a:endParaRPr lang="en-US" sz="1200">
              <a:latin typeface="Arial"/>
              <a:cs typeface="Arial"/>
            </a:endParaRPr>
          </a:p>
        </p:txBody>
      </p:sp>
      <p:sp>
        <p:nvSpPr>
          <p:cNvPr id="151" name="Rounded Rectangle 150">
            <a:extLst>
              <a:ext uri="{FF2B5EF4-FFF2-40B4-BE49-F238E27FC236}">
                <a16:creationId xmlns:a16="http://schemas.microsoft.com/office/drawing/2014/main" id="{A108E213-0D53-2DC8-9445-8A521F42D8EC}"/>
              </a:ext>
            </a:extLst>
          </p:cNvPr>
          <p:cNvSpPr/>
          <p:nvPr/>
        </p:nvSpPr>
        <p:spPr>
          <a:xfrm>
            <a:off x="8865950" y="2895042"/>
            <a:ext cx="2237772"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extBox 151">
            <a:extLst>
              <a:ext uri="{FF2B5EF4-FFF2-40B4-BE49-F238E27FC236}">
                <a16:creationId xmlns:a16="http://schemas.microsoft.com/office/drawing/2014/main" id="{4902F145-E9E7-0FAC-3E49-E2F71CBA799C}"/>
              </a:ext>
            </a:extLst>
          </p:cNvPr>
          <p:cNvSpPr txBox="1"/>
          <p:nvPr/>
        </p:nvSpPr>
        <p:spPr>
          <a:xfrm>
            <a:off x="8797977" y="2902261"/>
            <a:ext cx="239332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Arial"/>
                <a:ea typeface="Calibri"/>
                <a:cs typeface="Arial"/>
                <a:hlinkClick r:id="rId23">
                  <a:extLst>
                    <a:ext uri="{A12FA001-AC4F-418D-AE19-62706E023703}">
                      <ahyp:hlinkClr xmlns:ahyp="http://schemas.microsoft.com/office/drawing/2018/hyperlinkcolor" val="tx"/>
                    </a:ext>
                  </a:extLst>
                </a:hlinkClick>
              </a:rPr>
              <a:t>Clear Writing Assessment</a:t>
            </a:r>
            <a:endParaRPr lang="en-US" sz="1200">
              <a:solidFill>
                <a:schemeClr val="bg1"/>
              </a:solidFill>
              <a:latin typeface="Arial"/>
              <a:cs typeface="Arial"/>
            </a:endParaRPr>
          </a:p>
        </p:txBody>
      </p:sp>
      <p:sp>
        <p:nvSpPr>
          <p:cNvPr id="153" name="TextBox 152">
            <a:extLst>
              <a:ext uri="{FF2B5EF4-FFF2-40B4-BE49-F238E27FC236}">
                <a16:creationId xmlns:a16="http://schemas.microsoft.com/office/drawing/2014/main" id="{5AD29B9D-6616-EC5C-7F46-8DF0DDD10C19}"/>
              </a:ext>
            </a:extLst>
          </p:cNvPr>
          <p:cNvSpPr txBox="1"/>
          <p:nvPr/>
        </p:nvSpPr>
        <p:spPr>
          <a:xfrm>
            <a:off x="561457" y="1130290"/>
            <a:ext cx="215560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153B7D"/>
                </a:solidFill>
                <a:latin typeface="Arial"/>
                <a:ea typeface="Calibri"/>
                <a:cs typeface="Calibri"/>
              </a:rPr>
              <a:t>Creating your communication</a:t>
            </a:r>
            <a:endParaRPr lang="en-US" sz="2000" b="1">
              <a:solidFill>
                <a:srgbClr val="153B7D"/>
              </a:solidFill>
              <a:latin typeface="Arial"/>
              <a:cs typeface="Arial"/>
            </a:endParaRPr>
          </a:p>
        </p:txBody>
      </p:sp>
      <p:sp>
        <p:nvSpPr>
          <p:cNvPr id="4" name="Oval 3">
            <a:extLst>
              <a:ext uri="{FF2B5EF4-FFF2-40B4-BE49-F238E27FC236}">
                <a16:creationId xmlns:a16="http://schemas.microsoft.com/office/drawing/2014/main" id="{1277C220-86E9-C553-9397-7ED5EE4B6FF5}"/>
              </a:ext>
            </a:extLst>
          </p:cNvPr>
          <p:cNvSpPr/>
          <p:nvPr/>
        </p:nvSpPr>
        <p:spPr>
          <a:xfrm>
            <a:off x="8042242" y="600563"/>
            <a:ext cx="476535" cy="453789"/>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a:latin typeface="Arial"/>
                <a:cs typeface="Arial"/>
              </a:rPr>
              <a:t>11</a:t>
            </a:r>
          </a:p>
        </p:txBody>
      </p:sp>
    </p:spTree>
    <p:extLst>
      <p:ext uri="{BB962C8B-B14F-4D97-AF65-F5344CB8AC3E}">
        <p14:creationId xmlns:p14="http://schemas.microsoft.com/office/powerpoint/2010/main" val="3546498217"/>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7709F-01F1-1C06-E9AC-E379E6D2939D}"/>
              </a:ext>
            </a:extLst>
          </p:cNvPr>
          <p:cNvSpPr>
            <a:spLocks noGrp="1"/>
          </p:cNvSpPr>
          <p:nvPr>
            <p:ph type="title"/>
          </p:nvPr>
        </p:nvSpPr>
        <p:spPr/>
        <p:txBody>
          <a:bodyPr>
            <a:normAutofit/>
          </a:bodyPr>
          <a:lstStyle/>
          <a:p>
            <a:r>
              <a:rPr lang="en-US" sz="2000">
                <a:latin typeface="Arial"/>
                <a:cs typeface="Arial"/>
              </a:rPr>
              <a:t>CDC Health Literacy Website: Training Courses</a:t>
            </a:r>
          </a:p>
        </p:txBody>
      </p:sp>
      <p:pic>
        <p:nvPicPr>
          <p:cNvPr id="4" name="Online Media 3" title="Dr. Rima Rudd">
            <a:hlinkClick r:id="" action="ppaction://media"/>
            <a:extLst>
              <a:ext uri="{FF2B5EF4-FFF2-40B4-BE49-F238E27FC236}">
                <a16:creationId xmlns:a16="http://schemas.microsoft.com/office/drawing/2014/main" id="{8DB976EA-E247-68A3-CD2F-0312C9878A57}"/>
              </a:ext>
            </a:extLst>
          </p:cNvPr>
          <p:cNvPicPr>
            <a:picLocks noGrp="1" noRot="1" noChangeAspect="1"/>
          </p:cNvPicPr>
          <p:nvPr>
            <p:ph idx="1"/>
            <a:videoFile r:link="rId1"/>
          </p:nvPr>
        </p:nvPicPr>
        <p:blipFill>
          <a:blip r:embed="rId5"/>
          <a:stretch>
            <a:fillRect/>
          </a:stretch>
        </p:blipFill>
        <p:spPr>
          <a:xfrm>
            <a:off x="7370592" y="1750881"/>
            <a:ext cx="3900234" cy="2321958"/>
          </a:xfrm>
        </p:spPr>
      </p:pic>
      <p:sp>
        <p:nvSpPr>
          <p:cNvPr id="5" name="TextBox 4">
            <a:extLst>
              <a:ext uri="{FF2B5EF4-FFF2-40B4-BE49-F238E27FC236}">
                <a16:creationId xmlns:a16="http://schemas.microsoft.com/office/drawing/2014/main" id="{C23AAE84-5A3E-4800-279A-9927C3A2E03C}"/>
              </a:ext>
            </a:extLst>
          </p:cNvPr>
          <p:cNvSpPr txBox="1"/>
          <p:nvPr/>
        </p:nvSpPr>
        <p:spPr>
          <a:xfrm>
            <a:off x="7370592" y="4315516"/>
            <a:ext cx="390023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153B7D"/>
                </a:solidFill>
                <a:latin typeface="Arial" panose="020B0604020202020204" pitchFamily="34" charset="0"/>
                <a:cs typeface="Arial" panose="020B0604020202020204" pitchFamily="34" charset="0"/>
              </a:rPr>
              <a:t>Dr. Rima Rudd, health literacy expert, Harvard T.H. Chan School of Public Health, explains health literacy.</a:t>
            </a:r>
            <a:endParaRPr lang="en-US" sz="1200">
              <a:solidFill>
                <a:srgbClr val="153B7D"/>
              </a:solidFill>
              <a:latin typeface="Arial" panose="020B0604020202020204" pitchFamily="34" charset="0"/>
              <a:ea typeface="Calibri"/>
              <a:cs typeface="Arial" panose="020B0604020202020204" pitchFamily="34" charset="0"/>
            </a:endParaRPr>
          </a:p>
        </p:txBody>
      </p:sp>
      <p:sp>
        <p:nvSpPr>
          <p:cNvPr id="6" name="TextBox 5">
            <a:extLst>
              <a:ext uri="{FF2B5EF4-FFF2-40B4-BE49-F238E27FC236}">
                <a16:creationId xmlns:a16="http://schemas.microsoft.com/office/drawing/2014/main" id="{DEDCCFA4-2E8F-B3C5-7C88-A52556D2145C}"/>
              </a:ext>
            </a:extLst>
          </p:cNvPr>
          <p:cNvSpPr txBox="1"/>
          <p:nvPr/>
        </p:nvSpPr>
        <p:spPr>
          <a:xfrm>
            <a:off x="7167270" y="4894045"/>
            <a:ext cx="439154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accent1"/>
                </a:solidFill>
                <a:latin typeface="Arial"/>
                <a:ea typeface="Calibri"/>
                <a:cs typeface="Arial"/>
              </a:rPr>
              <a:t>Link: </a:t>
            </a:r>
            <a:r>
              <a:rPr lang="en-US" sz="1200">
                <a:solidFill>
                  <a:srgbClr val="B4008C"/>
                </a:solidFill>
                <a:highlight>
                  <a:srgbClr val="153B7D"/>
                </a:highlight>
                <a:latin typeface="Arial"/>
                <a:ea typeface="Calibri"/>
                <a:cs typeface="Calibri"/>
                <a:hlinkClick r:id="rId6"/>
              </a:rPr>
              <a:t>https://www.youtube.com/watch?v=4N8QxVkjHRY&amp;t=1s</a:t>
            </a:r>
            <a:r>
              <a:rPr lang="en-US" sz="1200">
                <a:solidFill>
                  <a:srgbClr val="B4008C"/>
                </a:solidFill>
                <a:highlight>
                  <a:srgbClr val="153B7D"/>
                </a:highlight>
                <a:latin typeface="Arial"/>
                <a:ea typeface="Calibri"/>
                <a:cs typeface="Calibri"/>
              </a:rPr>
              <a:t> </a:t>
            </a:r>
            <a:endParaRPr lang="en-US" sz="1200">
              <a:solidFill>
                <a:schemeClr val="bg1"/>
              </a:solidFill>
              <a:highlight>
                <a:srgbClr val="153B7D"/>
              </a:highlight>
              <a:latin typeface="Arial"/>
              <a:cs typeface="Arial"/>
            </a:endParaRPr>
          </a:p>
        </p:txBody>
      </p:sp>
      <p:pic>
        <p:nvPicPr>
          <p:cNvPr id="8" name="Picture 7" descr="Screenshot of the health literacy training web page on the CDC website. Users can access several different courses for public health professionals.">
            <a:extLst>
              <a:ext uri="{FF2B5EF4-FFF2-40B4-BE49-F238E27FC236}">
                <a16:creationId xmlns:a16="http://schemas.microsoft.com/office/drawing/2014/main" id="{27B6CB32-5C33-93BC-CE41-DAE6A7606433}"/>
              </a:ext>
            </a:extLst>
          </p:cNvPr>
          <p:cNvPicPr>
            <a:picLocks noChangeAspect="1"/>
          </p:cNvPicPr>
          <p:nvPr/>
        </p:nvPicPr>
        <p:blipFill>
          <a:blip r:embed="rId7"/>
          <a:stretch>
            <a:fillRect/>
          </a:stretch>
        </p:blipFill>
        <p:spPr>
          <a:xfrm>
            <a:off x="837705" y="1328056"/>
            <a:ext cx="4389145" cy="4994127"/>
          </a:xfrm>
          <a:prstGeom prst="rect">
            <a:avLst/>
          </a:prstGeom>
          <a:ln>
            <a:solidFill>
              <a:schemeClr val="accent4">
                <a:lumMod val="20000"/>
                <a:lumOff val="80000"/>
              </a:schemeClr>
            </a:solidFill>
          </a:ln>
        </p:spPr>
      </p:pic>
      <p:sp>
        <p:nvSpPr>
          <p:cNvPr id="9" name="Oval 8">
            <a:extLst>
              <a:ext uri="{FF2B5EF4-FFF2-40B4-BE49-F238E27FC236}">
                <a16:creationId xmlns:a16="http://schemas.microsoft.com/office/drawing/2014/main" id="{03F9FF54-EB40-3D4A-68C6-8D7F0C152B41}"/>
              </a:ext>
              <a:ext uri="{C183D7F6-B498-43B3-948B-1728B52AA6E4}">
                <adec:decorative xmlns:adec="http://schemas.microsoft.com/office/drawing/2017/decorative" val="1"/>
              </a:ext>
            </a:extLst>
          </p:cNvPr>
          <p:cNvSpPr/>
          <p:nvPr/>
        </p:nvSpPr>
        <p:spPr>
          <a:xfrm>
            <a:off x="443650" y="1231478"/>
            <a:ext cx="408416" cy="408297"/>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cs typeface="Arial"/>
              </a:rPr>
              <a:t>5</a:t>
            </a:r>
          </a:p>
        </p:txBody>
      </p:sp>
      <p:sp>
        <p:nvSpPr>
          <p:cNvPr id="3" name="TextBox 2">
            <a:extLst>
              <a:ext uri="{FF2B5EF4-FFF2-40B4-BE49-F238E27FC236}">
                <a16:creationId xmlns:a16="http://schemas.microsoft.com/office/drawing/2014/main" id="{5F7F6D2F-FAA7-B921-1D24-1F715DABD6DE}"/>
              </a:ext>
            </a:extLst>
          </p:cNvPr>
          <p:cNvSpPr txBox="1"/>
          <p:nvPr/>
        </p:nvSpPr>
        <p:spPr>
          <a:xfrm>
            <a:off x="926126" y="6401594"/>
            <a:ext cx="430687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accent1"/>
                </a:solidFill>
                <a:latin typeface="Arial"/>
                <a:ea typeface="Calibri"/>
                <a:cs typeface="Arial"/>
              </a:rPr>
              <a:t>Link: </a:t>
            </a:r>
            <a:r>
              <a:rPr lang="en-US" sz="1200">
                <a:solidFill>
                  <a:schemeClr val="bg1"/>
                </a:solidFill>
                <a:highlight>
                  <a:srgbClr val="153B7D"/>
                </a:highlight>
                <a:latin typeface="Arial"/>
                <a:ea typeface="Calibri"/>
                <a:cs typeface="Arial"/>
                <a:hlinkClick r:id="rId8">
                  <a:extLst>
                    <a:ext uri="{A12FA001-AC4F-418D-AE19-62706E023703}">
                      <ahyp:hlinkClr xmlns:ahyp="http://schemas.microsoft.com/office/drawing/2018/hyperlinkcolor" val="tx"/>
                    </a:ext>
                  </a:extLst>
                </a:hlinkClick>
              </a:rPr>
              <a:t>https</a:t>
            </a:r>
            <a:r>
              <a:rPr lang="en-US" sz="1200">
                <a:solidFill>
                  <a:schemeClr val="bg1"/>
                </a:solidFill>
                <a:highlight>
                  <a:srgbClr val="153B7D"/>
                </a:highlight>
                <a:latin typeface="Arial"/>
                <a:ea typeface="+mn-lt"/>
                <a:cs typeface="Arial"/>
                <a:hlinkClick r:id="rId8">
                  <a:extLst>
                    <a:ext uri="{A12FA001-AC4F-418D-AE19-62706E023703}">
                      <ahyp:hlinkClr xmlns:ahyp="http://schemas.microsoft.com/office/drawing/2018/hyperlinkcolor" val="tx"/>
                    </a:ext>
                  </a:extLst>
                </a:hlinkClick>
              </a:rPr>
              <a:t>://www.cdc.gov/health-literacy/php/find-training/get-training.html</a:t>
            </a:r>
            <a:r>
              <a:rPr lang="en-US" sz="1200">
                <a:solidFill>
                  <a:schemeClr val="bg1"/>
                </a:solidFill>
                <a:highlight>
                  <a:srgbClr val="153B7D"/>
                </a:highlight>
                <a:latin typeface="Arial"/>
                <a:ea typeface="+mn-lt"/>
                <a:cs typeface="Arial"/>
              </a:rPr>
              <a:t> </a:t>
            </a:r>
            <a:endParaRPr lang="en-US" sz="1200">
              <a:solidFill>
                <a:schemeClr val="bg1"/>
              </a:solidFill>
              <a:highlight>
                <a:srgbClr val="153B7D"/>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1318380"/>
      </p:ext>
    </p:extLst>
  </p:cSld>
  <p:clrMapOvr>
    <a:masterClrMapping/>
  </p:clrMapOvr>
  <p:extLst>
    <p:ext uri="{6950BFC3-D8DA-4A85-94F7-54DA5524770B}">
      <p188:commentRel xmlns:p188="http://schemas.microsoft.com/office/powerpoint/2018/8/main" r:id="rId4"/>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34327C-FAC9-A357-CCEC-1A02975C4910}"/>
              </a:ext>
            </a:extLst>
          </p:cNvPr>
          <p:cNvSpPr>
            <a:spLocks noGrp="1"/>
          </p:cNvSpPr>
          <p:nvPr>
            <p:ph idx="10"/>
          </p:nvPr>
        </p:nvSpPr>
        <p:spPr>
          <a:xfrm>
            <a:off x="3831368" y="2268496"/>
            <a:ext cx="6065668" cy="4351338"/>
          </a:xfrm>
        </p:spPr>
        <p:txBody>
          <a:bodyPr vert="horz" lIns="91440" tIns="45720" rIns="91440" bIns="45720" rtlCol="0" anchor="t">
            <a:normAutofit/>
          </a:bodyPr>
          <a:lstStyle/>
          <a:p>
            <a:pPr marL="0" indent="0">
              <a:buNone/>
            </a:pPr>
            <a:r>
              <a:rPr lang="en-US">
                <a:latin typeface="Arial"/>
                <a:cs typeface="Arial"/>
              </a:rPr>
              <a:t>This webinar will be recorded.</a:t>
            </a:r>
          </a:p>
          <a:p>
            <a:pPr marL="0" indent="0">
              <a:buNone/>
            </a:pPr>
            <a:endParaRPr lang="en-US">
              <a:latin typeface="Arial"/>
              <a:cs typeface="Arial"/>
            </a:endParaRPr>
          </a:p>
          <a:p>
            <a:pPr marL="0" indent="0">
              <a:buNone/>
            </a:pPr>
            <a:r>
              <a:rPr lang="en-US">
                <a:latin typeface="Arial"/>
                <a:cs typeface="Arial"/>
              </a:rPr>
              <a:t>The recording and slide deck that accompanies the presentation will be published to the NPIN website shortly afterwards. </a:t>
            </a:r>
          </a:p>
          <a:p>
            <a:pPr marL="0" indent="0">
              <a:buNone/>
            </a:pPr>
            <a:endParaRPr lang="en-US">
              <a:latin typeface="Arial"/>
              <a:cs typeface="Arial"/>
            </a:endParaRPr>
          </a:p>
          <a:p>
            <a:pPr marL="0" indent="0">
              <a:buNone/>
            </a:pPr>
            <a:r>
              <a:rPr lang="en-US">
                <a:latin typeface="Arial"/>
                <a:cs typeface="Arial"/>
              </a:rPr>
              <a:t>There will be time for questions and answers after the webinar. Please add any questions to the Q&amp;A chat module in the webinar viewer. </a:t>
            </a:r>
          </a:p>
        </p:txBody>
      </p:sp>
      <p:sp>
        <p:nvSpPr>
          <p:cNvPr id="2" name="Title 1">
            <a:extLst>
              <a:ext uri="{FF2B5EF4-FFF2-40B4-BE49-F238E27FC236}">
                <a16:creationId xmlns:a16="http://schemas.microsoft.com/office/drawing/2014/main" id="{CA6B6D1F-C0C5-2250-7EB0-888A8E0C8136}"/>
              </a:ext>
            </a:extLst>
          </p:cNvPr>
          <p:cNvSpPr>
            <a:spLocks noGrp="1"/>
          </p:cNvSpPr>
          <p:nvPr>
            <p:ph type="title"/>
          </p:nvPr>
        </p:nvSpPr>
        <p:spPr/>
        <p:txBody>
          <a:bodyPr>
            <a:normAutofit/>
          </a:bodyPr>
          <a:lstStyle/>
          <a:p>
            <a:r>
              <a:rPr lang="en-US" sz="2000">
                <a:latin typeface="Arial"/>
                <a:cs typeface="Arial"/>
              </a:rPr>
              <a:t>Before We Start…</a:t>
            </a:r>
          </a:p>
        </p:txBody>
      </p:sp>
    </p:spTree>
    <p:extLst>
      <p:ext uri="{BB962C8B-B14F-4D97-AF65-F5344CB8AC3E}">
        <p14:creationId xmlns:p14="http://schemas.microsoft.com/office/powerpoint/2010/main" val="1988568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9B996-689E-0407-EE82-7ED87F8C2799}"/>
              </a:ext>
            </a:extLst>
          </p:cNvPr>
          <p:cNvSpPr>
            <a:spLocks noGrp="1"/>
          </p:cNvSpPr>
          <p:nvPr>
            <p:ph type="title"/>
          </p:nvPr>
        </p:nvSpPr>
        <p:spPr/>
        <p:txBody>
          <a:bodyPr>
            <a:normAutofit/>
          </a:bodyPr>
          <a:lstStyle/>
          <a:p>
            <a:r>
              <a:rPr lang="en-US" sz="2000">
                <a:latin typeface="Arial"/>
                <a:cs typeface="Arial"/>
              </a:rPr>
              <a:t>CDC Literacy Website: The Three A's</a:t>
            </a:r>
          </a:p>
        </p:txBody>
      </p:sp>
      <p:sp>
        <p:nvSpPr>
          <p:cNvPr id="3" name="Content Placeholder 2">
            <a:extLst>
              <a:ext uri="{FF2B5EF4-FFF2-40B4-BE49-F238E27FC236}">
                <a16:creationId xmlns:a16="http://schemas.microsoft.com/office/drawing/2014/main" id="{3B843C41-80A3-2FC2-C898-8FFAEDBA8E09}"/>
              </a:ext>
            </a:extLst>
          </p:cNvPr>
          <p:cNvSpPr>
            <a:spLocks noGrp="1"/>
          </p:cNvSpPr>
          <p:nvPr>
            <p:ph idx="1"/>
          </p:nvPr>
        </p:nvSpPr>
        <p:spPr>
          <a:xfrm>
            <a:off x="546258" y="1379350"/>
            <a:ext cx="11294795" cy="5112246"/>
          </a:xfrm>
        </p:spPr>
        <p:txBody>
          <a:bodyPr vert="horz" lIns="91440" tIns="45720" rIns="91440" bIns="45720" rtlCol="0" anchor="t">
            <a:normAutofit fontScale="92500"/>
          </a:bodyPr>
          <a:lstStyle/>
          <a:p>
            <a:pPr marL="0" indent="0">
              <a:buNone/>
            </a:pPr>
            <a:r>
              <a:rPr lang="en-US" sz="2200" b="1">
                <a:solidFill>
                  <a:srgbClr val="153B7D"/>
                </a:solidFill>
                <a:latin typeface="Arial"/>
                <a:ea typeface="Roboto"/>
                <a:cs typeface="Roboto"/>
              </a:rPr>
              <a:t>Health information should be:</a:t>
            </a:r>
            <a:endParaRPr lang="en-US" sz="2200" b="1">
              <a:solidFill>
                <a:srgbClr val="153B7D"/>
              </a:solidFill>
              <a:latin typeface="Arial"/>
              <a:ea typeface="Roboto"/>
              <a:cs typeface="Roboto" panose="02000000000000000000" pitchFamily="2" charset="0"/>
            </a:endParaRPr>
          </a:p>
          <a:p>
            <a:r>
              <a:rPr lang="en-US" sz="1700" b="1">
                <a:solidFill>
                  <a:srgbClr val="B4008D"/>
                </a:solidFill>
                <a:latin typeface="Arial"/>
                <a:ea typeface="Roboto"/>
                <a:cs typeface="Roboto"/>
              </a:rPr>
              <a:t>Accurate:</a:t>
            </a:r>
            <a:r>
              <a:rPr lang="en-US" sz="1700">
                <a:solidFill>
                  <a:srgbClr val="B4008D"/>
                </a:solidFill>
                <a:latin typeface="Arial"/>
                <a:ea typeface="Roboto"/>
                <a:cs typeface="Roboto"/>
              </a:rPr>
              <a:t> </a:t>
            </a:r>
            <a:r>
              <a:rPr lang="en-US" sz="1700">
                <a:solidFill>
                  <a:srgbClr val="153B7D"/>
                </a:solidFill>
                <a:latin typeface="Arial"/>
                <a:ea typeface="Roboto"/>
                <a:cs typeface="Roboto"/>
              </a:rPr>
              <a:t>Using health literacy best practices does not mean “dumbing-down” the information or distorting the science. Health literacy practices make sure information is presented accurately AND in ways that people can understand.</a:t>
            </a:r>
            <a:endParaRPr lang="en-US" sz="1700">
              <a:solidFill>
                <a:srgbClr val="153B7D"/>
              </a:solidFill>
              <a:latin typeface="Arial"/>
              <a:ea typeface="Roboto"/>
              <a:cs typeface="Arial"/>
            </a:endParaRPr>
          </a:p>
          <a:p>
            <a:r>
              <a:rPr lang="en-US" sz="1700" b="1">
                <a:solidFill>
                  <a:srgbClr val="B4008D"/>
                </a:solidFill>
                <a:latin typeface="Arial"/>
                <a:ea typeface="Roboto"/>
                <a:cs typeface="Roboto"/>
              </a:rPr>
              <a:t>Accessible:</a:t>
            </a:r>
            <a:r>
              <a:rPr lang="en-US" sz="1700">
                <a:solidFill>
                  <a:srgbClr val="B4008D"/>
                </a:solidFill>
                <a:latin typeface="Arial"/>
                <a:ea typeface="Roboto"/>
                <a:cs typeface="Roboto"/>
              </a:rPr>
              <a:t> </a:t>
            </a:r>
            <a:r>
              <a:rPr lang="en-US" sz="1700">
                <a:solidFill>
                  <a:srgbClr val="153B7D"/>
                </a:solidFill>
                <a:latin typeface="Arial"/>
                <a:ea typeface="Roboto"/>
                <a:cs typeface="Roboto"/>
              </a:rPr>
              <a:t>Just because you create health information doesn’t mean people see it or can use it. </a:t>
            </a:r>
            <a:br>
              <a:rPr lang="en-US" sz="1700">
                <a:latin typeface="Arial"/>
                <a:ea typeface="Roboto"/>
                <a:cs typeface="Roboto"/>
              </a:rPr>
            </a:br>
            <a:r>
              <a:rPr lang="en-US" sz="1700">
                <a:solidFill>
                  <a:srgbClr val="153B7D"/>
                </a:solidFill>
                <a:latin typeface="Arial"/>
                <a:ea typeface="Roboto"/>
                <a:cs typeface="Roboto"/>
              </a:rPr>
              <a:t>Where and how you present your information affects its accessibility. Key aspects to consider:</a:t>
            </a:r>
            <a:endParaRPr lang="en-US" sz="1700">
              <a:solidFill>
                <a:srgbClr val="153B7D"/>
              </a:solidFill>
              <a:latin typeface="Arial"/>
              <a:ea typeface="Roboto"/>
              <a:cs typeface="Arial"/>
            </a:endParaRPr>
          </a:p>
          <a:p>
            <a:pPr lvl="1"/>
            <a:r>
              <a:rPr lang="en-US" sz="1700">
                <a:solidFill>
                  <a:srgbClr val="153B7D"/>
                </a:solidFill>
                <a:latin typeface="Arial"/>
                <a:ea typeface="Roboto"/>
                <a:cs typeface="Roboto"/>
              </a:rPr>
              <a:t>Is the information where people can see it?</a:t>
            </a:r>
            <a:endParaRPr lang="en-US" sz="1700">
              <a:solidFill>
                <a:srgbClr val="153B7D"/>
              </a:solidFill>
              <a:latin typeface="Arial"/>
              <a:ea typeface="Roboto"/>
              <a:cs typeface="Arial"/>
            </a:endParaRPr>
          </a:p>
          <a:p>
            <a:pPr lvl="1"/>
            <a:r>
              <a:rPr lang="en-US" sz="1700">
                <a:solidFill>
                  <a:srgbClr val="153B7D"/>
                </a:solidFill>
                <a:latin typeface="Arial"/>
                <a:ea typeface="Roboto"/>
                <a:cs typeface="Roboto"/>
              </a:rPr>
              <a:t>How will people who aren’t actively looking for your information be exposed to it?</a:t>
            </a:r>
            <a:endParaRPr lang="en-US" sz="1700">
              <a:solidFill>
                <a:srgbClr val="153B7D"/>
              </a:solidFill>
              <a:latin typeface="Arial"/>
              <a:ea typeface="Roboto"/>
              <a:cs typeface="Arial"/>
            </a:endParaRPr>
          </a:p>
          <a:p>
            <a:pPr lvl="1"/>
            <a:r>
              <a:rPr lang="en-US" sz="1700">
                <a:solidFill>
                  <a:srgbClr val="153B7D"/>
                </a:solidFill>
                <a:latin typeface="Arial"/>
                <a:ea typeface="Roboto"/>
                <a:cs typeface="Roboto"/>
              </a:rPr>
              <a:t>Do you have a main message statement?</a:t>
            </a:r>
            <a:endParaRPr lang="en-US" sz="1700">
              <a:solidFill>
                <a:srgbClr val="153B7D"/>
              </a:solidFill>
              <a:latin typeface="Arial"/>
              <a:ea typeface="Roboto"/>
              <a:cs typeface="Arial"/>
            </a:endParaRPr>
          </a:p>
          <a:p>
            <a:pPr lvl="1"/>
            <a:r>
              <a:rPr lang="en-US" sz="1700">
                <a:solidFill>
                  <a:srgbClr val="153B7D"/>
                </a:solidFill>
                <a:latin typeface="Arial"/>
                <a:ea typeface="Roboto"/>
                <a:cs typeface="Roboto"/>
              </a:rPr>
              <a:t>Have you made the information easy to skim and scan with large font, sub-heads and bullets, and white space?</a:t>
            </a:r>
            <a:endParaRPr lang="en-US" sz="1700">
              <a:solidFill>
                <a:srgbClr val="153B7D"/>
              </a:solidFill>
              <a:latin typeface="Arial"/>
              <a:ea typeface="Roboto"/>
              <a:cs typeface="Arial"/>
            </a:endParaRPr>
          </a:p>
          <a:p>
            <a:pPr lvl="1"/>
            <a:r>
              <a:rPr lang="en-US" sz="1700">
                <a:solidFill>
                  <a:srgbClr val="153B7D"/>
                </a:solidFill>
                <a:latin typeface="Arial"/>
                <a:ea typeface="Roboto"/>
                <a:cs typeface="Roboto"/>
              </a:rPr>
              <a:t>Do the images match the text and have useful captions?</a:t>
            </a:r>
            <a:br>
              <a:rPr lang="en-US" sz="1700">
                <a:latin typeface="Arial"/>
                <a:cs typeface="Roboto"/>
              </a:rPr>
            </a:br>
            <a:r>
              <a:rPr lang="en-US" sz="1700">
                <a:solidFill>
                  <a:srgbClr val="153B7D"/>
                </a:solidFill>
                <a:latin typeface="Arial"/>
                <a:ea typeface="Roboto"/>
                <a:cs typeface="Roboto"/>
              </a:rPr>
              <a:t>Even in the digital age, where posting information on the Web is easy and low-cost, the Web is not always the best way to reach “the general public.” Multiple channels and formats are best, and it is your responsibility to ensure the information you created reaches the public in a usable format.</a:t>
            </a:r>
            <a:endParaRPr lang="en-US" sz="1700">
              <a:solidFill>
                <a:srgbClr val="153B7D"/>
              </a:solidFill>
              <a:latin typeface="Arial"/>
              <a:ea typeface="Roboto"/>
              <a:cs typeface="Arial"/>
            </a:endParaRPr>
          </a:p>
          <a:p>
            <a:r>
              <a:rPr lang="en-US" sz="1700" b="1">
                <a:solidFill>
                  <a:srgbClr val="B4008D"/>
                </a:solidFill>
                <a:latin typeface="Arial"/>
                <a:ea typeface="Roboto"/>
                <a:cs typeface="Roboto"/>
              </a:rPr>
              <a:t>Actionable: </a:t>
            </a:r>
            <a:r>
              <a:rPr lang="en-US" sz="1700">
                <a:solidFill>
                  <a:srgbClr val="153B7D"/>
                </a:solidFill>
                <a:latin typeface="Arial"/>
                <a:ea typeface="Roboto"/>
                <a:cs typeface="Roboto"/>
              </a:rPr>
              <a:t>It is human nature to want to tell people all we know about something, but that doesn’t necessarily help. In the health field, we typically want people to start or stop doing something or do more or less of something. However, we often spend our resources giving people background information instead of our recommendations. Some background information may be important, but make sure you provide actionable information so the people you want to reach CAN do something with the information provided.</a:t>
            </a:r>
            <a:endParaRPr lang="en-US" sz="1700">
              <a:solidFill>
                <a:srgbClr val="153B7D"/>
              </a:solidFill>
              <a:latin typeface="Arial"/>
              <a:ea typeface="Roboto"/>
              <a:cs typeface="Arial"/>
            </a:endParaRPr>
          </a:p>
          <a:p>
            <a:pPr marL="0" indent="0">
              <a:buNone/>
            </a:pPr>
            <a:r>
              <a:rPr lang="en-US" sz="1300">
                <a:solidFill>
                  <a:schemeClr val="accent1"/>
                </a:solidFill>
                <a:latin typeface="Arial"/>
                <a:ea typeface="Roboto"/>
                <a:cs typeface="Roboto"/>
              </a:rPr>
              <a:t>Link: </a:t>
            </a:r>
            <a:r>
              <a:rPr lang="en-US" sz="1300">
                <a:solidFill>
                  <a:schemeClr val="bg1"/>
                </a:solidFill>
                <a:highlight>
                  <a:srgbClr val="153B7D"/>
                </a:highlight>
                <a:latin typeface="Arial"/>
                <a:ea typeface="Roboto"/>
                <a:cs typeface="Roboto"/>
              </a:rPr>
              <a:t>https://www.cdc.gov/health-literacy/php/develop-materials/develop-test-materials.html</a:t>
            </a:r>
          </a:p>
        </p:txBody>
      </p:sp>
      <p:sp>
        <p:nvSpPr>
          <p:cNvPr id="6" name="Oval 5">
            <a:extLst>
              <a:ext uri="{FF2B5EF4-FFF2-40B4-BE49-F238E27FC236}">
                <a16:creationId xmlns:a16="http://schemas.microsoft.com/office/drawing/2014/main" id="{2E60E5B6-DD01-D5BE-F74A-1CF7DB4C58F8}"/>
              </a:ext>
              <a:ext uri="{C183D7F6-B498-43B3-948B-1728B52AA6E4}">
                <adec:decorative xmlns:adec="http://schemas.microsoft.com/office/drawing/2017/decorative" val="1"/>
              </a:ext>
            </a:extLst>
          </p:cNvPr>
          <p:cNvSpPr/>
          <p:nvPr/>
        </p:nvSpPr>
        <p:spPr>
          <a:xfrm>
            <a:off x="11297509" y="455891"/>
            <a:ext cx="402610" cy="40829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6</a:t>
            </a:r>
          </a:p>
        </p:txBody>
      </p:sp>
    </p:spTree>
    <p:extLst>
      <p:ext uri="{BB962C8B-B14F-4D97-AF65-F5344CB8AC3E}">
        <p14:creationId xmlns:p14="http://schemas.microsoft.com/office/powerpoint/2010/main" val="27236883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9CB6E-C968-4986-4D90-949980A4DDCE}"/>
              </a:ext>
            </a:extLst>
          </p:cNvPr>
          <p:cNvSpPr>
            <a:spLocks noGrp="1"/>
          </p:cNvSpPr>
          <p:nvPr>
            <p:ph type="title"/>
          </p:nvPr>
        </p:nvSpPr>
        <p:spPr/>
        <p:txBody>
          <a:bodyPr>
            <a:normAutofit/>
          </a:bodyPr>
          <a:lstStyle/>
          <a:p>
            <a:r>
              <a:rPr lang="en-US" sz="2000">
                <a:latin typeface="Arial" panose="020B0604020202020204" pitchFamily="34" charset="0"/>
                <a:cs typeface="Arial" panose="020B0604020202020204" pitchFamily="34" charset="0"/>
              </a:rPr>
              <a:t>CDC Health Literacy Website: </a:t>
            </a:r>
            <a:br>
              <a:rPr lang="en-US" sz="2000">
                <a:latin typeface="Arial" panose="020B0604020202020204" pitchFamily="34" charset="0"/>
                <a:cs typeface="Arial" panose="020B0604020202020204" pitchFamily="34" charset="0"/>
              </a:rPr>
            </a:br>
            <a:r>
              <a:rPr lang="en-US" sz="2000">
                <a:latin typeface="Arial" panose="020B0604020202020204" pitchFamily="34" charset="0"/>
                <a:cs typeface="Arial" panose="020B0604020202020204" pitchFamily="34" charset="0"/>
              </a:rPr>
              <a:t>Understand Your Audience </a:t>
            </a:r>
          </a:p>
        </p:txBody>
      </p:sp>
      <p:sp>
        <p:nvSpPr>
          <p:cNvPr id="3" name="Content Placeholder 2">
            <a:extLst>
              <a:ext uri="{FF2B5EF4-FFF2-40B4-BE49-F238E27FC236}">
                <a16:creationId xmlns:a16="http://schemas.microsoft.com/office/drawing/2014/main" id="{000D0534-DDC6-973C-B107-40D660075DDD}"/>
              </a:ext>
            </a:extLst>
          </p:cNvPr>
          <p:cNvSpPr>
            <a:spLocks noGrp="1"/>
          </p:cNvSpPr>
          <p:nvPr>
            <p:ph idx="1"/>
          </p:nvPr>
        </p:nvSpPr>
        <p:spPr>
          <a:xfrm>
            <a:off x="546257" y="1962542"/>
            <a:ext cx="7955191" cy="4030485"/>
          </a:xfrm>
        </p:spPr>
        <p:txBody>
          <a:bodyPr vert="horz" lIns="91440" tIns="45720" rIns="91440" bIns="45720" rtlCol="0" anchor="t">
            <a:noAutofit/>
          </a:bodyPr>
          <a:lstStyle/>
          <a:p>
            <a:pPr marL="0" indent="0">
              <a:buNone/>
            </a:pPr>
            <a:r>
              <a:rPr lang="en-US" b="1">
                <a:solidFill>
                  <a:srgbClr val="153B7D"/>
                </a:solidFill>
                <a:latin typeface="Arial"/>
                <a:ea typeface="Roboto"/>
                <a:cs typeface="Arial"/>
              </a:rPr>
              <a:t>Understand your audience:</a:t>
            </a:r>
            <a:endParaRPr lang="en-US" b="1">
              <a:solidFill>
                <a:srgbClr val="153B7D"/>
              </a:solidFill>
              <a:latin typeface="Arial"/>
              <a:cs typeface="Arial"/>
            </a:endParaRPr>
          </a:p>
          <a:p>
            <a:r>
              <a:rPr lang="en-US" sz="1600">
                <a:solidFill>
                  <a:srgbClr val="153B7D"/>
                </a:solidFill>
                <a:latin typeface="Arial"/>
                <a:ea typeface="Roboto"/>
                <a:cs typeface="Arial"/>
              </a:rPr>
              <a:t>Their needs, wants, motivations, attitudes, and values</a:t>
            </a:r>
          </a:p>
          <a:p>
            <a:r>
              <a:rPr lang="en-US" sz="1600">
                <a:solidFill>
                  <a:srgbClr val="153B7D"/>
                </a:solidFill>
                <a:latin typeface="Arial"/>
                <a:ea typeface="Roboto"/>
                <a:cs typeface="Arial"/>
              </a:rPr>
              <a:t>Their literacy, health literacy, and numeracy skills</a:t>
            </a:r>
            <a:endParaRPr lang="en-US" sz="1600">
              <a:solidFill>
                <a:srgbClr val="153B7D"/>
              </a:solidFill>
              <a:latin typeface="Arial"/>
              <a:cs typeface="Arial"/>
            </a:endParaRPr>
          </a:p>
          <a:p>
            <a:r>
              <a:rPr lang="en-US" sz="1600">
                <a:solidFill>
                  <a:srgbClr val="153B7D"/>
                </a:solidFill>
                <a:latin typeface="Arial"/>
                <a:ea typeface="Roboto"/>
                <a:cs typeface="Arial"/>
              </a:rPr>
              <a:t>Their cultural beliefs and practices</a:t>
            </a:r>
            <a:endParaRPr lang="en-US" sz="1600">
              <a:solidFill>
                <a:srgbClr val="153B7D"/>
              </a:solidFill>
              <a:latin typeface="Arial"/>
              <a:cs typeface="Arial"/>
            </a:endParaRPr>
          </a:p>
          <a:p>
            <a:r>
              <a:rPr lang="en-US" sz="1600">
                <a:solidFill>
                  <a:srgbClr val="153B7D"/>
                </a:solidFill>
                <a:latin typeface="Arial"/>
                <a:ea typeface="Roboto"/>
                <a:cs typeface="Arial"/>
              </a:rPr>
              <a:t>Their preferred communication channels</a:t>
            </a:r>
            <a:br>
              <a:rPr lang="en-US" sz="1600">
                <a:latin typeface="Arial" panose="020B0604020202020204" pitchFamily="34" charset="0"/>
                <a:ea typeface="Roboto"/>
                <a:cs typeface="Arial" panose="020B0604020202020204" pitchFamily="34" charset="0"/>
              </a:rPr>
            </a:br>
            <a:r>
              <a:rPr lang="en-US" sz="1600">
                <a:solidFill>
                  <a:srgbClr val="153B7D"/>
                </a:solidFill>
                <a:latin typeface="Arial"/>
                <a:ea typeface="Roboto"/>
                <a:cs typeface="Arial"/>
              </a:rPr>
              <a:t>for getting health messages</a:t>
            </a:r>
            <a:endParaRPr lang="en-US" sz="1600">
              <a:solidFill>
                <a:srgbClr val="153B7D"/>
              </a:solidFill>
              <a:latin typeface="Arial"/>
              <a:cs typeface="Arial"/>
            </a:endParaRPr>
          </a:p>
          <a:p>
            <a:pPr marL="0" indent="0">
              <a:buNone/>
            </a:pPr>
            <a:r>
              <a:rPr lang="en-US" sz="1600">
                <a:solidFill>
                  <a:srgbClr val="153B7D"/>
                </a:solidFill>
                <a:latin typeface="Arial"/>
                <a:ea typeface="Roboto"/>
                <a:cs typeface="Arial"/>
              </a:rPr>
              <a:t>You can often find this information by conducting a literature search, using an audience research database, consulting an </a:t>
            </a:r>
            <a:r>
              <a:rPr lang="en-US" sz="1600">
                <a:solidFill>
                  <a:schemeClr val="bg1"/>
                </a:solidFill>
                <a:highlight>
                  <a:srgbClr val="153B7D"/>
                </a:highlight>
                <a:latin typeface="Arial"/>
                <a:ea typeface="Roboto"/>
                <a:cs typeface="Arial"/>
                <a:hlinkClick r:id="rId4">
                  <a:extLst>
                    <a:ext uri="{A12FA001-AC4F-418D-AE19-62706E023703}">
                      <ahyp:hlinkClr xmlns:ahyp="http://schemas.microsoft.com/office/drawing/2018/hyperlinkcolor" val="tx"/>
                    </a:ext>
                  </a:extLst>
                </a:hlinkClick>
              </a:rPr>
              <a:t>organization </a:t>
            </a:r>
            <a:r>
              <a:rPr lang="en-US" sz="1600">
                <a:solidFill>
                  <a:schemeClr val="bg1"/>
                </a:solidFill>
                <a:latin typeface="Arial"/>
                <a:ea typeface="Roboto"/>
                <a:cs typeface="Arial"/>
                <a:hlinkClick r:id="rId4">
                  <a:extLst>
                    <a:ext uri="{A12FA001-AC4F-418D-AE19-62706E023703}">
                      <ahyp:hlinkClr xmlns:ahyp="http://schemas.microsoft.com/office/drawing/2018/hyperlinkcolor" val="tx"/>
                    </a:ext>
                  </a:extLst>
                </a:hlinkClick>
              </a:rPr>
              <a:t> </a:t>
            </a:r>
            <a:r>
              <a:rPr lang="en-US" sz="1600">
                <a:solidFill>
                  <a:srgbClr val="153B7D"/>
                </a:solidFill>
                <a:latin typeface="Arial"/>
                <a:ea typeface="Roboto"/>
                <a:cs typeface="Arial"/>
              </a:rPr>
              <a:t>that works directly with your intended audience, or by conducting a survey with a sample of your audience. The more you know about your audience, the better you can reach them with messages, activities, and policies. We’ve provided resources and tools to get you started</a:t>
            </a:r>
          </a:p>
          <a:p>
            <a:pPr marL="0" indent="0">
              <a:buNone/>
            </a:pPr>
            <a:r>
              <a:rPr lang="en-US" sz="1200">
                <a:solidFill>
                  <a:schemeClr val="accent1"/>
                </a:solidFill>
                <a:latin typeface="Arial"/>
                <a:ea typeface="Roboto"/>
                <a:cs typeface="Arial"/>
              </a:rPr>
              <a:t>Link: </a:t>
            </a:r>
            <a:r>
              <a:rPr lang="en-US" sz="1200">
                <a:solidFill>
                  <a:schemeClr val="bg1"/>
                </a:solidFill>
                <a:highlight>
                  <a:srgbClr val="153B7D"/>
                </a:highlight>
                <a:latin typeface="Arial"/>
                <a:ea typeface="Roboto"/>
                <a:cs typeface="Arial"/>
                <a:hlinkClick r:id="rId5">
                  <a:extLst>
                    <a:ext uri="{A12FA001-AC4F-418D-AE19-62706E023703}">
                      <ahyp:hlinkClr xmlns:ahyp="http://schemas.microsoft.com/office/drawing/2018/hyperlinkcolor" val="tx"/>
                    </a:ext>
                  </a:extLst>
                </a:hlinkClick>
              </a:rPr>
              <a:t>https://archive.cdc.gov/www_cdc_gov/healthliteracy/developmaterials/understandaudience/index.html</a:t>
            </a:r>
            <a:endParaRPr lang="en-US" sz="1200">
              <a:solidFill>
                <a:schemeClr val="bg1"/>
              </a:solidFill>
              <a:highlight>
                <a:srgbClr val="153B7D"/>
              </a:highlight>
              <a:latin typeface="Arial"/>
              <a:cs typeface="Arial"/>
            </a:endParaRPr>
          </a:p>
        </p:txBody>
      </p:sp>
      <p:sp>
        <p:nvSpPr>
          <p:cNvPr id="4" name="Oval 3">
            <a:extLst>
              <a:ext uri="{FF2B5EF4-FFF2-40B4-BE49-F238E27FC236}">
                <a16:creationId xmlns:a16="http://schemas.microsoft.com/office/drawing/2014/main" id="{AA597701-5EBD-D0FE-F098-DEE9AEDD2311}"/>
              </a:ext>
              <a:ext uri="{C183D7F6-B498-43B3-948B-1728B52AA6E4}">
                <adec:decorative xmlns:adec="http://schemas.microsoft.com/office/drawing/2017/decorative" val="1"/>
              </a:ext>
            </a:extLst>
          </p:cNvPr>
          <p:cNvSpPr/>
          <p:nvPr/>
        </p:nvSpPr>
        <p:spPr>
          <a:xfrm>
            <a:off x="546258" y="1231478"/>
            <a:ext cx="402610" cy="40829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cs typeface="Arial"/>
              </a:rPr>
              <a:t>7</a:t>
            </a:r>
          </a:p>
        </p:txBody>
      </p:sp>
    </p:spTree>
    <p:extLst>
      <p:ext uri="{BB962C8B-B14F-4D97-AF65-F5344CB8AC3E}">
        <p14:creationId xmlns:p14="http://schemas.microsoft.com/office/powerpoint/2010/main" val="3802106316"/>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C3E99-22FC-E85F-A8FB-D3DE090E77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E8D9DB-4B6E-DFB8-95C5-BBA08E90FEA6}"/>
              </a:ext>
            </a:extLst>
          </p:cNvPr>
          <p:cNvSpPr>
            <a:spLocks noGrp="1"/>
          </p:cNvSpPr>
          <p:nvPr>
            <p:ph type="title"/>
          </p:nvPr>
        </p:nvSpPr>
        <p:spPr/>
        <p:txBody>
          <a:bodyPr>
            <a:normAutofit/>
          </a:bodyPr>
          <a:lstStyle/>
          <a:p>
            <a:r>
              <a:rPr lang="en-US" sz="2000">
                <a:latin typeface="Arial" panose="020B0604020202020204" pitchFamily="34" charset="0"/>
                <a:cs typeface="Arial" panose="020B0604020202020204" pitchFamily="34" charset="0"/>
              </a:rPr>
              <a:t>CDC Health Literacy Website: </a:t>
            </a:r>
            <a:br>
              <a:rPr lang="en-US" sz="2000">
                <a:latin typeface="Arial" panose="020B0604020202020204" pitchFamily="34" charset="0"/>
                <a:cs typeface="Arial" panose="020B0604020202020204" pitchFamily="34" charset="0"/>
              </a:rPr>
            </a:br>
            <a:r>
              <a:rPr lang="en-US" sz="2000">
                <a:latin typeface="Arial" panose="020B0604020202020204" pitchFamily="34" charset="0"/>
                <a:cs typeface="Arial" panose="020B0604020202020204" pitchFamily="34" charset="0"/>
              </a:rPr>
              <a:t>Understand Your Audience </a:t>
            </a:r>
          </a:p>
        </p:txBody>
      </p:sp>
      <p:sp>
        <p:nvSpPr>
          <p:cNvPr id="6" name="TextBox 5">
            <a:extLst>
              <a:ext uri="{FF2B5EF4-FFF2-40B4-BE49-F238E27FC236}">
                <a16:creationId xmlns:a16="http://schemas.microsoft.com/office/drawing/2014/main" id="{D5C045A3-C87E-C182-CAD6-F96643C15A84}"/>
              </a:ext>
            </a:extLst>
          </p:cNvPr>
          <p:cNvSpPr txBox="1"/>
          <p:nvPr/>
        </p:nvSpPr>
        <p:spPr>
          <a:xfrm>
            <a:off x="546258" y="1951459"/>
            <a:ext cx="6243163" cy="2246769"/>
          </a:xfrm>
          <a:prstGeom prst="rect">
            <a:avLst/>
          </a:prstGeom>
          <a:noFill/>
        </p:spPr>
        <p:txBody>
          <a:bodyPr wrap="square" lIns="91440" tIns="45720" rIns="91440" bIns="45720" anchor="t">
            <a:spAutoFit/>
          </a:bodyPr>
          <a:lstStyle/>
          <a:p>
            <a:pPr marL="0" indent="0">
              <a:buNone/>
            </a:pPr>
            <a:r>
              <a:rPr lang="en-US" sz="2000" b="1">
                <a:solidFill>
                  <a:srgbClr val="153B7D"/>
                </a:solidFill>
                <a:latin typeface="Arial"/>
                <a:ea typeface="Roboto"/>
                <a:cs typeface="Arial"/>
              </a:rPr>
              <a:t>Adopting User-Centered Design:</a:t>
            </a:r>
          </a:p>
          <a:p>
            <a:pPr marL="0" indent="0">
              <a:buNone/>
            </a:pPr>
            <a:r>
              <a:rPr lang="en-US" sz="1600">
                <a:solidFill>
                  <a:srgbClr val="153B7D"/>
                </a:solidFill>
                <a:latin typeface="Arial"/>
                <a:ea typeface="Roboto"/>
                <a:cs typeface="Arial"/>
              </a:rPr>
              <a:t>Strong evidence supports involving members of the target audience in the design and testing of communication products. This participatory design process results in improved outcomes, including those for people with limited health literacy.</a:t>
            </a:r>
            <a:br>
              <a:rPr lang="en-US" sz="1600">
                <a:latin typeface="Arial" panose="020B0604020202020204" pitchFamily="34" charset="0"/>
                <a:ea typeface="Roboto"/>
                <a:cs typeface="Arial" panose="020B0604020202020204" pitchFamily="34" charset="0"/>
              </a:rPr>
            </a:br>
            <a:br>
              <a:rPr lang="en-US" sz="1600">
                <a:latin typeface="Arial" panose="020B0604020202020204" pitchFamily="34" charset="0"/>
                <a:ea typeface="Roboto"/>
                <a:cs typeface="Arial" panose="020B0604020202020204" pitchFamily="34" charset="0"/>
              </a:rPr>
            </a:br>
            <a:endParaRPr lang="en-US" sz="1600">
              <a:solidFill>
                <a:srgbClr val="153B7D"/>
              </a:solidFill>
              <a:latin typeface="Arial" panose="020B0604020202020204" pitchFamily="34" charset="0"/>
              <a:ea typeface="Roboto"/>
              <a:cs typeface="Arial" panose="020B0604020202020204" pitchFamily="34" charset="0"/>
            </a:endParaRPr>
          </a:p>
          <a:p>
            <a:pPr marL="0" indent="0">
              <a:buNone/>
            </a:pPr>
            <a:r>
              <a:rPr lang="en-US" sz="1200">
                <a:solidFill>
                  <a:schemeClr val="accent1"/>
                </a:solidFill>
                <a:latin typeface="Arial"/>
                <a:ea typeface="Roboto"/>
                <a:cs typeface="Arial"/>
              </a:rPr>
              <a:t>Link: </a:t>
            </a:r>
            <a:r>
              <a:rPr lang="en-US" sz="1200">
                <a:solidFill>
                  <a:schemeClr val="bg1"/>
                </a:solidFill>
                <a:highlight>
                  <a:srgbClr val="153B7D"/>
                </a:highlight>
                <a:latin typeface="Arial"/>
                <a:ea typeface="Roboto"/>
                <a:cs typeface="Arial"/>
                <a:hlinkClick r:id="rId3">
                  <a:extLst>
                    <a:ext uri="{A12FA001-AC4F-418D-AE19-62706E023703}">
                      <ahyp:hlinkClr xmlns:ahyp="http://schemas.microsoft.com/office/drawing/2018/hyperlinkcolor" val="tx"/>
                    </a:ext>
                  </a:extLst>
                </a:hlinkClick>
              </a:rPr>
              <a:t>https://health.gov/sites/default/files/2019-09/Health_Literacy_Action_Plan.pdf</a:t>
            </a:r>
            <a:endParaRPr lang="en-US" sz="1200">
              <a:solidFill>
                <a:schemeClr val="bg1"/>
              </a:solidFill>
              <a:highlight>
                <a:srgbClr val="153B7D"/>
              </a:highlight>
              <a:latin typeface="Arial"/>
              <a:ea typeface="Roboto"/>
              <a:cs typeface="Arial"/>
            </a:endParaRPr>
          </a:p>
          <a:p>
            <a:endParaRPr lang="en-US" sz="1200">
              <a:solidFill>
                <a:schemeClr val="bg1"/>
              </a:solidFill>
              <a:effectLst/>
              <a:highlight>
                <a:srgbClr val="153B7D"/>
              </a:highlight>
              <a:latin typeface="Arial"/>
              <a:ea typeface="Roboto"/>
              <a:cs typeface="Arial"/>
            </a:endParaRPr>
          </a:p>
        </p:txBody>
      </p:sp>
      <p:sp>
        <p:nvSpPr>
          <p:cNvPr id="9" name="Oval 8">
            <a:extLst>
              <a:ext uri="{FF2B5EF4-FFF2-40B4-BE49-F238E27FC236}">
                <a16:creationId xmlns:a16="http://schemas.microsoft.com/office/drawing/2014/main" id="{EAE386D9-997A-A897-D7DA-363798D21D54}"/>
              </a:ext>
              <a:ext uri="{C183D7F6-B498-43B3-948B-1728B52AA6E4}">
                <adec:decorative xmlns:adec="http://schemas.microsoft.com/office/drawing/2017/decorative" val="1"/>
              </a:ext>
            </a:extLst>
          </p:cNvPr>
          <p:cNvSpPr/>
          <p:nvPr/>
        </p:nvSpPr>
        <p:spPr>
          <a:xfrm>
            <a:off x="546258" y="1231478"/>
            <a:ext cx="402610" cy="40829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cs typeface="Arial"/>
              </a:rPr>
              <a:t>7</a:t>
            </a:r>
          </a:p>
        </p:txBody>
      </p:sp>
    </p:spTree>
    <p:extLst>
      <p:ext uri="{BB962C8B-B14F-4D97-AF65-F5344CB8AC3E}">
        <p14:creationId xmlns:p14="http://schemas.microsoft.com/office/powerpoint/2010/main" val="19923904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BFBE-D09D-00DF-2F83-19B99D92A3E0}"/>
              </a:ext>
            </a:extLst>
          </p:cNvPr>
          <p:cNvSpPr>
            <a:spLocks noGrp="1"/>
          </p:cNvSpPr>
          <p:nvPr>
            <p:ph type="title"/>
          </p:nvPr>
        </p:nvSpPr>
        <p:spPr/>
        <p:txBody>
          <a:bodyPr>
            <a:normAutofit/>
          </a:bodyPr>
          <a:lstStyle/>
          <a:p>
            <a:r>
              <a:rPr lang="en-US" sz="2000">
                <a:latin typeface="Arial" panose="020B0604020202020204" pitchFamily="34" charset="0"/>
                <a:cs typeface="Arial" panose="020B0604020202020204" pitchFamily="34" charset="0"/>
              </a:rPr>
              <a:t>Plain Language: Best Practices</a:t>
            </a:r>
          </a:p>
        </p:txBody>
      </p:sp>
      <p:pic>
        <p:nvPicPr>
          <p:cNvPr id="4" name="Picture 3" descr="Screenshot of the Federal Plain Language Guidelines from March 2011.">
            <a:extLst>
              <a:ext uri="{FF2B5EF4-FFF2-40B4-BE49-F238E27FC236}">
                <a16:creationId xmlns:a16="http://schemas.microsoft.com/office/drawing/2014/main" id="{F1A5E22E-3C79-CD65-C22E-F7A4B4F9143B}"/>
              </a:ext>
            </a:extLst>
          </p:cNvPr>
          <p:cNvPicPr>
            <a:picLocks noChangeAspect="1"/>
          </p:cNvPicPr>
          <p:nvPr/>
        </p:nvPicPr>
        <p:blipFill>
          <a:blip r:embed="rId4"/>
          <a:srcRect l="19309" t="12199" r="19803" b="-126"/>
          <a:stretch/>
        </p:blipFill>
        <p:spPr>
          <a:xfrm>
            <a:off x="623471" y="1521321"/>
            <a:ext cx="4918951" cy="3971375"/>
          </a:xfrm>
          <a:prstGeom prst="rect">
            <a:avLst/>
          </a:prstGeom>
          <a:ln>
            <a:solidFill>
              <a:srgbClr val="C9C9C9"/>
            </a:solidFill>
          </a:ln>
        </p:spPr>
      </p:pic>
      <p:sp>
        <p:nvSpPr>
          <p:cNvPr id="3" name="TextBox 2">
            <a:extLst>
              <a:ext uri="{FF2B5EF4-FFF2-40B4-BE49-F238E27FC236}">
                <a16:creationId xmlns:a16="http://schemas.microsoft.com/office/drawing/2014/main" id="{DB4FDF6F-5CAF-AAFA-3777-F1EA109C12F8}"/>
              </a:ext>
            </a:extLst>
          </p:cNvPr>
          <p:cNvSpPr txBox="1"/>
          <p:nvPr/>
        </p:nvSpPr>
        <p:spPr>
          <a:xfrm>
            <a:off x="546258" y="5644039"/>
            <a:ext cx="616794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accent1"/>
                </a:solidFill>
                <a:latin typeface="Arial" panose="020B0604020202020204" pitchFamily="34" charset="0"/>
                <a:ea typeface="Roboto"/>
                <a:cs typeface="Arial" panose="020B0604020202020204" pitchFamily="34" charset="0"/>
              </a:rPr>
              <a:t>Link: </a:t>
            </a:r>
            <a:r>
              <a:rPr lang="en-US" sz="1200">
                <a:solidFill>
                  <a:schemeClr val="bg1"/>
                </a:solidFill>
                <a:highlight>
                  <a:srgbClr val="153B7D"/>
                </a:highlight>
                <a:latin typeface="Arial" panose="020B0604020202020204" pitchFamily="34" charset="0"/>
                <a:ea typeface="Roboto"/>
                <a:cs typeface="Arial" panose="020B0604020202020204" pitchFamily="34" charset="0"/>
                <a:hlinkClick r:id="rId5">
                  <a:extLst>
                    <a:ext uri="{A12FA001-AC4F-418D-AE19-62706E023703}">
                      <ahyp:hlinkClr xmlns:ahyp="http://schemas.microsoft.com/office/drawing/2018/hyperlinkcolor" val="tx"/>
                    </a:ext>
                  </a:extLst>
                </a:hlinkClick>
              </a:rPr>
              <a:t>https://www.plainlanguage.gov/media/FederalPLGuidelines.pdf</a:t>
            </a:r>
            <a:endParaRPr lang="en-US" sz="1200">
              <a:solidFill>
                <a:schemeClr val="bg1"/>
              </a:solidFill>
              <a:highlight>
                <a:srgbClr val="153B7D"/>
              </a:highlight>
              <a:latin typeface="Arial" panose="020B0604020202020204" pitchFamily="34" charset="0"/>
              <a:ea typeface="Roboto"/>
              <a:cs typeface="Arial" panose="020B0604020202020204" pitchFamily="34" charset="0"/>
            </a:endParaRPr>
          </a:p>
        </p:txBody>
      </p:sp>
      <p:sp>
        <p:nvSpPr>
          <p:cNvPr id="7" name="Oval 6">
            <a:extLst>
              <a:ext uri="{FF2B5EF4-FFF2-40B4-BE49-F238E27FC236}">
                <a16:creationId xmlns:a16="http://schemas.microsoft.com/office/drawing/2014/main" id="{18EF7803-3DE8-67E6-E14B-B6DB71FB198B}"/>
              </a:ext>
              <a:ext uri="{C183D7F6-B498-43B3-948B-1728B52AA6E4}">
                <adec:decorative xmlns:adec="http://schemas.microsoft.com/office/drawing/2017/decorative" val="1"/>
              </a:ext>
            </a:extLst>
          </p:cNvPr>
          <p:cNvSpPr/>
          <p:nvPr/>
        </p:nvSpPr>
        <p:spPr>
          <a:xfrm>
            <a:off x="422166" y="1317173"/>
            <a:ext cx="402610" cy="40829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cs typeface="Arial"/>
              </a:rPr>
              <a:t>8</a:t>
            </a:r>
            <a:endParaRPr lang="en-US" sz="12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F4198B0-38F4-B648-4748-4051203815B1}"/>
              </a:ext>
            </a:extLst>
          </p:cNvPr>
          <p:cNvSpPr txBox="1"/>
          <p:nvPr/>
        </p:nvSpPr>
        <p:spPr>
          <a:xfrm>
            <a:off x="6399255" y="1762897"/>
            <a:ext cx="5631380"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solidFill>
                  <a:schemeClr val="bg1"/>
                </a:solidFill>
                <a:latin typeface="Arial"/>
                <a:cs typeface="Arial"/>
              </a:rPr>
              <a:t>Think about your audience (write to one)</a:t>
            </a:r>
          </a:p>
          <a:p>
            <a:pPr marL="285750" indent="-285750">
              <a:buFont typeface="Arial"/>
              <a:buChar char="•"/>
            </a:pPr>
            <a:r>
              <a:rPr lang="en-US" sz="1600">
                <a:solidFill>
                  <a:schemeClr val="bg1"/>
                </a:solidFill>
                <a:latin typeface="Arial"/>
                <a:cs typeface="Arial"/>
              </a:rPr>
              <a:t>Organize (one-person, useful headings,</a:t>
            </a:r>
            <a:br>
              <a:rPr lang="en-US" sz="1600">
                <a:latin typeface="Arial" panose="020B0604020202020204" pitchFamily="34" charset="0"/>
                <a:cs typeface="Arial" panose="020B0604020202020204" pitchFamily="34" charset="0"/>
              </a:rPr>
            </a:br>
            <a:r>
              <a:rPr lang="en-US" sz="1600">
                <a:solidFill>
                  <a:schemeClr val="bg1"/>
                </a:solidFill>
                <a:latin typeface="Arial"/>
                <a:cs typeface="Arial"/>
              </a:rPr>
              <a:t>short sections)</a:t>
            </a:r>
          </a:p>
          <a:p>
            <a:pPr marL="285750" indent="-285750">
              <a:buFont typeface="Arial"/>
              <a:buChar char="•"/>
            </a:pPr>
            <a:r>
              <a:rPr lang="en-US" sz="1600">
                <a:solidFill>
                  <a:schemeClr val="bg1"/>
                </a:solidFill>
                <a:latin typeface="Arial"/>
                <a:cs typeface="Arial"/>
              </a:rPr>
              <a:t>Write your document</a:t>
            </a:r>
          </a:p>
          <a:p>
            <a:pPr marL="742950" lvl="1" indent="-285750">
              <a:buFont typeface="Arial" panose="020B0604020202020204" pitchFamily="34" charset="0"/>
              <a:buChar char="•"/>
            </a:pPr>
            <a:r>
              <a:rPr lang="en-US" sz="1600">
                <a:solidFill>
                  <a:schemeClr val="bg1"/>
                </a:solidFill>
                <a:latin typeface="Arial"/>
                <a:cs typeface="Arial"/>
              </a:rPr>
              <a:t>Verbs (active, simple)</a:t>
            </a:r>
          </a:p>
          <a:p>
            <a:pPr marL="742950" lvl="1" indent="-285750">
              <a:buFont typeface="Arial" panose="020B0604020202020204" pitchFamily="34" charset="0"/>
              <a:buChar char="•"/>
            </a:pPr>
            <a:r>
              <a:rPr lang="en-US" sz="1600">
                <a:solidFill>
                  <a:schemeClr val="bg1"/>
                </a:solidFill>
                <a:latin typeface="Arial"/>
                <a:cs typeface="Arial"/>
              </a:rPr>
              <a:t>Nouns and pronouns </a:t>
            </a:r>
            <a:br>
              <a:rPr lang="en-US" sz="1600">
                <a:latin typeface="Arial" panose="020B0604020202020204" pitchFamily="34" charset="0"/>
                <a:cs typeface="Arial" panose="020B0604020202020204" pitchFamily="34" charset="0"/>
              </a:rPr>
            </a:br>
            <a:r>
              <a:rPr lang="en-US" sz="1600">
                <a:solidFill>
                  <a:schemeClr val="bg1"/>
                </a:solidFill>
                <a:latin typeface="Arial"/>
                <a:cs typeface="Arial"/>
              </a:rPr>
              <a:t>(speak directly, minimize abbreviations)</a:t>
            </a:r>
          </a:p>
          <a:p>
            <a:pPr marL="742950" lvl="1" indent="-285750">
              <a:buFont typeface="Arial" panose="020B0604020202020204" pitchFamily="34" charset="0"/>
              <a:buChar char="•"/>
            </a:pPr>
            <a:r>
              <a:rPr lang="en-US" sz="1600">
                <a:solidFill>
                  <a:schemeClr val="bg1"/>
                </a:solidFill>
                <a:latin typeface="Arial"/>
                <a:cs typeface="Arial"/>
              </a:rPr>
              <a:t>Other word issues (short, simple)</a:t>
            </a:r>
          </a:p>
          <a:p>
            <a:pPr marL="285750" indent="-285750">
              <a:buFont typeface="Arial"/>
              <a:buChar char="•"/>
            </a:pPr>
            <a:r>
              <a:rPr lang="en-US" sz="1600">
                <a:solidFill>
                  <a:schemeClr val="bg1"/>
                </a:solidFill>
                <a:latin typeface="Arial"/>
                <a:cs typeface="Arial"/>
              </a:rPr>
              <a:t>Sentences (short, clear)</a:t>
            </a:r>
          </a:p>
          <a:p>
            <a:pPr marL="285750" indent="-285750">
              <a:buFont typeface="Arial"/>
              <a:buChar char="•"/>
            </a:pPr>
            <a:r>
              <a:rPr lang="en-US" sz="1600">
                <a:solidFill>
                  <a:schemeClr val="bg1"/>
                </a:solidFill>
                <a:latin typeface="Arial"/>
                <a:cs typeface="Arial"/>
              </a:rPr>
              <a:t>Paragraphs (topic sentences, transitions)</a:t>
            </a:r>
          </a:p>
          <a:p>
            <a:pPr marL="285750" indent="-285750">
              <a:buFont typeface="Arial"/>
              <a:buChar char="•"/>
            </a:pPr>
            <a:r>
              <a:rPr lang="en-US" sz="1600">
                <a:solidFill>
                  <a:schemeClr val="bg1"/>
                </a:solidFill>
                <a:latin typeface="Arial"/>
                <a:cs typeface="Arial"/>
              </a:rPr>
              <a:t>Other aids to clarity (examples lists, tables,</a:t>
            </a:r>
            <a:br>
              <a:rPr lang="en-US" sz="1600">
                <a:latin typeface="Arial" panose="020B0604020202020204" pitchFamily="34" charset="0"/>
                <a:cs typeface="Arial" panose="020B0604020202020204" pitchFamily="34" charset="0"/>
              </a:rPr>
            </a:br>
            <a:r>
              <a:rPr lang="en-US" sz="1600">
                <a:solidFill>
                  <a:schemeClr val="bg1"/>
                </a:solidFill>
                <a:latin typeface="Arial"/>
                <a:cs typeface="Arial"/>
              </a:rPr>
              <a:t>illustrations, highlight)</a:t>
            </a:r>
          </a:p>
          <a:p>
            <a:pPr marL="285750" indent="-285750">
              <a:buFont typeface="Arial"/>
              <a:buChar char="•"/>
            </a:pPr>
            <a:r>
              <a:rPr lang="en-US" sz="1600">
                <a:solidFill>
                  <a:schemeClr val="bg1"/>
                </a:solidFill>
                <a:latin typeface="Arial"/>
                <a:cs typeface="Arial"/>
              </a:rPr>
              <a:t>Write for the Web</a:t>
            </a:r>
          </a:p>
          <a:p>
            <a:pPr marL="285750" indent="-285750">
              <a:buFont typeface="Arial"/>
              <a:buChar char="•"/>
            </a:pPr>
            <a:r>
              <a:rPr lang="en-US" sz="1600">
                <a:solidFill>
                  <a:schemeClr val="bg1"/>
                </a:solidFill>
                <a:latin typeface="Arial"/>
                <a:cs typeface="Arial"/>
              </a:rPr>
              <a:t>Test (paragraph, usability, controlled comparative)</a:t>
            </a:r>
          </a:p>
        </p:txBody>
      </p:sp>
    </p:spTree>
    <p:extLst>
      <p:ext uri="{BB962C8B-B14F-4D97-AF65-F5344CB8AC3E}">
        <p14:creationId xmlns:p14="http://schemas.microsoft.com/office/powerpoint/2010/main" val="3325636618"/>
      </p:ext>
    </p:extLst>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07DFD811-8C9A-F9F7-BD62-A8947B510570}"/>
              </a:ext>
            </a:extLst>
          </p:cNvPr>
          <p:cNvSpPr/>
          <p:nvPr/>
        </p:nvSpPr>
        <p:spPr>
          <a:xfrm>
            <a:off x="546258" y="1815713"/>
            <a:ext cx="11645742" cy="250778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6B899E-824C-F278-5C56-0D29F79F342C}"/>
              </a:ext>
            </a:extLst>
          </p:cNvPr>
          <p:cNvSpPr>
            <a:spLocks noGrp="1"/>
          </p:cNvSpPr>
          <p:nvPr>
            <p:ph type="title"/>
          </p:nvPr>
        </p:nvSpPr>
        <p:spPr/>
        <p:txBody>
          <a:bodyPr>
            <a:normAutofit/>
          </a:bodyPr>
          <a:lstStyle/>
          <a:p>
            <a:r>
              <a:rPr lang="en-US" sz="2000">
                <a:latin typeface="Arial" panose="020B0604020202020204" pitchFamily="34" charset="0"/>
                <a:cs typeface="Arial" panose="020B0604020202020204" pitchFamily="34" charset="0"/>
              </a:rPr>
              <a:t>Plain Language: Highlights</a:t>
            </a:r>
          </a:p>
        </p:txBody>
      </p:sp>
      <p:graphicFrame>
        <p:nvGraphicFramePr>
          <p:cNvPr id="4" name="Content Placeholder 3">
            <a:extLst>
              <a:ext uri="{FF2B5EF4-FFF2-40B4-BE49-F238E27FC236}">
                <a16:creationId xmlns:a16="http://schemas.microsoft.com/office/drawing/2014/main" id="{1C29C253-5226-10FC-ED04-DE661A2FFDBA}"/>
              </a:ext>
            </a:extLst>
          </p:cNvPr>
          <p:cNvGraphicFramePr>
            <a:graphicFrameLocks noGrp="1"/>
          </p:cNvGraphicFramePr>
          <p:nvPr>
            <p:ph idx="1"/>
            <p:extLst>
              <p:ext uri="{D42A27DB-BD31-4B8C-83A1-F6EECF244321}">
                <p14:modId xmlns:p14="http://schemas.microsoft.com/office/powerpoint/2010/main" val="1866273803"/>
              </p:ext>
            </p:extLst>
          </p:nvPr>
        </p:nvGraphicFramePr>
        <p:xfrm>
          <a:off x="561007" y="3384270"/>
          <a:ext cx="11111587" cy="3143236"/>
        </p:xfrm>
        <a:graphic>
          <a:graphicData uri="http://schemas.openxmlformats.org/drawingml/2006/table">
            <a:tbl>
              <a:tblPr firstRow="1" bandRow="1">
                <a:tableStyleId>{5C22544A-7EE6-4342-B048-85BDC9FD1C3A}</a:tableStyleId>
              </a:tblPr>
              <a:tblGrid>
                <a:gridCol w="2221992">
                  <a:extLst>
                    <a:ext uri="{9D8B030D-6E8A-4147-A177-3AD203B41FA5}">
                      <a16:colId xmlns:a16="http://schemas.microsoft.com/office/drawing/2014/main" val="2995027698"/>
                    </a:ext>
                  </a:extLst>
                </a:gridCol>
                <a:gridCol w="2221992">
                  <a:extLst>
                    <a:ext uri="{9D8B030D-6E8A-4147-A177-3AD203B41FA5}">
                      <a16:colId xmlns:a16="http://schemas.microsoft.com/office/drawing/2014/main" val="2391184483"/>
                    </a:ext>
                  </a:extLst>
                </a:gridCol>
                <a:gridCol w="2221992">
                  <a:extLst>
                    <a:ext uri="{9D8B030D-6E8A-4147-A177-3AD203B41FA5}">
                      <a16:colId xmlns:a16="http://schemas.microsoft.com/office/drawing/2014/main" val="2826154105"/>
                    </a:ext>
                  </a:extLst>
                </a:gridCol>
                <a:gridCol w="2221992">
                  <a:extLst>
                    <a:ext uri="{9D8B030D-6E8A-4147-A177-3AD203B41FA5}">
                      <a16:colId xmlns:a16="http://schemas.microsoft.com/office/drawing/2014/main" val="2307250990"/>
                    </a:ext>
                  </a:extLst>
                </a:gridCol>
                <a:gridCol w="2223619">
                  <a:extLst>
                    <a:ext uri="{9D8B030D-6E8A-4147-A177-3AD203B41FA5}">
                      <a16:colId xmlns:a16="http://schemas.microsoft.com/office/drawing/2014/main" val="3715268948"/>
                    </a:ext>
                  </a:extLst>
                </a:gridCol>
              </a:tblGrid>
              <a:tr h="554592">
                <a:tc>
                  <a:txBody>
                    <a:bodyPr/>
                    <a:lstStyle/>
                    <a:p>
                      <a:pPr algn="ctr"/>
                      <a:r>
                        <a:rPr lang="en-US" sz="1600">
                          <a:latin typeface="Arial"/>
                        </a:rPr>
                        <a:t>Your </a:t>
                      </a:r>
                      <a:br>
                        <a:rPr lang="en-US" sz="1600">
                          <a:latin typeface="Arial"/>
                        </a:rPr>
                      </a:br>
                      <a:r>
                        <a:rPr lang="en-US" sz="1600">
                          <a:latin typeface="Arial"/>
                        </a:rPr>
                        <a:t>Audience</a:t>
                      </a:r>
                    </a:p>
                  </a:txBody>
                  <a:tcPr/>
                </a:tc>
                <a:tc>
                  <a:txBody>
                    <a:bodyPr/>
                    <a:lstStyle/>
                    <a:p>
                      <a:pPr algn="ctr"/>
                      <a:r>
                        <a:rPr lang="en-US" sz="1600">
                          <a:latin typeface="Arial"/>
                        </a:rPr>
                        <a:t>Organize</a:t>
                      </a:r>
                    </a:p>
                  </a:txBody>
                  <a:tcPr anchor="ctr"/>
                </a:tc>
                <a:tc>
                  <a:txBody>
                    <a:bodyPr/>
                    <a:lstStyle/>
                    <a:p>
                      <a:pPr algn="ctr"/>
                      <a:r>
                        <a:rPr lang="en-US" sz="1600">
                          <a:latin typeface="Arial"/>
                        </a:rPr>
                        <a:t>Word Choice</a:t>
                      </a:r>
                    </a:p>
                  </a:txBody>
                  <a:tcPr anchor="ctr"/>
                </a:tc>
                <a:tc>
                  <a:txBody>
                    <a:bodyPr/>
                    <a:lstStyle/>
                    <a:p>
                      <a:pPr algn="ctr"/>
                      <a:r>
                        <a:rPr lang="en-US" sz="1600">
                          <a:latin typeface="Arial"/>
                        </a:rPr>
                        <a:t>Structure</a:t>
                      </a:r>
                    </a:p>
                  </a:txBody>
                  <a:tcPr anchor="ctr"/>
                </a:tc>
                <a:tc>
                  <a:txBody>
                    <a:bodyPr/>
                    <a:lstStyle/>
                    <a:p>
                      <a:pPr algn="ctr"/>
                      <a:r>
                        <a:rPr lang="en-US" sz="1600">
                          <a:latin typeface="Arial"/>
                        </a:rPr>
                        <a:t>Test</a:t>
                      </a:r>
                    </a:p>
                  </a:txBody>
                  <a:tcPr anchor="ctr"/>
                </a:tc>
                <a:extLst>
                  <a:ext uri="{0D108BD9-81ED-4DB2-BD59-A6C34878D82A}">
                    <a16:rowId xmlns:a16="http://schemas.microsoft.com/office/drawing/2014/main" val="1278681225"/>
                  </a:ext>
                </a:extLst>
              </a:tr>
              <a:tr h="2564116">
                <a:tc>
                  <a:txBody>
                    <a:bodyPr/>
                    <a:lstStyle/>
                    <a:p>
                      <a:pPr marL="285750" indent="-285750">
                        <a:buFont typeface="Arial"/>
                        <a:buChar char="•"/>
                      </a:pPr>
                      <a:r>
                        <a:rPr lang="en-US" sz="1400">
                          <a:solidFill>
                            <a:srgbClr val="153B7D"/>
                          </a:solidFill>
                          <a:latin typeface="Arial"/>
                        </a:rPr>
                        <a:t>Think about your audience</a:t>
                      </a:r>
                    </a:p>
                    <a:p>
                      <a:pPr marL="285750" lvl="0" indent="-285750">
                        <a:buFont typeface="Arial"/>
                        <a:buChar char="•"/>
                      </a:pPr>
                      <a:r>
                        <a:rPr lang="en-US" sz="1400">
                          <a:solidFill>
                            <a:srgbClr val="153B7D"/>
                          </a:solidFill>
                          <a:latin typeface="Arial"/>
                        </a:rPr>
                        <a:t>Write for your </a:t>
                      </a:r>
                      <a:br>
                        <a:rPr lang="en-US" sz="1400">
                          <a:solidFill>
                            <a:srgbClr val="153B7D"/>
                          </a:solidFill>
                          <a:latin typeface="Arial"/>
                        </a:rPr>
                      </a:br>
                      <a:r>
                        <a:rPr lang="en-US" sz="1400">
                          <a:solidFill>
                            <a:srgbClr val="153B7D"/>
                          </a:solidFill>
                          <a:latin typeface="Arial"/>
                        </a:rPr>
                        <a:t>audience</a:t>
                      </a:r>
                    </a:p>
                    <a:p>
                      <a:pPr marL="285750" lvl="0" indent="-285750">
                        <a:buFont typeface="Arial"/>
                        <a:buChar char="•"/>
                      </a:pPr>
                      <a:r>
                        <a:rPr lang="en-US" sz="1400">
                          <a:solidFill>
                            <a:srgbClr val="153B7D"/>
                          </a:solidFill>
                          <a:latin typeface="Arial"/>
                        </a:rPr>
                        <a:t>One audience </a:t>
                      </a:r>
                      <a:br>
                        <a:rPr lang="en-US" sz="1400">
                          <a:solidFill>
                            <a:srgbClr val="153B7D"/>
                          </a:solidFill>
                          <a:latin typeface="Arial"/>
                        </a:rPr>
                      </a:br>
                      <a:r>
                        <a:rPr lang="en-US" sz="1400">
                          <a:solidFill>
                            <a:srgbClr val="153B7D"/>
                          </a:solidFill>
                          <a:latin typeface="Arial"/>
                        </a:rPr>
                        <a:t>at a time</a:t>
                      </a:r>
                    </a:p>
                  </a:txBody>
                  <a:tcPr/>
                </a:tc>
                <a:tc>
                  <a:txBody>
                    <a:bodyPr/>
                    <a:lstStyle/>
                    <a:p>
                      <a:pPr marL="285750" indent="-285750">
                        <a:buFont typeface="Arial"/>
                        <a:buChar char="•"/>
                      </a:pPr>
                      <a:r>
                        <a:rPr lang="en-US" sz="1400">
                          <a:solidFill>
                            <a:srgbClr val="153B7D"/>
                          </a:solidFill>
                          <a:latin typeface="Arial"/>
                        </a:rPr>
                        <a:t>Organize for </a:t>
                      </a:r>
                      <a:br>
                        <a:rPr lang="en-US" sz="1400">
                          <a:solidFill>
                            <a:srgbClr val="153B7D"/>
                          </a:solidFill>
                          <a:latin typeface="Arial"/>
                        </a:rPr>
                      </a:br>
                      <a:r>
                        <a:rPr lang="en-US" sz="1400">
                          <a:solidFill>
                            <a:srgbClr val="153B7D"/>
                          </a:solidFill>
                          <a:latin typeface="Arial"/>
                        </a:rPr>
                        <a:t>your reader</a:t>
                      </a:r>
                    </a:p>
                    <a:p>
                      <a:pPr marL="285750" lvl="0" indent="-285750">
                        <a:buFont typeface="Arial"/>
                        <a:buChar char="•"/>
                      </a:pPr>
                      <a:r>
                        <a:rPr lang="en-US" sz="1400">
                          <a:solidFill>
                            <a:srgbClr val="153B7D"/>
                          </a:solidFill>
                          <a:latin typeface="Arial"/>
                        </a:rPr>
                        <a:t>Short sections with useful headings</a:t>
                      </a:r>
                    </a:p>
                  </a:txBody>
                  <a:tcPr/>
                </a:tc>
                <a:tc>
                  <a:txBody>
                    <a:bodyPr/>
                    <a:lstStyle/>
                    <a:p>
                      <a:pPr marL="285750" indent="-285750">
                        <a:buFont typeface="Arial"/>
                        <a:buChar char="•"/>
                      </a:pPr>
                      <a:r>
                        <a:rPr lang="en-US" sz="1400">
                          <a:solidFill>
                            <a:srgbClr val="153B7D"/>
                          </a:solidFill>
                          <a:latin typeface="Arial"/>
                        </a:rPr>
                        <a:t>Use active voice</a:t>
                      </a:r>
                    </a:p>
                    <a:p>
                      <a:pPr marL="285750" lvl="0" indent="-285750">
                        <a:buFont typeface="Arial"/>
                        <a:buChar char="•"/>
                      </a:pPr>
                      <a:r>
                        <a:rPr lang="en-US" sz="1400">
                          <a:solidFill>
                            <a:srgbClr val="153B7D"/>
                          </a:solidFill>
                          <a:latin typeface="Arial"/>
                        </a:rPr>
                        <a:t>Simplest form words</a:t>
                      </a:r>
                    </a:p>
                    <a:p>
                      <a:pPr marL="285750" lvl="0" indent="-285750">
                        <a:buFont typeface="Arial"/>
                        <a:buChar char="•"/>
                      </a:pPr>
                      <a:r>
                        <a:rPr lang="en-US" sz="1400">
                          <a:solidFill>
                            <a:srgbClr val="153B7D"/>
                          </a:solidFill>
                          <a:latin typeface="Arial"/>
                        </a:rPr>
                        <a:t>Minimize abbreviations</a:t>
                      </a:r>
                    </a:p>
                    <a:p>
                      <a:pPr marL="285750" lvl="0" indent="-285750">
                        <a:buFont typeface="Arial"/>
                        <a:buChar char="•"/>
                      </a:pPr>
                      <a:r>
                        <a:rPr lang="en-US" sz="1400">
                          <a:solidFill>
                            <a:srgbClr val="153B7D"/>
                          </a:solidFill>
                          <a:latin typeface="Arial"/>
                        </a:rPr>
                        <a:t>Speak directly to readers</a:t>
                      </a:r>
                    </a:p>
                    <a:p>
                      <a:pPr marL="285750" lvl="0" indent="-285750">
                        <a:buFont typeface="Arial"/>
                        <a:buChar char="•"/>
                      </a:pPr>
                      <a:r>
                        <a:rPr lang="en-US" sz="1400">
                          <a:solidFill>
                            <a:srgbClr val="153B7D"/>
                          </a:solidFill>
                          <a:latin typeface="Arial"/>
                        </a:rPr>
                        <a:t>Avoid legal or technical jargon</a:t>
                      </a:r>
                    </a:p>
                  </a:txBody>
                  <a:tcPr/>
                </a:tc>
                <a:tc>
                  <a:txBody>
                    <a:bodyPr/>
                    <a:lstStyle/>
                    <a:p>
                      <a:pPr marL="285750" indent="-285750">
                        <a:buFont typeface="Arial"/>
                        <a:buChar char="•"/>
                      </a:pPr>
                      <a:r>
                        <a:rPr lang="en-US" sz="1400">
                          <a:solidFill>
                            <a:srgbClr val="153B7D"/>
                          </a:solidFill>
                          <a:latin typeface="Arial"/>
                        </a:rPr>
                        <a:t>Short sentences</a:t>
                      </a:r>
                    </a:p>
                    <a:p>
                      <a:pPr marL="285750" lvl="0" indent="-285750">
                        <a:buFont typeface="Arial"/>
                        <a:buChar char="•"/>
                      </a:pPr>
                      <a:r>
                        <a:rPr lang="en-US" sz="1400">
                          <a:solidFill>
                            <a:srgbClr val="153B7D"/>
                          </a:solidFill>
                          <a:latin typeface="Arial"/>
                        </a:rPr>
                        <a:t>Structure paragraphs</a:t>
                      </a:r>
                    </a:p>
                    <a:p>
                      <a:pPr marL="285750" lvl="0" indent="-285750">
                        <a:buFont typeface="Arial"/>
                        <a:buChar char="•"/>
                      </a:pPr>
                      <a:r>
                        <a:rPr lang="en-US" sz="1400">
                          <a:solidFill>
                            <a:srgbClr val="153B7D"/>
                          </a:solidFill>
                          <a:latin typeface="Arial"/>
                        </a:rPr>
                        <a:t>Use examples, lists, tables, illustrations</a:t>
                      </a:r>
                    </a:p>
                    <a:p>
                      <a:pPr marL="285750" lvl="0" indent="-285750">
                        <a:buFont typeface="Arial"/>
                        <a:buChar char="•"/>
                      </a:pPr>
                      <a:r>
                        <a:rPr lang="en-US" sz="1400">
                          <a:solidFill>
                            <a:srgbClr val="153B7D"/>
                          </a:solidFill>
                          <a:latin typeface="Arial"/>
                        </a:rPr>
                        <a:t>Emphasize </a:t>
                      </a:r>
                      <a:br>
                        <a:rPr lang="en-US" sz="1400">
                          <a:solidFill>
                            <a:srgbClr val="153B7D"/>
                          </a:solidFill>
                          <a:latin typeface="Arial"/>
                        </a:rPr>
                      </a:br>
                      <a:r>
                        <a:rPr lang="en-US" sz="1400">
                          <a:solidFill>
                            <a:srgbClr val="153B7D"/>
                          </a:solidFill>
                          <a:latin typeface="Arial"/>
                        </a:rPr>
                        <a:t>important concepts</a:t>
                      </a:r>
                    </a:p>
                    <a:p>
                      <a:pPr marL="285750" lvl="0" indent="-285750">
                        <a:buFont typeface="Arial"/>
                        <a:buChar char="•"/>
                      </a:pPr>
                      <a:r>
                        <a:rPr lang="en-US" sz="1400">
                          <a:solidFill>
                            <a:srgbClr val="153B7D"/>
                          </a:solidFill>
                          <a:latin typeface="Arial"/>
                        </a:rPr>
                        <a:t>Design document </a:t>
                      </a:r>
                      <a:br>
                        <a:rPr lang="en-US" sz="1400">
                          <a:solidFill>
                            <a:srgbClr val="153B7D"/>
                          </a:solidFill>
                          <a:latin typeface="Arial"/>
                        </a:rPr>
                      </a:br>
                      <a:r>
                        <a:rPr lang="en-US" sz="1400">
                          <a:solidFill>
                            <a:srgbClr val="153B7D"/>
                          </a:solidFill>
                          <a:latin typeface="Arial"/>
                        </a:rPr>
                        <a:t>for easy reading</a:t>
                      </a:r>
                      <a:br>
                        <a:rPr lang="en-US" sz="1400">
                          <a:solidFill>
                            <a:srgbClr val="153B7D"/>
                          </a:solidFill>
                          <a:latin typeface="Arial"/>
                        </a:rPr>
                      </a:br>
                      <a:r>
                        <a:rPr lang="en-US" sz="1400">
                          <a:solidFill>
                            <a:srgbClr val="153B7D"/>
                          </a:solidFill>
                          <a:latin typeface="Arial"/>
                        </a:rPr>
                        <a:t> </a:t>
                      </a:r>
                    </a:p>
                    <a:p>
                      <a:pPr lvl="0">
                        <a:buNone/>
                      </a:pPr>
                      <a:r>
                        <a:rPr lang="en-US" sz="1400">
                          <a:solidFill>
                            <a:srgbClr val="153B7D"/>
                          </a:solidFill>
                          <a:latin typeface="Arial"/>
                        </a:rPr>
                        <a:t>*More materials available</a:t>
                      </a:r>
                      <a:br>
                        <a:rPr lang="en-US" sz="1400">
                          <a:solidFill>
                            <a:srgbClr val="153B7D"/>
                          </a:solidFill>
                          <a:latin typeface="Arial"/>
                        </a:rPr>
                      </a:br>
                      <a:r>
                        <a:rPr lang="en-US" sz="1400">
                          <a:solidFill>
                            <a:srgbClr val="153B7D"/>
                          </a:solidFill>
                          <a:latin typeface="Arial"/>
                        </a:rPr>
                        <a:t>for Web content</a:t>
                      </a:r>
                    </a:p>
                  </a:txBody>
                  <a:tcPr/>
                </a:tc>
                <a:tc>
                  <a:txBody>
                    <a:bodyPr/>
                    <a:lstStyle/>
                    <a:p>
                      <a:pPr marL="285750" indent="-285750">
                        <a:buFont typeface="Arial"/>
                        <a:buChar char="•"/>
                      </a:pPr>
                      <a:r>
                        <a:rPr lang="en-US" sz="1400">
                          <a:solidFill>
                            <a:srgbClr val="153B7D"/>
                          </a:solidFill>
                          <a:latin typeface="Arial"/>
                        </a:rPr>
                        <a:t>Test early and </a:t>
                      </a:r>
                      <a:br>
                        <a:rPr lang="en-US" sz="1400">
                          <a:solidFill>
                            <a:srgbClr val="153B7D"/>
                          </a:solidFill>
                          <a:latin typeface="Arial"/>
                        </a:rPr>
                      </a:br>
                      <a:r>
                        <a:rPr lang="en-US" sz="1400">
                          <a:solidFill>
                            <a:srgbClr val="153B7D"/>
                          </a:solidFill>
                          <a:latin typeface="Arial"/>
                        </a:rPr>
                        <a:t>often (iterate)</a:t>
                      </a:r>
                    </a:p>
                    <a:p>
                      <a:pPr marL="285750" lvl="0" indent="-285750">
                        <a:buFont typeface="Arial"/>
                        <a:buChar char="•"/>
                      </a:pPr>
                      <a:r>
                        <a:rPr lang="en-US" sz="1400">
                          <a:solidFill>
                            <a:srgbClr val="153B7D"/>
                          </a:solidFill>
                          <a:latin typeface="Arial"/>
                        </a:rPr>
                        <a:t>Paraphrase Testing</a:t>
                      </a:r>
                    </a:p>
                    <a:p>
                      <a:pPr marL="285750" lvl="0" indent="-285750">
                        <a:buFont typeface="Arial"/>
                        <a:buChar char="•"/>
                      </a:pPr>
                      <a:r>
                        <a:rPr lang="en-US" sz="1400">
                          <a:solidFill>
                            <a:srgbClr val="153B7D"/>
                          </a:solidFill>
                          <a:latin typeface="Arial"/>
                        </a:rPr>
                        <a:t>Usability Testing (</a:t>
                      </a:r>
                      <a:r>
                        <a:rPr lang="en-US" sz="1400" b="0" i="0" u="none" strike="noStrike" noProof="0">
                          <a:solidFill>
                            <a:srgbClr val="153B7D"/>
                          </a:solidFill>
                          <a:latin typeface="Arial"/>
                        </a:rPr>
                        <a:t>https://digital.gov/</a:t>
                      </a:r>
                      <a:br>
                        <a:rPr lang="en-US" sz="1400" b="0" i="0" u="none" strike="noStrike" noProof="0">
                          <a:solidFill>
                            <a:srgbClr val="153B7D"/>
                          </a:solidFill>
                          <a:latin typeface="Arial"/>
                        </a:rPr>
                      </a:br>
                      <a:r>
                        <a:rPr lang="en-US" sz="1400" b="0" i="0" u="none" strike="noStrike" noProof="0">
                          <a:solidFill>
                            <a:srgbClr val="153B7D"/>
                          </a:solidFill>
                          <a:latin typeface="Arial"/>
                        </a:rPr>
                        <a:t>topics/usability/)</a:t>
                      </a:r>
                    </a:p>
                    <a:p>
                      <a:pPr marL="285750" lvl="0" indent="-285750">
                        <a:buFont typeface="Arial"/>
                        <a:buChar char="•"/>
                      </a:pPr>
                      <a:r>
                        <a:rPr lang="en-US" sz="1400">
                          <a:solidFill>
                            <a:srgbClr val="153B7D"/>
                          </a:solidFill>
                          <a:latin typeface="Arial"/>
                        </a:rPr>
                        <a:t>Controlled </a:t>
                      </a:r>
                      <a:br>
                        <a:rPr lang="en-US" sz="1400">
                          <a:solidFill>
                            <a:srgbClr val="153B7D"/>
                          </a:solidFill>
                          <a:latin typeface="Arial"/>
                        </a:rPr>
                      </a:br>
                      <a:r>
                        <a:rPr lang="en-US" sz="1400">
                          <a:solidFill>
                            <a:srgbClr val="153B7D"/>
                          </a:solidFill>
                          <a:latin typeface="Arial"/>
                        </a:rPr>
                        <a:t>Comparative Studies</a:t>
                      </a:r>
                    </a:p>
                  </a:txBody>
                  <a:tcPr/>
                </a:tc>
                <a:extLst>
                  <a:ext uri="{0D108BD9-81ED-4DB2-BD59-A6C34878D82A}">
                    <a16:rowId xmlns:a16="http://schemas.microsoft.com/office/drawing/2014/main" val="527444664"/>
                  </a:ext>
                </a:extLst>
              </a:tr>
            </a:tbl>
          </a:graphicData>
        </a:graphic>
      </p:graphicFrame>
      <p:sp>
        <p:nvSpPr>
          <p:cNvPr id="8" name="Oval 7">
            <a:extLst>
              <a:ext uri="{FF2B5EF4-FFF2-40B4-BE49-F238E27FC236}">
                <a16:creationId xmlns:a16="http://schemas.microsoft.com/office/drawing/2014/main" id="{26D68A85-14CF-3AA9-CCF7-2699D891EE81}"/>
              </a:ext>
            </a:extLst>
          </p:cNvPr>
          <p:cNvSpPr/>
          <p:nvPr/>
        </p:nvSpPr>
        <p:spPr>
          <a:xfrm>
            <a:off x="546258" y="1183467"/>
            <a:ext cx="503852" cy="510969"/>
          </a:xfrm>
          <a:prstGeom prst="ellipse">
            <a:avLst/>
          </a:prstGeom>
          <a:solidFill>
            <a:srgbClr val="B4008D"/>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cs typeface="Arial"/>
              </a:rPr>
              <a:t>8</a:t>
            </a:r>
          </a:p>
        </p:txBody>
      </p:sp>
      <p:sp>
        <p:nvSpPr>
          <p:cNvPr id="6" name="Oval 5">
            <a:extLst>
              <a:ext uri="{FF2B5EF4-FFF2-40B4-BE49-F238E27FC236}">
                <a16:creationId xmlns:a16="http://schemas.microsoft.com/office/drawing/2014/main" id="{1FFD4676-0725-CECE-C0BA-A6D13A940FC9}"/>
              </a:ext>
            </a:extLst>
          </p:cNvPr>
          <p:cNvSpPr/>
          <p:nvPr/>
        </p:nvSpPr>
        <p:spPr>
          <a:xfrm>
            <a:off x="1040191" y="2151660"/>
            <a:ext cx="1068959" cy="1068959"/>
          </a:xfrm>
          <a:prstGeom prst="ellipse">
            <a:avLst/>
          </a:prstGeom>
          <a:solidFill>
            <a:srgbClr val="194E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AECB8375-F7AE-7924-5A63-756F34B0308D}"/>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3882" y="1638572"/>
            <a:ext cx="1661576" cy="1661576"/>
          </a:xfrm>
          <a:prstGeom prst="rect">
            <a:avLst/>
          </a:prstGeom>
        </p:spPr>
      </p:pic>
      <p:sp>
        <p:nvSpPr>
          <p:cNvPr id="7" name="Oval 6">
            <a:extLst>
              <a:ext uri="{FF2B5EF4-FFF2-40B4-BE49-F238E27FC236}">
                <a16:creationId xmlns:a16="http://schemas.microsoft.com/office/drawing/2014/main" id="{B2B0B995-7F29-9753-B483-65077EE707EB}"/>
              </a:ext>
            </a:extLst>
          </p:cNvPr>
          <p:cNvSpPr/>
          <p:nvPr/>
        </p:nvSpPr>
        <p:spPr>
          <a:xfrm>
            <a:off x="3258950" y="2162938"/>
            <a:ext cx="1075403" cy="1075403"/>
          </a:xfrm>
          <a:prstGeom prst="ellipse">
            <a:avLst/>
          </a:prstGeom>
          <a:solidFill>
            <a:srgbClr val="194E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7B4A1EE7-63A5-9496-334A-F820CA5C1B69}"/>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256934" y="2074592"/>
            <a:ext cx="1075403" cy="1075403"/>
          </a:xfrm>
          <a:prstGeom prst="rect">
            <a:avLst/>
          </a:prstGeom>
        </p:spPr>
      </p:pic>
      <p:sp>
        <p:nvSpPr>
          <p:cNvPr id="10" name="Oval 9">
            <a:extLst>
              <a:ext uri="{FF2B5EF4-FFF2-40B4-BE49-F238E27FC236}">
                <a16:creationId xmlns:a16="http://schemas.microsoft.com/office/drawing/2014/main" id="{E265B3BC-C8E4-3C87-CA36-97E2DC6D611C}"/>
              </a:ext>
            </a:extLst>
          </p:cNvPr>
          <p:cNvSpPr/>
          <p:nvPr/>
        </p:nvSpPr>
        <p:spPr>
          <a:xfrm>
            <a:off x="5484153" y="2145216"/>
            <a:ext cx="1075404" cy="1075404"/>
          </a:xfrm>
          <a:prstGeom prst="ellipse">
            <a:avLst/>
          </a:prstGeom>
          <a:solidFill>
            <a:srgbClr val="194E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F29C07FE-C52B-6912-E486-A5CE767BCAF0}"/>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495429" y="2045200"/>
            <a:ext cx="1075403" cy="1075403"/>
          </a:xfrm>
          <a:prstGeom prst="rect">
            <a:avLst/>
          </a:prstGeom>
        </p:spPr>
      </p:pic>
      <p:sp>
        <p:nvSpPr>
          <p:cNvPr id="12" name="Oval 11">
            <a:extLst>
              <a:ext uri="{FF2B5EF4-FFF2-40B4-BE49-F238E27FC236}">
                <a16:creationId xmlns:a16="http://schemas.microsoft.com/office/drawing/2014/main" id="{2417B6E5-8E18-3B28-45D1-3E64393E4B85}"/>
              </a:ext>
            </a:extLst>
          </p:cNvPr>
          <p:cNvSpPr/>
          <p:nvPr/>
        </p:nvSpPr>
        <p:spPr>
          <a:xfrm>
            <a:off x="7575769" y="2180736"/>
            <a:ext cx="1081055" cy="1081055"/>
          </a:xfrm>
          <a:prstGeom prst="ellipse">
            <a:avLst/>
          </a:prstGeom>
          <a:solidFill>
            <a:srgbClr val="194E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84EC8BAE-2AB4-4327-1939-B5FFDB7BB459}"/>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559612" y="2080721"/>
            <a:ext cx="1081055" cy="1081055"/>
          </a:xfrm>
          <a:prstGeom prst="rect">
            <a:avLst/>
          </a:prstGeom>
        </p:spPr>
      </p:pic>
      <p:sp>
        <p:nvSpPr>
          <p:cNvPr id="14" name="Oval 13">
            <a:extLst>
              <a:ext uri="{FF2B5EF4-FFF2-40B4-BE49-F238E27FC236}">
                <a16:creationId xmlns:a16="http://schemas.microsoft.com/office/drawing/2014/main" id="{1DC9806B-ED0A-8C9D-505C-6C3889E4F92C}"/>
              </a:ext>
            </a:extLst>
          </p:cNvPr>
          <p:cNvSpPr/>
          <p:nvPr/>
        </p:nvSpPr>
        <p:spPr>
          <a:xfrm>
            <a:off x="9940211" y="2069465"/>
            <a:ext cx="1081056" cy="1081056"/>
          </a:xfrm>
          <a:prstGeom prst="ellipse">
            <a:avLst/>
          </a:prstGeom>
          <a:solidFill>
            <a:srgbClr val="194E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37E77B71-8871-7990-5A52-0C3286E63B20}"/>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0031519" y="2264133"/>
            <a:ext cx="898441" cy="809705"/>
          </a:xfrm>
          <a:prstGeom prst="rect">
            <a:avLst/>
          </a:prstGeom>
        </p:spPr>
      </p:pic>
    </p:spTree>
    <p:extLst>
      <p:ext uri="{BB962C8B-B14F-4D97-AF65-F5344CB8AC3E}">
        <p14:creationId xmlns:p14="http://schemas.microsoft.com/office/powerpoint/2010/main" val="2409681542"/>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6FFFC-39D1-B112-80EC-696549682836}"/>
              </a:ext>
            </a:extLst>
          </p:cNvPr>
          <p:cNvSpPr>
            <a:spLocks noGrp="1"/>
          </p:cNvSpPr>
          <p:nvPr>
            <p:ph type="title"/>
          </p:nvPr>
        </p:nvSpPr>
        <p:spPr/>
        <p:txBody>
          <a:bodyPr>
            <a:normAutofit/>
          </a:bodyPr>
          <a:lstStyle/>
          <a:p>
            <a:r>
              <a:rPr lang="en-US" sz="2000">
                <a:latin typeface="Arial" panose="020B0604020202020204" pitchFamily="34" charset="0"/>
                <a:cs typeface="Arial" panose="020B0604020202020204" pitchFamily="34" charset="0"/>
              </a:rPr>
              <a:t>Plain Language: Website </a:t>
            </a:r>
          </a:p>
        </p:txBody>
      </p:sp>
      <p:pic>
        <p:nvPicPr>
          <p:cNvPr id="7" name="Content Placeholder 6" descr="Screenshot of the plain language government website.">
            <a:extLst>
              <a:ext uri="{FF2B5EF4-FFF2-40B4-BE49-F238E27FC236}">
                <a16:creationId xmlns:a16="http://schemas.microsoft.com/office/drawing/2014/main" id="{F630909A-1BC8-5688-4AD0-94FB7886A647}"/>
              </a:ext>
            </a:extLst>
          </p:cNvPr>
          <p:cNvPicPr>
            <a:picLocks noGrp="1" noChangeAspect="1"/>
          </p:cNvPicPr>
          <p:nvPr>
            <p:ph idx="1"/>
          </p:nvPr>
        </p:nvPicPr>
        <p:blipFill>
          <a:blip r:embed="rId4"/>
          <a:stretch/>
        </p:blipFill>
        <p:spPr>
          <a:xfrm>
            <a:off x="558195" y="1513679"/>
            <a:ext cx="6049963" cy="4855108"/>
          </a:xfrm>
          <a:ln>
            <a:solidFill>
              <a:schemeClr val="accent4">
                <a:lumMod val="20000"/>
                <a:lumOff val="80000"/>
              </a:schemeClr>
            </a:solidFill>
          </a:ln>
        </p:spPr>
      </p:pic>
      <p:sp>
        <p:nvSpPr>
          <p:cNvPr id="3" name="Oval 2">
            <a:extLst>
              <a:ext uri="{FF2B5EF4-FFF2-40B4-BE49-F238E27FC236}">
                <a16:creationId xmlns:a16="http://schemas.microsoft.com/office/drawing/2014/main" id="{4F9EA28E-A252-660E-8FF5-9AEBB520B72E}"/>
              </a:ext>
              <a:ext uri="{C183D7F6-B498-43B3-948B-1728B52AA6E4}">
                <adec:decorative xmlns:adec="http://schemas.microsoft.com/office/drawing/2017/decorative" val="1"/>
              </a:ext>
            </a:extLst>
          </p:cNvPr>
          <p:cNvSpPr/>
          <p:nvPr/>
        </p:nvSpPr>
        <p:spPr>
          <a:xfrm>
            <a:off x="282043" y="1233626"/>
            <a:ext cx="552304" cy="560105"/>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cs typeface="Arial"/>
              </a:rPr>
              <a:t>8</a:t>
            </a:r>
          </a:p>
        </p:txBody>
      </p:sp>
      <p:sp>
        <p:nvSpPr>
          <p:cNvPr id="6" name="Rectangle: Rounded Corners 3">
            <a:extLst>
              <a:ext uri="{FF2B5EF4-FFF2-40B4-BE49-F238E27FC236}">
                <a16:creationId xmlns:a16="http://schemas.microsoft.com/office/drawing/2014/main" id="{5CF1A415-3343-094E-3F05-2C516A7DCCF5}"/>
              </a:ext>
              <a:ext uri="{C183D7F6-B498-43B3-948B-1728B52AA6E4}">
                <adec:decorative xmlns:adec="http://schemas.microsoft.com/office/drawing/2017/decorative" val="1"/>
              </a:ext>
            </a:extLst>
          </p:cNvPr>
          <p:cNvSpPr/>
          <p:nvPr/>
        </p:nvSpPr>
        <p:spPr>
          <a:xfrm>
            <a:off x="1588097" y="6463838"/>
            <a:ext cx="3547406" cy="395463"/>
          </a:xfrm>
          <a:prstGeom prst="round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r>
              <a:rPr lang="en-US" sz="1200">
                <a:solidFill>
                  <a:schemeClr val="accent1"/>
                </a:solidFill>
                <a:latin typeface="Arial"/>
                <a:ea typeface="Calibri"/>
                <a:cs typeface="Arial"/>
              </a:rPr>
              <a:t>Link:</a:t>
            </a:r>
            <a:r>
              <a:rPr lang="en-US" sz="1200">
                <a:solidFill>
                  <a:schemeClr val="bg1"/>
                </a:solidFill>
                <a:latin typeface="Arial"/>
                <a:ea typeface="Calibri"/>
                <a:cs typeface="Arial"/>
              </a:rPr>
              <a:t> </a:t>
            </a:r>
            <a:r>
              <a:rPr lang="en-US" sz="1200">
                <a:solidFill>
                  <a:schemeClr val="bg1"/>
                </a:solidFill>
                <a:highlight>
                  <a:srgbClr val="000080"/>
                </a:highlight>
                <a:latin typeface="Arial"/>
                <a:ea typeface="Calibri"/>
                <a:cs typeface="Arial"/>
                <a:hlinkClick r:id="rId5">
                  <a:extLst>
                    <a:ext uri="{A12FA001-AC4F-418D-AE19-62706E023703}">
                      <ahyp:hlinkClr xmlns:ahyp="http://schemas.microsoft.com/office/drawing/2018/hyperlinkcolor" val="tx"/>
                    </a:ext>
                  </a:extLst>
                </a:hlinkClick>
              </a:rPr>
              <a:t>https://www.plainlanguage.gov/guidelines/</a:t>
            </a:r>
            <a:r>
              <a:rPr lang="en-US" sz="1200">
                <a:solidFill>
                  <a:schemeClr val="bg1"/>
                </a:solidFill>
                <a:latin typeface="Arial"/>
                <a:ea typeface="Calibri"/>
                <a:cs typeface="Arial"/>
              </a:rPr>
              <a:t> </a:t>
            </a:r>
            <a:endParaRPr lang="en-US">
              <a:solidFill>
                <a:schemeClr val="bg1"/>
              </a:solidFill>
              <a:latin typeface="Arial"/>
              <a:ea typeface="Calibri"/>
              <a:cs typeface="Arial"/>
            </a:endParaRPr>
          </a:p>
        </p:txBody>
      </p:sp>
    </p:spTree>
    <p:extLst>
      <p:ext uri="{BB962C8B-B14F-4D97-AF65-F5344CB8AC3E}">
        <p14:creationId xmlns:p14="http://schemas.microsoft.com/office/powerpoint/2010/main" val="1215739708"/>
      </p:ext>
    </p:extLst>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F4712-A2B1-0457-55FC-D885D644ED9D}"/>
              </a:ext>
            </a:extLst>
          </p:cNvPr>
          <p:cNvSpPr>
            <a:spLocks noGrp="1"/>
          </p:cNvSpPr>
          <p:nvPr>
            <p:ph type="title"/>
          </p:nvPr>
        </p:nvSpPr>
        <p:spPr/>
        <p:txBody>
          <a:bodyPr>
            <a:normAutofit/>
          </a:bodyPr>
          <a:lstStyle/>
          <a:p>
            <a:r>
              <a:rPr lang="en-US" sz="2000">
                <a:latin typeface="Arial" panose="020B0604020202020204" pitchFamily="34" charset="0"/>
                <a:cs typeface="Arial" panose="020B0604020202020204" pitchFamily="34" charset="0"/>
              </a:rPr>
              <a:t>Plain Language: Examples</a:t>
            </a:r>
          </a:p>
        </p:txBody>
      </p:sp>
      <p:pic>
        <p:nvPicPr>
          <p:cNvPr id="4" name="Content Placeholder 3" descr="Screenshot showing an example of healthcare language before using plain language and after implementing plain language principles">
            <a:extLst>
              <a:ext uri="{FF2B5EF4-FFF2-40B4-BE49-F238E27FC236}">
                <a16:creationId xmlns:a16="http://schemas.microsoft.com/office/drawing/2014/main" id="{4F007FD6-E330-752A-B31D-C98E19EFFDFA}"/>
              </a:ext>
            </a:extLst>
          </p:cNvPr>
          <p:cNvPicPr>
            <a:picLocks noGrp="1" noChangeAspect="1"/>
          </p:cNvPicPr>
          <p:nvPr>
            <p:ph idx="1"/>
          </p:nvPr>
        </p:nvPicPr>
        <p:blipFill>
          <a:blip r:embed="rId3"/>
          <a:srcRect l="4666" r="3427"/>
          <a:stretch/>
        </p:blipFill>
        <p:spPr>
          <a:xfrm>
            <a:off x="535636" y="1598345"/>
            <a:ext cx="5560364" cy="3749344"/>
          </a:xfrm>
          <a:ln>
            <a:solidFill>
              <a:schemeClr val="accent4">
                <a:lumMod val="20000"/>
                <a:lumOff val="80000"/>
              </a:schemeClr>
            </a:solidFill>
          </a:ln>
        </p:spPr>
      </p:pic>
      <p:sp>
        <p:nvSpPr>
          <p:cNvPr id="9" name="Rectangle: Rounded Corners 3">
            <a:extLst>
              <a:ext uri="{FF2B5EF4-FFF2-40B4-BE49-F238E27FC236}">
                <a16:creationId xmlns:a16="http://schemas.microsoft.com/office/drawing/2014/main" id="{6604BD38-1E29-E6CA-0D36-4329E435410D}"/>
              </a:ext>
              <a:ext uri="{C183D7F6-B498-43B3-948B-1728B52AA6E4}">
                <adec:decorative xmlns:adec="http://schemas.microsoft.com/office/drawing/2017/decorative" val="1"/>
              </a:ext>
            </a:extLst>
          </p:cNvPr>
          <p:cNvSpPr/>
          <p:nvPr/>
        </p:nvSpPr>
        <p:spPr>
          <a:xfrm>
            <a:off x="1152669" y="5447840"/>
            <a:ext cx="4321499" cy="673652"/>
          </a:xfrm>
          <a:prstGeom prst="round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r>
              <a:rPr lang="en-US" sz="1200">
                <a:solidFill>
                  <a:schemeClr val="accent1"/>
                </a:solidFill>
                <a:latin typeface="Arial"/>
                <a:ea typeface="+mn-lt"/>
                <a:cs typeface="Arial"/>
              </a:rPr>
              <a:t>Link:</a:t>
            </a:r>
            <a:r>
              <a:rPr lang="en-US" sz="1200">
                <a:solidFill>
                  <a:schemeClr val="bg1"/>
                </a:solidFill>
                <a:latin typeface="Arial"/>
                <a:ea typeface="+mn-lt"/>
                <a:cs typeface="Arial"/>
              </a:rPr>
              <a:t> </a:t>
            </a:r>
            <a:r>
              <a:rPr lang="en-US" sz="1200">
                <a:solidFill>
                  <a:schemeClr val="bg1"/>
                </a:solidFill>
                <a:highlight>
                  <a:srgbClr val="000080"/>
                </a:highlight>
                <a:latin typeface="Arial"/>
                <a:ea typeface="+mn-lt"/>
                <a:cs typeface="Arial"/>
                <a:hlinkClick r:id="rId4">
                  <a:extLst>
                    <a:ext uri="{A12FA001-AC4F-418D-AE19-62706E023703}">
                      <ahyp:hlinkClr xmlns:ahyp="http://schemas.microsoft.com/office/drawing/2018/hyperlinkcolor" val="tx"/>
                    </a:ext>
                  </a:extLst>
                </a:hlinkClick>
              </a:rPr>
              <a:t>https://www.plainlanguage.gov/examples/before-and-after/medicaid-eligibility/</a:t>
            </a:r>
            <a:r>
              <a:rPr lang="en-US" sz="1200">
                <a:solidFill>
                  <a:schemeClr val="bg1"/>
                </a:solidFill>
                <a:highlight>
                  <a:srgbClr val="000080"/>
                </a:highlight>
                <a:latin typeface="Arial"/>
                <a:ea typeface="+mn-lt"/>
                <a:cs typeface="Arial"/>
              </a:rPr>
              <a:t> </a:t>
            </a:r>
            <a:endParaRPr lang="en-US">
              <a:solidFill>
                <a:schemeClr val="bg1"/>
              </a:solidFill>
              <a:highlight>
                <a:srgbClr val="000080"/>
              </a:highlight>
              <a:cs typeface="Calibri"/>
            </a:endParaRPr>
          </a:p>
        </p:txBody>
      </p:sp>
      <p:sp>
        <p:nvSpPr>
          <p:cNvPr id="3" name="Oval 2">
            <a:extLst>
              <a:ext uri="{FF2B5EF4-FFF2-40B4-BE49-F238E27FC236}">
                <a16:creationId xmlns:a16="http://schemas.microsoft.com/office/drawing/2014/main" id="{C848EA38-1AF9-4D3C-13C5-A98653383F18}"/>
              </a:ext>
              <a:ext uri="{C183D7F6-B498-43B3-948B-1728B52AA6E4}">
                <adec:decorative xmlns:adec="http://schemas.microsoft.com/office/drawing/2017/decorative" val="1"/>
              </a:ext>
            </a:extLst>
          </p:cNvPr>
          <p:cNvSpPr/>
          <p:nvPr/>
        </p:nvSpPr>
        <p:spPr>
          <a:xfrm>
            <a:off x="269948" y="1318293"/>
            <a:ext cx="552304" cy="560105"/>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cs typeface="Arial"/>
              </a:rPr>
              <a:t>8</a:t>
            </a:r>
          </a:p>
        </p:txBody>
      </p:sp>
    </p:spTree>
    <p:extLst>
      <p:ext uri="{BB962C8B-B14F-4D97-AF65-F5344CB8AC3E}">
        <p14:creationId xmlns:p14="http://schemas.microsoft.com/office/powerpoint/2010/main" val="1372902687"/>
      </p:ext>
    </p:extLst>
  </p:cSld>
  <p:clrMapOvr>
    <a:masterClrMapping/>
  </p:clrMapOvr>
  <p:extLst>
    <p:ext uri="{6950BFC3-D8DA-4A85-94F7-54DA5524770B}">
      <p188:commentRel xmlns:p188="http://schemas.microsoft.com/office/powerpoint/2018/8/main" r:id="rId2"/>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439E0-BDEA-7E17-FEE4-BC0084C55DF4}"/>
              </a:ext>
            </a:extLst>
          </p:cNvPr>
          <p:cNvSpPr>
            <a:spLocks noGrp="1"/>
          </p:cNvSpPr>
          <p:nvPr>
            <p:ph type="title"/>
          </p:nvPr>
        </p:nvSpPr>
        <p:spPr/>
        <p:txBody>
          <a:bodyPr>
            <a:normAutofit/>
          </a:bodyPr>
          <a:lstStyle/>
          <a:p>
            <a:r>
              <a:rPr lang="en-US" sz="2000">
                <a:latin typeface="Arial" panose="020B0604020202020204" pitchFamily="34" charset="0"/>
                <a:cs typeface="Arial" panose="020B0604020202020204" pitchFamily="34" charset="0"/>
              </a:rPr>
              <a:t>Plain Language: Checklist</a:t>
            </a:r>
          </a:p>
        </p:txBody>
      </p:sp>
      <p:pic>
        <p:nvPicPr>
          <p:cNvPr id="4" name="Content Placeholder 3" descr="Screenshot of the showing several resources to use for different types of needs when it comes a plain language checklist.">
            <a:extLst>
              <a:ext uri="{FF2B5EF4-FFF2-40B4-BE49-F238E27FC236}">
                <a16:creationId xmlns:a16="http://schemas.microsoft.com/office/drawing/2014/main" id="{601AA286-FD0F-2926-EFB1-FC8FEF4EE85C}"/>
              </a:ext>
            </a:extLst>
          </p:cNvPr>
          <p:cNvPicPr>
            <a:picLocks noGrp="1" noChangeAspect="1"/>
          </p:cNvPicPr>
          <p:nvPr>
            <p:ph idx="1"/>
          </p:nvPr>
        </p:nvPicPr>
        <p:blipFill>
          <a:blip r:embed="rId3"/>
          <a:stretch>
            <a:fillRect/>
          </a:stretch>
        </p:blipFill>
        <p:spPr>
          <a:xfrm>
            <a:off x="546100" y="1598345"/>
            <a:ext cx="6049963" cy="4739046"/>
          </a:xfrm>
          <a:ln>
            <a:solidFill>
              <a:schemeClr val="accent4">
                <a:lumMod val="20000"/>
                <a:lumOff val="80000"/>
              </a:schemeClr>
            </a:solidFill>
          </a:ln>
        </p:spPr>
      </p:pic>
      <p:sp>
        <p:nvSpPr>
          <p:cNvPr id="8" name="Rectangle: Rounded Corners 3">
            <a:extLst>
              <a:ext uri="{FF2B5EF4-FFF2-40B4-BE49-F238E27FC236}">
                <a16:creationId xmlns:a16="http://schemas.microsoft.com/office/drawing/2014/main" id="{9286CD6B-9088-D574-09C7-3754AF59986D}"/>
              </a:ext>
              <a:ext uri="{C183D7F6-B498-43B3-948B-1728B52AA6E4}">
                <adec:decorative xmlns:adec="http://schemas.microsoft.com/office/drawing/2017/decorative" val="1"/>
              </a:ext>
            </a:extLst>
          </p:cNvPr>
          <p:cNvSpPr/>
          <p:nvPr/>
        </p:nvSpPr>
        <p:spPr>
          <a:xfrm>
            <a:off x="789812" y="6403362"/>
            <a:ext cx="5555214" cy="431748"/>
          </a:xfrm>
          <a:prstGeom prst="round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1200">
                <a:solidFill>
                  <a:schemeClr val="accent1"/>
                </a:solidFill>
                <a:latin typeface="Arial"/>
                <a:ea typeface="+mn-lt"/>
                <a:cs typeface="Arial"/>
              </a:rPr>
              <a:t>Link:</a:t>
            </a:r>
            <a:r>
              <a:rPr lang="en-US" sz="1200">
                <a:solidFill>
                  <a:schemeClr val="bg1"/>
                </a:solidFill>
                <a:latin typeface="Arial"/>
                <a:ea typeface="+mn-lt"/>
                <a:cs typeface="Arial"/>
              </a:rPr>
              <a:t> </a:t>
            </a:r>
            <a:r>
              <a:rPr lang="en-US" sz="1200">
                <a:solidFill>
                  <a:schemeClr val="bg1"/>
                </a:solidFill>
                <a:highlight>
                  <a:srgbClr val="000080"/>
                </a:highlight>
                <a:latin typeface="Arial"/>
                <a:ea typeface="+mn-lt"/>
                <a:cs typeface="Arial"/>
                <a:hlinkClick r:id="rId4">
                  <a:extLst>
                    <a:ext uri="{A12FA001-AC4F-418D-AE19-62706E023703}">
                      <ahyp:hlinkClr xmlns:ahyp="http://schemas.microsoft.com/office/drawing/2018/hyperlinkcolor" val="tx"/>
                    </a:ext>
                  </a:extLst>
                </a:hlinkClick>
              </a:rPr>
              <a:t>https://www.plainlanguage.gov/resources/checklists/checklist/</a:t>
            </a:r>
            <a:r>
              <a:rPr lang="en-US" sz="1200">
                <a:solidFill>
                  <a:schemeClr val="bg1"/>
                </a:solidFill>
                <a:highlight>
                  <a:srgbClr val="000080"/>
                </a:highlight>
                <a:latin typeface="Arial"/>
                <a:ea typeface="+mn-lt"/>
                <a:cs typeface="Arial"/>
              </a:rPr>
              <a:t> </a:t>
            </a:r>
            <a:endParaRPr lang="en-US">
              <a:solidFill>
                <a:schemeClr val="bg1"/>
              </a:solidFill>
              <a:highlight>
                <a:srgbClr val="000080"/>
              </a:highlight>
              <a:cs typeface="Calibri"/>
            </a:endParaRPr>
          </a:p>
        </p:txBody>
      </p:sp>
      <p:sp>
        <p:nvSpPr>
          <p:cNvPr id="3" name="Oval 2">
            <a:extLst>
              <a:ext uri="{FF2B5EF4-FFF2-40B4-BE49-F238E27FC236}">
                <a16:creationId xmlns:a16="http://schemas.microsoft.com/office/drawing/2014/main" id="{91DA7460-A344-6D84-7158-8DE89C172E41}"/>
              </a:ext>
              <a:ext uri="{C183D7F6-B498-43B3-948B-1728B52AA6E4}">
                <adec:decorative xmlns:adec="http://schemas.microsoft.com/office/drawing/2017/decorative" val="1"/>
              </a:ext>
            </a:extLst>
          </p:cNvPr>
          <p:cNvSpPr/>
          <p:nvPr/>
        </p:nvSpPr>
        <p:spPr>
          <a:xfrm>
            <a:off x="269948" y="1318293"/>
            <a:ext cx="552304" cy="560105"/>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cs typeface="Arial"/>
              </a:rPr>
              <a:t>8</a:t>
            </a:r>
          </a:p>
        </p:txBody>
      </p:sp>
    </p:spTree>
    <p:extLst>
      <p:ext uri="{BB962C8B-B14F-4D97-AF65-F5344CB8AC3E}">
        <p14:creationId xmlns:p14="http://schemas.microsoft.com/office/powerpoint/2010/main" val="834677860"/>
      </p:ext>
    </p:extLst>
  </p:cSld>
  <p:clrMapOvr>
    <a:masterClrMapping/>
  </p:clrMapOvr>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Rounded Corners 45">
            <a:extLst>
              <a:ext uri="{FF2B5EF4-FFF2-40B4-BE49-F238E27FC236}">
                <a16:creationId xmlns:a16="http://schemas.microsoft.com/office/drawing/2014/main" id="{3996A9D3-8A3F-9589-F5BB-341562093897}"/>
              </a:ext>
            </a:extLst>
          </p:cNvPr>
          <p:cNvSpPr/>
          <p:nvPr/>
        </p:nvSpPr>
        <p:spPr>
          <a:xfrm>
            <a:off x="6506016" y="217901"/>
            <a:ext cx="5104512" cy="3991821"/>
          </a:xfrm>
          <a:prstGeom prst="round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2" name="Title 1">
            <a:extLst>
              <a:ext uri="{FF2B5EF4-FFF2-40B4-BE49-F238E27FC236}">
                <a16:creationId xmlns:a16="http://schemas.microsoft.com/office/drawing/2014/main" id="{8C0D1DF2-7461-79AD-7775-45DFF3599D24}"/>
              </a:ext>
            </a:extLst>
          </p:cNvPr>
          <p:cNvSpPr>
            <a:spLocks noGrp="1"/>
          </p:cNvSpPr>
          <p:nvPr>
            <p:ph type="title"/>
          </p:nvPr>
        </p:nvSpPr>
        <p:spPr>
          <a:xfrm>
            <a:off x="577289" y="-129127"/>
            <a:ext cx="3028426" cy="1351614"/>
          </a:xfrm>
        </p:spPr>
        <p:txBody>
          <a:bodyPr>
            <a:normAutofit/>
          </a:bodyPr>
          <a:lstStyle/>
          <a:p>
            <a:r>
              <a:rPr lang="en-US" sz="2000">
                <a:latin typeface="Arial"/>
                <a:cs typeface="Arial"/>
              </a:rPr>
              <a:t>High Level Overview </a:t>
            </a:r>
          </a:p>
        </p:txBody>
      </p:sp>
      <p:sp>
        <p:nvSpPr>
          <p:cNvPr id="88" name="TextBox 87">
            <a:extLst>
              <a:ext uri="{FF2B5EF4-FFF2-40B4-BE49-F238E27FC236}">
                <a16:creationId xmlns:a16="http://schemas.microsoft.com/office/drawing/2014/main" id="{7A636754-C256-C634-9EE0-4529CBCB11E5}"/>
              </a:ext>
            </a:extLst>
          </p:cNvPr>
          <p:cNvSpPr txBox="1"/>
          <p:nvPr/>
        </p:nvSpPr>
        <p:spPr>
          <a:xfrm>
            <a:off x="9503002" y="826196"/>
            <a:ext cx="207341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153B7D"/>
                </a:solidFill>
                <a:latin typeface="Arial"/>
                <a:ea typeface="Calibri"/>
                <a:cs typeface="Calibri"/>
              </a:rPr>
              <a:t>Reviewing, editing and testing your communication</a:t>
            </a:r>
            <a:endParaRPr lang="en-US" sz="2000" b="1">
              <a:solidFill>
                <a:srgbClr val="153B7D"/>
              </a:solidFill>
              <a:latin typeface="Arial"/>
              <a:cs typeface="Arial"/>
            </a:endParaRPr>
          </a:p>
        </p:txBody>
      </p:sp>
      <p:sp>
        <p:nvSpPr>
          <p:cNvPr id="6" name="Rounded Rectangle 5">
            <a:extLst>
              <a:ext uri="{FF2B5EF4-FFF2-40B4-BE49-F238E27FC236}">
                <a16:creationId xmlns:a16="http://schemas.microsoft.com/office/drawing/2014/main" id="{50B40763-33F1-1181-F057-A6DC39B470DB}"/>
              </a:ext>
            </a:extLst>
          </p:cNvPr>
          <p:cNvSpPr/>
          <p:nvPr/>
        </p:nvSpPr>
        <p:spPr>
          <a:xfrm>
            <a:off x="8082521" y="1111573"/>
            <a:ext cx="1345653"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A83451C0-40A1-C4E4-D9A7-343FA0C1E87C}"/>
              </a:ext>
            </a:extLst>
          </p:cNvPr>
          <p:cNvSpPr/>
          <p:nvPr/>
        </p:nvSpPr>
        <p:spPr>
          <a:xfrm>
            <a:off x="7456452" y="3819972"/>
            <a:ext cx="2237772"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32D0B06D-7437-6B53-96B5-BC963A6923FA}"/>
              </a:ext>
            </a:extLst>
          </p:cNvPr>
          <p:cNvSpPr/>
          <p:nvPr/>
        </p:nvSpPr>
        <p:spPr>
          <a:xfrm>
            <a:off x="1619278" y="3858970"/>
            <a:ext cx="1348152"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3">
            <a:extLst>
              <a:ext uri="{FF2B5EF4-FFF2-40B4-BE49-F238E27FC236}">
                <a16:creationId xmlns:a16="http://schemas.microsoft.com/office/drawing/2014/main" id="{18CBC2BF-F756-0CEA-E1E3-C24F0E86B734}"/>
              </a:ext>
              <a:ext uri="{C183D7F6-B498-43B3-948B-1728B52AA6E4}">
                <adec:decorative xmlns:adec="http://schemas.microsoft.com/office/drawing/2017/decorative" val="1"/>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rcRect t="439" b="439"/>
          <a:stretch/>
        </p:blipFill>
        <p:spPr>
          <a:xfrm>
            <a:off x="2455869" y="-88018"/>
            <a:ext cx="7096323" cy="7034036"/>
          </a:xfrm>
        </p:spPr>
      </p:pic>
      <p:sp>
        <p:nvSpPr>
          <p:cNvPr id="10" name="Rounded Rectangle 9">
            <a:extLst>
              <a:ext uri="{FF2B5EF4-FFF2-40B4-BE49-F238E27FC236}">
                <a16:creationId xmlns:a16="http://schemas.microsoft.com/office/drawing/2014/main" id="{CBCC5FD7-32DE-5717-9680-986098E67B60}"/>
              </a:ext>
            </a:extLst>
          </p:cNvPr>
          <p:cNvSpPr/>
          <p:nvPr/>
        </p:nvSpPr>
        <p:spPr>
          <a:xfrm>
            <a:off x="3624746" y="5764974"/>
            <a:ext cx="4475778"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BADDE13F-4E8D-3723-006A-6A099A848F7C}"/>
              </a:ext>
            </a:extLst>
          </p:cNvPr>
          <p:cNvSpPr/>
          <p:nvPr/>
        </p:nvSpPr>
        <p:spPr>
          <a:xfrm>
            <a:off x="3914071" y="6491881"/>
            <a:ext cx="4028450"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F10D5034-F4A0-0102-876E-C417F0136034}"/>
              </a:ext>
            </a:extLst>
          </p:cNvPr>
          <p:cNvSpPr/>
          <p:nvPr/>
        </p:nvSpPr>
        <p:spPr>
          <a:xfrm>
            <a:off x="4774055" y="4965197"/>
            <a:ext cx="2289685"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4B5068C9-845A-1E68-3F01-873A9E5C158F}"/>
              </a:ext>
            </a:extLst>
          </p:cNvPr>
          <p:cNvSpPr/>
          <p:nvPr/>
        </p:nvSpPr>
        <p:spPr>
          <a:xfrm>
            <a:off x="4812155" y="4195577"/>
            <a:ext cx="2167765"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72701D84-5A4A-0CBE-18EB-8AD99A3A1D66}"/>
              </a:ext>
            </a:extLst>
          </p:cNvPr>
          <p:cNvSpPr/>
          <p:nvPr/>
        </p:nvSpPr>
        <p:spPr>
          <a:xfrm>
            <a:off x="2175538" y="3028390"/>
            <a:ext cx="1078765"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816610F-D824-AA86-585D-A7B60DB67D61}"/>
              </a:ext>
            </a:extLst>
          </p:cNvPr>
          <p:cNvSpPr txBox="1"/>
          <p:nvPr/>
        </p:nvSpPr>
        <p:spPr>
          <a:xfrm>
            <a:off x="3969569" y="6490480"/>
            <a:ext cx="394105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Arial"/>
                <a:ea typeface="+mn-lt"/>
                <a:cs typeface="Arial"/>
                <a:hlinkClick r:id="rId5">
                  <a:extLst>
                    <a:ext uri="{A12FA001-AC4F-418D-AE19-62706E023703}">
                      <ahyp:hlinkClr xmlns:ahyp="http://schemas.microsoft.com/office/drawing/2018/hyperlinkcolor" val="tx"/>
                    </a:ext>
                  </a:extLst>
                </a:hlinkClick>
              </a:rPr>
              <a:t>National Action Plan To Improve Health Literacy (2010)</a:t>
            </a:r>
            <a:endParaRPr lang="en-US" sz="1200">
              <a:solidFill>
                <a:schemeClr val="bg1"/>
              </a:solidFill>
              <a:latin typeface="Arial"/>
              <a:ea typeface="Calibri"/>
              <a:cs typeface="Arial"/>
            </a:endParaRPr>
          </a:p>
        </p:txBody>
      </p:sp>
      <p:sp>
        <p:nvSpPr>
          <p:cNvPr id="16" name="Rounded Rectangle 15">
            <a:extLst>
              <a:ext uri="{FF2B5EF4-FFF2-40B4-BE49-F238E27FC236}">
                <a16:creationId xmlns:a16="http://schemas.microsoft.com/office/drawing/2014/main" id="{B1D21DE9-3206-9981-95E4-DBE37198B56D}"/>
              </a:ext>
            </a:extLst>
          </p:cNvPr>
          <p:cNvSpPr/>
          <p:nvPr/>
        </p:nvSpPr>
        <p:spPr>
          <a:xfrm>
            <a:off x="2442891" y="2251823"/>
            <a:ext cx="2237772"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9CF784E-735F-E1D4-0380-95D17DD2A7BD}"/>
              </a:ext>
            </a:extLst>
          </p:cNvPr>
          <p:cNvSpPr txBox="1"/>
          <p:nvPr/>
        </p:nvSpPr>
        <p:spPr>
          <a:xfrm>
            <a:off x="3624747" y="5778533"/>
            <a:ext cx="447577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Arial"/>
                <a:ea typeface="Calibri"/>
                <a:cs typeface="Arial"/>
              </a:rPr>
              <a:t>Healthy People </a:t>
            </a:r>
            <a:r>
              <a:rPr lang="en-US" sz="1200">
                <a:solidFill>
                  <a:schemeClr val="bg1"/>
                </a:solidFill>
                <a:latin typeface="Arial"/>
                <a:ea typeface="Calibri"/>
                <a:cs typeface="Arial"/>
                <a:hlinkClick r:id="rId6">
                  <a:extLst>
                    <a:ext uri="{A12FA001-AC4F-418D-AE19-62706E023703}">
                      <ahyp:hlinkClr xmlns:ahyp="http://schemas.microsoft.com/office/drawing/2018/hyperlinkcolor" val="tx"/>
                    </a:ext>
                  </a:extLst>
                </a:hlinkClick>
              </a:rPr>
              <a:t>2010</a:t>
            </a:r>
            <a:r>
              <a:rPr lang="en-US" sz="1200">
                <a:solidFill>
                  <a:schemeClr val="bg1"/>
                </a:solidFill>
                <a:latin typeface="Arial"/>
                <a:ea typeface="Calibri"/>
                <a:cs typeface="Arial"/>
              </a:rPr>
              <a:t>, </a:t>
            </a:r>
            <a:r>
              <a:rPr lang="en-US" sz="1200">
                <a:solidFill>
                  <a:schemeClr val="bg1"/>
                </a:solidFill>
                <a:latin typeface="Arial"/>
                <a:ea typeface="Calibri"/>
                <a:cs typeface="Arial"/>
                <a:hlinkClick r:id="rId7">
                  <a:extLst>
                    <a:ext uri="{A12FA001-AC4F-418D-AE19-62706E023703}">
                      <ahyp:hlinkClr xmlns:ahyp="http://schemas.microsoft.com/office/drawing/2018/hyperlinkcolor" val="tx"/>
                    </a:ext>
                  </a:extLst>
                </a:hlinkClick>
              </a:rPr>
              <a:t>2020</a:t>
            </a:r>
            <a:r>
              <a:rPr lang="en-US" sz="1200">
                <a:solidFill>
                  <a:schemeClr val="bg1"/>
                </a:solidFill>
                <a:latin typeface="Arial"/>
                <a:ea typeface="Calibri"/>
                <a:cs typeface="Arial"/>
              </a:rPr>
              <a:t>, </a:t>
            </a:r>
            <a:r>
              <a:rPr lang="en-US" sz="1200">
                <a:solidFill>
                  <a:schemeClr val="bg1"/>
                </a:solidFill>
                <a:latin typeface="Arial"/>
                <a:ea typeface="Calibri"/>
                <a:cs typeface="Arial"/>
                <a:hlinkClick r:id="rId8">
                  <a:extLst>
                    <a:ext uri="{A12FA001-AC4F-418D-AE19-62706E023703}">
                      <ahyp:hlinkClr xmlns:ahyp="http://schemas.microsoft.com/office/drawing/2018/hyperlinkcolor" val="tx"/>
                    </a:ext>
                  </a:extLst>
                </a:hlinkClick>
              </a:rPr>
              <a:t>2030</a:t>
            </a:r>
            <a:r>
              <a:rPr lang="en-US" sz="1200">
                <a:solidFill>
                  <a:schemeClr val="bg1"/>
                </a:solidFill>
                <a:latin typeface="Arial"/>
                <a:ea typeface="Calibri"/>
                <a:cs typeface="Arial"/>
              </a:rPr>
              <a:t> continue to evolve definitions</a:t>
            </a:r>
            <a:endParaRPr lang="en-US" sz="1200">
              <a:solidFill>
                <a:schemeClr val="bg1"/>
              </a:solidFill>
              <a:latin typeface="Arial"/>
              <a:cs typeface="Arial"/>
            </a:endParaRPr>
          </a:p>
        </p:txBody>
      </p:sp>
      <p:pic>
        <p:nvPicPr>
          <p:cNvPr id="18" name="Picture 7">
            <a:extLst>
              <a:ext uri="{FF2B5EF4-FFF2-40B4-BE49-F238E27FC236}">
                <a16:creationId xmlns:a16="http://schemas.microsoft.com/office/drawing/2014/main" id="{93B2256E-C567-2215-23EF-16FD3CB72E93}"/>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802130" y="6013613"/>
            <a:ext cx="487161" cy="487161"/>
          </a:xfrm>
          <a:prstGeom prst="rect">
            <a:avLst/>
          </a:prstGeom>
        </p:spPr>
      </p:pic>
      <p:pic>
        <p:nvPicPr>
          <p:cNvPr id="19" name="Picture 8">
            <a:extLst>
              <a:ext uri="{FF2B5EF4-FFF2-40B4-BE49-F238E27FC236}">
                <a16:creationId xmlns:a16="http://schemas.microsoft.com/office/drawing/2014/main" id="{754BE1D3-696B-C3DA-6C5C-D41505854B52}"/>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802130" y="5272779"/>
            <a:ext cx="487161" cy="487161"/>
          </a:xfrm>
          <a:prstGeom prst="rect">
            <a:avLst/>
          </a:prstGeom>
        </p:spPr>
      </p:pic>
      <p:pic>
        <p:nvPicPr>
          <p:cNvPr id="20" name="Picture 9">
            <a:extLst>
              <a:ext uri="{FF2B5EF4-FFF2-40B4-BE49-F238E27FC236}">
                <a16:creationId xmlns:a16="http://schemas.microsoft.com/office/drawing/2014/main" id="{D552651E-19B0-7CA8-D12C-F4C41A288F0F}"/>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825088" y="4506512"/>
            <a:ext cx="441244" cy="441244"/>
          </a:xfrm>
          <a:prstGeom prst="rect">
            <a:avLst/>
          </a:prstGeom>
        </p:spPr>
      </p:pic>
      <p:sp>
        <p:nvSpPr>
          <p:cNvPr id="21" name="TextBox 20">
            <a:extLst>
              <a:ext uri="{FF2B5EF4-FFF2-40B4-BE49-F238E27FC236}">
                <a16:creationId xmlns:a16="http://schemas.microsoft.com/office/drawing/2014/main" id="{1FFFE1AC-AB89-7AA3-13B0-517E45BAB821}"/>
              </a:ext>
            </a:extLst>
          </p:cNvPr>
          <p:cNvSpPr txBox="1"/>
          <p:nvPr/>
        </p:nvSpPr>
        <p:spPr>
          <a:xfrm>
            <a:off x="4233163" y="4975794"/>
            <a:ext cx="338666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Arial"/>
                <a:ea typeface="Calibri"/>
                <a:cs typeface="Arial"/>
                <a:hlinkClick r:id="rId13"/>
              </a:rPr>
              <a:t>CDC Health Literay Action Plan</a:t>
            </a:r>
          </a:p>
        </p:txBody>
      </p:sp>
      <p:sp>
        <p:nvSpPr>
          <p:cNvPr id="22" name="TextBox 21">
            <a:extLst>
              <a:ext uri="{FF2B5EF4-FFF2-40B4-BE49-F238E27FC236}">
                <a16:creationId xmlns:a16="http://schemas.microsoft.com/office/drawing/2014/main" id="{7B8A6350-86B9-51A3-6654-84C95114F9F0}"/>
              </a:ext>
            </a:extLst>
          </p:cNvPr>
          <p:cNvSpPr txBox="1"/>
          <p:nvPr/>
        </p:nvSpPr>
        <p:spPr>
          <a:xfrm>
            <a:off x="3713638" y="1143463"/>
            <a:ext cx="2676064" cy="306467"/>
          </a:xfrm>
          <a:prstGeom prst="roundRect">
            <a:avLst/>
          </a:prstGeom>
          <a:solidFill>
            <a:srgbClr val="007CBA"/>
          </a:solidFill>
          <a:ln>
            <a:noFill/>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Arial"/>
                <a:ea typeface="Calibri"/>
                <a:cs typeface="Arial"/>
                <a:hlinkClick r:id="rId14">
                  <a:extLst>
                    <a:ext uri="{A12FA001-AC4F-418D-AE19-62706E023703}">
                      <ahyp:hlinkClr xmlns:ahyp="http://schemas.microsoft.com/office/drawing/2018/hyperlinkcolor" val="tx"/>
                    </a:ext>
                  </a:extLst>
                </a:hlinkClick>
              </a:rPr>
              <a:t>Federal Plain Language Guidelines</a:t>
            </a:r>
            <a:endParaRPr lang="en-US" sz="1200">
              <a:solidFill>
                <a:schemeClr val="bg1"/>
              </a:solidFill>
              <a:latin typeface="Arial"/>
              <a:cs typeface="Arial"/>
              <a:hlinkClick r:id="" action="ppaction://noaction">
                <a:extLst>
                  <a:ext uri="{A12FA001-AC4F-418D-AE19-62706E023703}">
                    <ahyp:hlinkClr xmlns:ahyp="http://schemas.microsoft.com/office/drawing/2018/hyperlinkcolor" val="tx"/>
                  </a:ext>
                </a:extLst>
              </a:hlinkClick>
            </a:endParaRPr>
          </a:p>
        </p:txBody>
      </p:sp>
      <p:pic>
        <p:nvPicPr>
          <p:cNvPr id="23" name="Picture 22">
            <a:extLst>
              <a:ext uri="{FF2B5EF4-FFF2-40B4-BE49-F238E27FC236}">
                <a16:creationId xmlns:a16="http://schemas.microsoft.com/office/drawing/2014/main" id="{AA9C5C85-46D7-3DAD-0208-754A59144086}"/>
              </a:ext>
              <a:ext uri="{C183D7F6-B498-43B3-948B-1728B52AA6E4}">
                <adec:decorative xmlns:adec="http://schemas.microsoft.com/office/drawing/2017/decorative" val="1"/>
              </a:ext>
            </a:extLst>
          </p:cNvPr>
          <p:cNvPicPr>
            <a:picLocks noChangeAspect="1"/>
          </p:cNvPicPr>
          <p:nvPr/>
        </p:nvPicPr>
        <p:blipFill>
          <a:blip r:embed="rId15"/>
          <a:srcRect l="15180" t="36752" r="14316" b="41920"/>
          <a:stretch/>
        </p:blipFill>
        <p:spPr>
          <a:xfrm>
            <a:off x="3867333" y="875730"/>
            <a:ext cx="1731851" cy="265817"/>
          </a:xfrm>
          <a:prstGeom prst="rect">
            <a:avLst/>
          </a:prstGeom>
        </p:spPr>
      </p:pic>
      <p:sp>
        <p:nvSpPr>
          <p:cNvPr id="24" name="TextBox 23">
            <a:extLst>
              <a:ext uri="{FF2B5EF4-FFF2-40B4-BE49-F238E27FC236}">
                <a16:creationId xmlns:a16="http://schemas.microsoft.com/office/drawing/2014/main" id="{98BF5172-EB32-499D-41EF-D3B8A0B8A867}"/>
              </a:ext>
            </a:extLst>
          </p:cNvPr>
          <p:cNvSpPr txBox="1"/>
          <p:nvPr/>
        </p:nvSpPr>
        <p:spPr>
          <a:xfrm>
            <a:off x="7525363" y="3832992"/>
            <a:ext cx="24692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Arial"/>
                <a:ea typeface="+mn-lt"/>
                <a:cs typeface="Arial"/>
                <a:hlinkClick r:id="rId16">
                  <a:extLst>
                    <a:ext uri="{A12FA001-AC4F-418D-AE19-62706E023703}">
                      <ahyp:hlinkClr xmlns:ahyp="http://schemas.microsoft.com/office/drawing/2018/hyperlinkcolor" val="tx"/>
                    </a:ext>
                  </a:extLst>
                </a:hlinkClick>
              </a:rPr>
              <a:t>Clear Communication Index</a:t>
            </a:r>
            <a:endParaRPr lang="en-US" sz="1200">
              <a:solidFill>
                <a:schemeClr val="bg1"/>
              </a:solidFill>
              <a:latin typeface="Arial"/>
              <a:cs typeface="Arial"/>
            </a:endParaRPr>
          </a:p>
        </p:txBody>
      </p:sp>
      <p:pic>
        <p:nvPicPr>
          <p:cNvPr id="25" name="Picture 22">
            <a:extLst>
              <a:ext uri="{FF2B5EF4-FFF2-40B4-BE49-F238E27FC236}">
                <a16:creationId xmlns:a16="http://schemas.microsoft.com/office/drawing/2014/main" id="{958E6004-FA2C-47B2-BC19-C237C044DF15}"/>
              </a:ext>
              <a:ext uri="{C183D7F6-B498-43B3-948B-1728B52AA6E4}">
                <adec:decorative xmlns:adec="http://schemas.microsoft.com/office/drawing/2017/decorative" val="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520238" y="586853"/>
            <a:ext cx="487161" cy="487161"/>
          </a:xfrm>
          <a:prstGeom prst="rect">
            <a:avLst/>
          </a:prstGeom>
        </p:spPr>
      </p:pic>
      <p:sp>
        <p:nvSpPr>
          <p:cNvPr id="26" name="TextBox 25">
            <a:extLst>
              <a:ext uri="{FF2B5EF4-FFF2-40B4-BE49-F238E27FC236}">
                <a16:creationId xmlns:a16="http://schemas.microsoft.com/office/drawing/2014/main" id="{379A1602-BCC1-A45D-5045-E10C06F96A5D}"/>
              </a:ext>
            </a:extLst>
          </p:cNvPr>
          <p:cNvSpPr txBox="1"/>
          <p:nvPr/>
        </p:nvSpPr>
        <p:spPr>
          <a:xfrm>
            <a:off x="1618829" y="3868409"/>
            <a:ext cx="1358884" cy="2877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Arial"/>
                <a:ea typeface="Calibri"/>
                <a:cs typeface="Arial"/>
                <a:hlinkClick r:id="rId17"/>
              </a:rPr>
              <a:t>Training Courses</a:t>
            </a:r>
          </a:p>
        </p:txBody>
      </p:sp>
      <p:pic>
        <p:nvPicPr>
          <p:cNvPr id="27" name="Picture 6">
            <a:extLst>
              <a:ext uri="{FF2B5EF4-FFF2-40B4-BE49-F238E27FC236}">
                <a16:creationId xmlns:a16="http://schemas.microsoft.com/office/drawing/2014/main" id="{27F1EF34-E83E-9AFE-5A56-E45E50C0A28A}"/>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318681" y="3408915"/>
            <a:ext cx="441244" cy="441244"/>
          </a:xfrm>
          <a:prstGeom prst="rect">
            <a:avLst/>
          </a:prstGeom>
        </p:spPr>
      </p:pic>
      <p:pic>
        <p:nvPicPr>
          <p:cNvPr id="28" name="Picture 23">
            <a:extLst>
              <a:ext uri="{FF2B5EF4-FFF2-40B4-BE49-F238E27FC236}">
                <a16:creationId xmlns:a16="http://schemas.microsoft.com/office/drawing/2014/main" id="{DAF666C1-B68B-2C9C-B3D9-4F1F45F46AC0}"/>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324193" y="2545881"/>
            <a:ext cx="441244" cy="441244"/>
          </a:xfrm>
          <a:prstGeom prst="rect">
            <a:avLst/>
          </a:prstGeom>
        </p:spPr>
      </p:pic>
      <p:sp>
        <p:nvSpPr>
          <p:cNvPr id="29" name="TextBox 28">
            <a:extLst>
              <a:ext uri="{FF2B5EF4-FFF2-40B4-BE49-F238E27FC236}">
                <a16:creationId xmlns:a16="http://schemas.microsoft.com/office/drawing/2014/main" id="{45ED22E0-FEA5-C8F9-B811-18A11FA35DED}"/>
              </a:ext>
            </a:extLst>
          </p:cNvPr>
          <p:cNvSpPr txBox="1"/>
          <p:nvPr/>
        </p:nvSpPr>
        <p:spPr>
          <a:xfrm>
            <a:off x="2146416" y="3032381"/>
            <a:ext cx="123990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Arial"/>
                <a:ea typeface="Calibri"/>
                <a:cs typeface="Arial"/>
                <a:hlinkClick r:id="rId18"/>
              </a:rPr>
              <a:t>The Three A's</a:t>
            </a:r>
            <a:endParaRPr lang="en-US" sz="1200">
              <a:solidFill>
                <a:schemeClr val="bg1"/>
              </a:solidFill>
              <a:latin typeface="Arial"/>
              <a:cs typeface="Arial"/>
              <a:hlinkClick r:id="rId18"/>
            </a:endParaRPr>
          </a:p>
        </p:txBody>
      </p:sp>
      <p:pic>
        <p:nvPicPr>
          <p:cNvPr id="30" name="Picture 25">
            <a:extLst>
              <a:ext uri="{FF2B5EF4-FFF2-40B4-BE49-F238E27FC236}">
                <a16:creationId xmlns:a16="http://schemas.microsoft.com/office/drawing/2014/main" id="{DE81F6DB-6787-64C1-5F82-C0C42E7305F8}"/>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006146" y="1775481"/>
            <a:ext cx="441244" cy="441244"/>
          </a:xfrm>
          <a:prstGeom prst="rect">
            <a:avLst/>
          </a:prstGeom>
        </p:spPr>
      </p:pic>
      <p:sp>
        <p:nvSpPr>
          <p:cNvPr id="31" name="TextBox 30">
            <a:extLst>
              <a:ext uri="{FF2B5EF4-FFF2-40B4-BE49-F238E27FC236}">
                <a16:creationId xmlns:a16="http://schemas.microsoft.com/office/drawing/2014/main" id="{6875EF42-4060-47B4-2557-B9871DE84D19}"/>
              </a:ext>
            </a:extLst>
          </p:cNvPr>
          <p:cNvSpPr txBox="1"/>
          <p:nvPr/>
        </p:nvSpPr>
        <p:spPr>
          <a:xfrm>
            <a:off x="2488889" y="2249152"/>
            <a:ext cx="222566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1200">
                <a:solidFill>
                  <a:schemeClr val="bg1"/>
                </a:solidFill>
                <a:highlight>
                  <a:srgbClr val="153B7D"/>
                </a:highlight>
                <a:latin typeface="Arial"/>
                <a:ea typeface="Calibri"/>
                <a:cs typeface="Arial"/>
              </a:defRPr>
            </a:lvl1pPr>
          </a:lstStyle>
          <a:p>
            <a:r>
              <a:rPr lang="en-US">
                <a:highlight>
                  <a:srgbClr val="017CBA"/>
                </a:highlight>
                <a:hlinkClick r:id="rId19">
                  <a:extLst>
                    <a:ext uri="{A12FA001-AC4F-418D-AE19-62706E023703}">
                      <ahyp:hlinkClr xmlns:ahyp="http://schemas.microsoft.com/office/drawing/2018/hyperlinkcolor" val="tx"/>
                    </a:ext>
                  </a:extLst>
                </a:hlinkClick>
              </a:rPr>
              <a:t>Understanding Your Audience</a:t>
            </a:r>
            <a:endParaRPr lang="en-US">
              <a:highlight>
                <a:srgbClr val="017CBA"/>
              </a:highlight>
            </a:endParaRPr>
          </a:p>
        </p:txBody>
      </p:sp>
      <p:cxnSp>
        <p:nvCxnSpPr>
          <p:cNvPr id="32" name="Straight Arrow Connector 31">
            <a:extLst>
              <a:ext uri="{FF2B5EF4-FFF2-40B4-BE49-F238E27FC236}">
                <a16:creationId xmlns:a16="http://schemas.microsoft.com/office/drawing/2014/main" id="{7E2363CD-13B1-939F-167B-4CF69ABEF38C}"/>
              </a:ext>
            </a:extLst>
          </p:cNvPr>
          <p:cNvCxnSpPr>
            <a:cxnSpLocks/>
          </p:cNvCxnSpPr>
          <p:nvPr/>
        </p:nvCxnSpPr>
        <p:spPr>
          <a:xfrm>
            <a:off x="3247761" y="3192780"/>
            <a:ext cx="2074865" cy="72435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B8947FE-E12F-3968-F0C9-B7D4160B8CBE}"/>
              </a:ext>
            </a:extLst>
          </p:cNvPr>
          <p:cNvCxnSpPr>
            <a:cxnSpLocks/>
          </p:cNvCxnSpPr>
          <p:nvPr/>
        </p:nvCxnSpPr>
        <p:spPr>
          <a:xfrm flipV="1">
            <a:off x="6183699" y="2760969"/>
            <a:ext cx="3600182" cy="1026214"/>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EE74077D-EF59-1C7F-E60A-697E0721EFDD}"/>
              </a:ext>
            </a:extLst>
          </p:cNvPr>
          <p:cNvSpPr/>
          <p:nvPr/>
        </p:nvSpPr>
        <p:spPr>
          <a:xfrm>
            <a:off x="5322626" y="6053045"/>
            <a:ext cx="402610" cy="408297"/>
          </a:xfrm>
          <a:prstGeom prst="ellipse">
            <a:avLst/>
          </a:prstGeom>
          <a:solidFill>
            <a:srgbClr val="B4008D"/>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Arial"/>
                <a:ea typeface="Calibri"/>
                <a:cs typeface="Arial"/>
              </a:rPr>
              <a:t>1</a:t>
            </a:r>
            <a:endParaRPr lang="en-US" sz="1200">
              <a:latin typeface="Arial"/>
              <a:cs typeface="Arial"/>
            </a:endParaRPr>
          </a:p>
        </p:txBody>
      </p:sp>
      <p:sp>
        <p:nvSpPr>
          <p:cNvPr id="35" name="Oval 34">
            <a:extLst>
              <a:ext uri="{FF2B5EF4-FFF2-40B4-BE49-F238E27FC236}">
                <a16:creationId xmlns:a16="http://schemas.microsoft.com/office/drawing/2014/main" id="{14106495-9FD6-1277-2F22-B0DFB8D75F1D}"/>
              </a:ext>
            </a:extLst>
          </p:cNvPr>
          <p:cNvSpPr/>
          <p:nvPr/>
        </p:nvSpPr>
        <p:spPr>
          <a:xfrm>
            <a:off x="5322626" y="5311252"/>
            <a:ext cx="402610" cy="408297"/>
          </a:xfrm>
          <a:prstGeom prst="ellipse">
            <a:avLst/>
          </a:prstGeom>
          <a:solidFill>
            <a:srgbClr val="B4008D"/>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ea typeface="Calibri"/>
                <a:cs typeface="Arial"/>
              </a:rPr>
              <a:t>2</a:t>
            </a:r>
            <a:endParaRPr lang="en-US" sz="1200">
              <a:latin typeface="Arial"/>
              <a:cs typeface="Arial"/>
            </a:endParaRPr>
          </a:p>
        </p:txBody>
      </p:sp>
      <p:sp>
        <p:nvSpPr>
          <p:cNvPr id="36" name="Oval 35">
            <a:extLst>
              <a:ext uri="{FF2B5EF4-FFF2-40B4-BE49-F238E27FC236}">
                <a16:creationId xmlns:a16="http://schemas.microsoft.com/office/drawing/2014/main" id="{448A9FF0-7D09-0F2E-1E14-34ED2C66A9F3}"/>
              </a:ext>
            </a:extLst>
          </p:cNvPr>
          <p:cNvSpPr/>
          <p:nvPr/>
        </p:nvSpPr>
        <p:spPr>
          <a:xfrm>
            <a:off x="5322626" y="4522986"/>
            <a:ext cx="402610" cy="408297"/>
          </a:xfrm>
          <a:prstGeom prst="ellipse">
            <a:avLst/>
          </a:prstGeom>
          <a:solidFill>
            <a:srgbClr val="B4008D"/>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ea typeface="Calibri"/>
                <a:cs typeface="Arial"/>
              </a:rPr>
              <a:t>3</a:t>
            </a:r>
            <a:endParaRPr lang="en-US" sz="1200">
              <a:latin typeface="Arial"/>
              <a:cs typeface="Arial"/>
            </a:endParaRPr>
          </a:p>
        </p:txBody>
      </p:sp>
      <p:sp>
        <p:nvSpPr>
          <p:cNvPr id="37" name="Oval 36">
            <a:extLst>
              <a:ext uri="{FF2B5EF4-FFF2-40B4-BE49-F238E27FC236}">
                <a16:creationId xmlns:a16="http://schemas.microsoft.com/office/drawing/2014/main" id="{B3841FD4-5EA9-5981-D75A-22B0FB79D01B}"/>
              </a:ext>
            </a:extLst>
          </p:cNvPr>
          <p:cNvSpPr/>
          <p:nvPr/>
        </p:nvSpPr>
        <p:spPr>
          <a:xfrm>
            <a:off x="1857926" y="3425389"/>
            <a:ext cx="402610" cy="408297"/>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ea typeface="Calibri"/>
                <a:cs typeface="Arial"/>
              </a:rPr>
              <a:t>5</a:t>
            </a:r>
            <a:endParaRPr lang="en-US" sz="1200">
              <a:latin typeface="Arial"/>
              <a:cs typeface="Arial"/>
            </a:endParaRPr>
          </a:p>
        </p:txBody>
      </p:sp>
      <p:sp>
        <p:nvSpPr>
          <p:cNvPr id="38" name="Oval 37">
            <a:extLst>
              <a:ext uri="{FF2B5EF4-FFF2-40B4-BE49-F238E27FC236}">
                <a16:creationId xmlns:a16="http://schemas.microsoft.com/office/drawing/2014/main" id="{81BB073D-EDA2-B4E6-D4D3-BCABDE82CFDF}"/>
              </a:ext>
            </a:extLst>
          </p:cNvPr>
          <p:cNvSpPr/>
          <p:nvPr/>
        </p:nvSpPr>
        <p:spPr>
          <a:xfrm>
            <a:off x="1870879" y="2575955"/>
            <a:ext cx="402610" cy="408297"/>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ea typeface="Calibri"/>
                <a:cs typeface="Arial"/>
              </a:rPr>
              <a:t>6</a:t>
            </a:r>
            <a:endParaRPr lang="en-US" sz="1200">
              <a:latin typeface="Arial"/>
              <a:cs typeface="Arial"/>
            </a:endParaRPr>
          </a:p>
        </p:txBody>
      </p:sp>
      <p:sp>
        <p:nvSpPr>
          <p:cNvPr id="39" name="Oval 38">
            <a:extLst>
              <a:ext uri="{FF2B5EF4-FFF2-40B4-BE49-F238E27FC236}">
                <a16:creationId xmlns:a16="http://schemas.microsoft.com/office/drawing/2014/main" id="{70EE2FD3-0683-AE83-29C3-CC75FABEC82E}"/>
              </a:ext>
            </a:extLst>
          </p:cNvPr>
          <p:cNvSpPr/>
          <p:nvPr/>
        </p:nvSpPr>
        <p:spPr>
          <a:xfrm>
            <a:off x="2559191" y="1791955"/>
            <a:ext cx="402610" cy="408297"/>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ea typeface="Calibri"/>
                <a:cs typeface="Arial"/>
              </a:rPr>
              <a:t>7</a:t>
            </a:r>
            <a:endParaRPr lang="en-US" sz="1200">
              <a:latin typeface="Arial"/>
              <a:cs typeface="Arial"/>
            </a:endParaRPr>
          </a:p>
        </p:txBody>
      </p:sp>
      <p:sp>
        <p:nvSpPr>
          <p:cNvPr id="40" name="Oval 39">
            <a:extLst>
              <a:ext uri="{FF2B5EF4-FFF2-40B4-BE49-F238E27FC236}">
                <a16:creationId xmlns:a16="http://schemas.microsoft.com/office/drawing/2014/main" id="{15EFCCF3-3B85-087E-98DB-DC5A79C57114}"/>
              </a:ext>
            </a:extLst>
          </p:cNvPr>
          <p:cNvSpPr/>
          <p:nvPr/>
        </p:nvSpPr>
        <p:spPr>
          <a:xfrm>
            <a:off x="3451745" y="744937"/>
            <a:ext cx="402610" cy="408297"/>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ea typeface="Calibri"/>
                <a:cs typeface="Arial"/>
              </a:rPr>
              <a:t>8</a:t>
            </a:r>
            <a:endParaRPr lang="en-US" sz="1200">
              <a:latin typeface="Arial"/>
              <a:cs typeface="Arial"/>
            </a:endParaRPr>
          </a:p>
        </p:txBody>
      </p:sp>
      <p:sp>
        <p:nvSpPr>
          <p:cNvPr id="41" name="Oval 40">
            <a:extLst>
              <a:ext uri="{FF2B5EF4-FFF2-40B4-BE49-F238E27FC236}">
                <a16:creationId xmlns:a16="http://schemas.microsoft.com/office/drawing/2014/main" id="{783791B7-6A55-759E-80DF-CC28303282C4}"/>
              </a:ext>
            </a:extLst>
          </p:cNvPr>
          <p:cNvSpPr/>
          <p:nvPr/>
        </p:nvSpPr>
        <p:spPr>
          <a:xfrm>
            <a:off x="9479157" y="2418478"/>
            <a:ext cx="476535" cy="453789"/>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a:latin typeface="Arial"/>
                <a:ea typeface="Calibri"/>
                <a:cs typeface="Arial"/>
              </a:rPr>
              <a:t>10</a:t>
            </a:r>
            <a:endParaRPr lang="en-US" sz="1000">
              <a:latin typeface="Arial"/>
              <a:cs typeface="Arial"/>
            </a:endParaRPr>
          </a:p>
        </p:txBody>
      </p:sp>
      <p:cxnSp>
        <p:nvCxnSpPr>
          <p:cNvPr id="42" name="Straight Arrow Connector 41">
            <a:extLst>
              <a:ext uri="{FF2B5EF4-FFF2-40B4-BE49-F238E27FC236}">
                <a16:creationId xmlns:a16="http://schemas.microsoft.com/office/drawing/2014/main" id="{31B1BC92-DB17-9C5E-ED2B-8A0685CC374A}"/>
              </a:ext>
            </a:extLst>
          </p:cNvPr>
          <p:cNvCxnSpPr>
            <a:cxnSpLocks/>
          </p:cNvCxnSpPr>
          <p:nvPr/>
        </p:nvCxnSpPr>
        <p:spPr>
          <a:xfrm>
            <a:off x="2961801" y="3973344"/>
            <a:ext cx="2419786" cy="8814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CE2144E-5AB7-51A5-E4BE-51F38AED4758}"/>
              </a:ext>
            </a:extLst>
          </p:cNvPr>
          <p:cNvCxnSpPr>
            <a:cxnSpLocks/>
          </p:cNvCxnSpPr>
          <p:nvPr/>
        </p:nvCxnSpPr>
        <p:spPr>
          <a:xfrm flipV="1">
            <a:off x="6168737" y="3623211"/>
            <a:ext cx="1931787" cy="435788"/>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52717CB-76DA-905A-5DA6-DE326DB8B5F9}"/>
              </a:ext>
            </a:extLst>
          </p:cNvPr>
          <p:cNvCxnSpPr>
            <a:cxnSpLocks/>
          </p:cNvCxnSpPr>
          <p:nvPr/>
        </p:nvCxnSpPr>
        <p:spPr>
          <a:xfrm>
            <a:off x="3914071" y="2470521"/>
            <a:ext cx="1467516" cy="1302258"/>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24C183BE-43B2-D469-1123-7B5B819D3F74}"/>
              </a:ext>
            </a:extLst>
          </p:cNvPr>
          <p:cNvSpPr txBox="1"/>
          <p:nvPr/>
        </p:nvSpPr>
        <p:spPr>
          <a:xfrm>
            <a:off x="572724" y="1130142"/>
            <a:ext cx="202992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153B7D"/>
                </a:solidFill>
                <a:latin typeface="Arial"/>
                <a:ea typeface="Calibri"/>
                <a:cs typeface="Calibri"/>
              </a:rPr>
              <a:t>Creating your communication</a:t>
            </a:r>
            <a:endParaRPr lang="en-US" sz="2000">
              <a:solidFill>
                <a:srgbClr val="153B7D"/>
              </a:solidFill>
              <a:latin typeface="Arial"/>
              <a:cs typeface="Arial"/>
            </a:endParaRPr>
          </a:p>
        </p:txBody>
      </p:sp>
      <p:sp>
        <p:nvSpPr>
          <p:cNvPr id="47" name="TextBox 46">
            <a:extLst>
              <a:ext uri="{FF2B5EF4-FFF2-40B4-BE49-F238E27FC236}">
                <a16:creationId xmlns:a16="http://schemas.microsoft.com/office/drawing/2014/main" id="{2123E9CF-987E-B1C4-BE87-C0866F41AD17}"/>
              </a:ext>
            </a:extLst>
          </p:cNvPr>
          <p:cNvSpPr txBox="1"/>
          <p:nvPr/>
        </p:nvSpPr>
        <p:spPr>
          <a:xfrm>
            <a:off x="2602646" y="4657131"/>
            <a:ext cx="216166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153B7D"/>
                </a:solidFill>
                <a:latin typeface="Arial"/>
                <a:ea typeface="Calibri"/>
                <a:cs typeface="Calibri"/>
              </a:rPr>
              <a:t>Foundational documents and resources</a:t>
            </a:r>
            <a:endParaRPr lang="en-US" sz="2000">
              <a:solidFill>
                <a:srgbClr val="153B7D"/>
              </a:solidFill>
              <a:latin typeface="Arial"/>
              <a:cs typeface="Arial"/>
            </a:endParaRPr>
          </a:p>
        </p:txBody>
      </p:sp>
      <p:sp>
        <p:nvSpPr>
          <p:cNvPr id="49" name="Oval 48">
            <a:extLst>
              <a:ext uri="{FF2B5EF4-FFF2-40B4-BE49-F238E27FC236}">
                <a16:creationId xmlns:a16="http://schemas.microsoft.com/office/drawing/2014/main" id="{F09E522D-BDE2-11B2-4E27-B33149AC9A75}"/>
              </a:ext>
            </a:extLst>
          </p:cNvPr>
          <p:cNvSpPr/>
          <p:nvPr/>
        </p:nvSpPr>
        <p:spPr>
          <a:xfrm>
            <a:off x="8036659" y="3364295"/>
            <a:ext cx="402610" cy="408297"/>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ea typeface="Calibri"/>
                <a:cs typeface="Arial"/>
              </a:rPr>
              <a:t>9</a:t>
            </a:r>
            <a:endParaRPr lang="en-US" sz="1200">
              <a:latin typeface="Arial"/>
              <a:cs typeface="Arial"/>
            </a:endParaRPr>
          </a:p>
        </p:txBody>
      </p:sp>
      <p:pic>
        <p:nvPicPr>
          <p:cNvPr id="50" name="Picture 14">
            <a:extLst>
              <a:ext uri="{FF2B5EF4-FFF2-40B4-BE49-F238E27FC236}">
                <a16:creationId xmlns:a16="http://schemas.microsoft.com/office/drawing/2014/main" id="{24D66694-CC52-C293-1357-368C331975F9}"/>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485588" y="3352407"/>
            <a:ext cx="441244" cy="441244"/>
          </a:xfrm>
          <a:prstGeom prst="rect">
            <a:avLst/>
          </a:prstGeom>
        </p:spPr>
      </p:pic>
      <p:pic>
        <p:nvPicPr>
          <p:cNvPr id="64" name="Picture 14">
            <a:extLst>
              <a:ext uri="{FF2B5EF4-FFF2-40B4-BE49-F238E27FC236}">
                <a16:creationId xmlns:a16="http://schemas.microsoft.com/office/drawing/2014/main" id="{4D640722-C207-122B-89C4-68A431D245F6}"/>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0010921" y="2416845"/>
            <a:ext cx="441244" cy="441244"/>
          </a:xfrm>
          <a:prstGeom prst="rect">
            <a:avLst/>
          </a:prstGeom>
        </p:spPr>
      </p:pic>
      <p:sp>
        <p:nvSpPr>
          <p:cNvPr id="65" name="TextBox 64">
            <a:extLst>
              <a:ext uri="{FF2B5EF4-FFF2-40B4-BE49-F238E27FC236}">
                <a16:creationId xmlns:a16="http://schemas.microsoft.com/office/drawing/2014/main" id="{7E9E8BD7-C06D-F9B6-97DE-2EA9EB4EC7EC}"/>
              </a:ext>
            </a:extLst>
          </p:cNvPr>
          <p:cNvSpPr txBox="1"/>
          <p:nvPr/>
        </p:nvSpPr>
        <p:spPr>
          <a:xfrm>
            <a:off x="8115935" y="1119823"/>
            <a:ext cx="132521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Arial"/>
                <a:ea typeface="Calibri"/>
                <a:cs typeface="Arial"/>
                <a:hlinkClick r:id="rId20">
                  <a:extLst>
                    <a:ext uri="{A12FA001-AC4F-418D-AE19-62706E023703}">
                      <ahyp:hlinkClr xmlns:ahyp="http://schemas.microsoft.com/office/drawing/2018/hyperlinkcolor" val="tx"/>
                    </a:ext>
                  </a:extLst>
                </a:hlinkClick>
              </a:rPr>
              <a:t>Everyday Words</a:t>
            </a:r>
            <a:endParaRPr lang="en-US" sz="1600">
              <a:solidFill>
                <a:schemeClr val="bg1"/>
              </a:solidFill>
              <a:latin typeface="Arial"/>
              <a:ea typeface="Calibri" panose="020F0502020204030204"/>
              <a:cs typeface="Arial"/>
              <a:hlinkClick r:id="" action="ppaction://noaction">
                <a:extLst>
                  <a:ext uri="{A12FA001-AC4F-418D-AE19-62706E023703}">
                    <ahyp:hlinkClr xmlns:ahyp="http://schemas.microsoft.com/office/drawing/2018/hyperlinkcolor" val="tx"/>
                  </a:ext>
                </a:extLst>
              </a:hlinkClick>
            </a:endParaRPr>
          </a:p>
        </p:txBody>
      </p:sp>
      <p:sp>
        <p:nvSpPr>
          <p:cNvPr id="95" name="TextBox 94">
            <a:extLst>
              <a:ext uri="{FF2B5EF4-FFF2-40B4-BE49-F238E27FC236}">
                <a16:creationId xmlns:a16="http://schemas.microsoft.com/office/drawing/2014/main" id="{54663C55-EF6D-5C49-5A7E-2F1C614AF2C1}"/>
              </a:ext>
            </a:extLst>
          </p:cNvPr>
          <p:cNvSpPr txBox="1"/>
          <p:nvPr/>
        </p:nvSpPr>
        <p:spPr>
          <a:xfrm>
            <a:off x="4567531" y="4192042"/>
            <a:ext cx="271793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Arial"/>
                <a:ea typeface="Calibri"/>
                <a:cs typeface="Arial"/>
                <a:hlinkClick r:id="rId21"/>
              </a:rPr>
              <a:t>CDC Health Literacy Website</a:t>
            </a:r>
          </a:p>
        </p:txBody>
      </p:sp>
      <p:pic>
        <p:nvPicPr>
          <p:cNvPr id="96" name="Picture 14">
            <a:extLst>
              <a:ext uri="{FF2B5EF4-FFF2-40B4-BE49-F238E27FC236}">
                <a16:creationId xmlns:a16="http://schemas.microsoft.com/office/drawing/2014/main" id="{8545E8B3-0AD8-0C4E-B4BE-D9C3CD2C6ED0}"/>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825088" y="3699899"/>
            <a:ext cx="441244" cy="441244"/>
          </a:xfrm>
          <a:prstGeom prst="rect">
            <a:avLst/>
          </a:prstGeom>
        </p:spPr>
      </p:pic>
      <p:sp>
        <p:nvSpPr>
          <p:cNvPr id="97" name="Oval 96">
            <a:extLst>
              <a:ext uri="{FF2B5EF4-FFF2-40B4-BE49-F238E27FC236}">
                <a16:creationId xmlns:a16="http://schemas.microsoft.com/office/drawing/2014/main" id="{3FC86DD7-0280-3F46-5937-3A6D75227DEB}"/>
              </a:ext>
            </a:extLst>
          </p:cNvPr>
          <p:cNvSpPr/>
          <p:nvPr/>
        </p:nvSpPr>
        <p:spPr>
          <a:xfrm>
            <a:off x="5322626" y="3712985"/>
            <a:ext cx="402610" cy="408297"/>
          </a:xfrm>
          <a:prstGeom prst="ellipse">
            <a:avLst/>
          </a:prstGeom>
          <a:solidFill>
            <a:srgbClr val="B4008D"/>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ea typeface="Calibri"/>
                <a:cs typeface="Arial"/>
              </a:rPr>
              <a:t>4</a:t>
            </a:r>
            <a:endParaRPr lang="en-US" sz="1200">
              <a:latin typeface="Arial"/>
              <a:cs typeface="Arial"/>
            </a:endParaRPr>
          </a:p>
        </p:txBody>
      </p:sp>
      <p:sp>
        <p:nvSpPr>
          <p:cNvPr id="98" name="Rounded Rectangle 97">
            <a:extLst>
              <a:ext uri="{FF2B5EF4-FFF2-40B4-BE49-F238E27FC236}">
                <a16:creationId xmlns:a16="http://schemas.microsoft.com/office/drawing/2014/main" id="{528DBA56-98C0-3099-72B9-9934E2D8EBF9}"/>
              </a:ext>
            </a:extLst>
          </p:cNvPr>
          <p:cNvSpPr/>
          <p:nvPr/>
        </p:nvSpPr>
        <p:spPr>
          <a:xfrm>
            <a:off x="8865950" y="2895042"/>
            <a:ext cx="2237772" cy="295606"/>
          </a:xfrm>
          <a:prstGeom prst="roundRect">
            <a:avLst/>
          </a:prstGeom>
          <a:solidFill>
            <a:srgbClr val="007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a:extLst>
              <a:ext uri="{FF2B5EF4-FFF2-40B4-BE49-F238E27FC236}">
                <a16:creationId xmlns:a16="http://schemas.microsoft.com/office/drawing/2014/main" id="{3FA24E30-8EE7-764E-2FA0-7C374275499D}"/>
              </a:ext>
            </a:extLst>
          </p:cNvPr>
          <p:cNvSpPr txBox="1"/>
          <p:nvPr/>
        </p:nvSpPr>
        <p:spPr>
          <a:xfrm>
            <a:off x="8797977" y="2902261"/>
            <a:ext cx="239332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Arial"/>
                <a:ea typeface="Calibri"/>
                <a:cs typeface="Arial"/>
                <a:hlinkClick r:id="rId22">
                  <a:extLst>
                    <a:ext uri="{A12FA001-AC4F-418D-AE19-62706E023703}">
                      <ahyp:hlinkClr xmlns:ahyp="http://schemas.microsoft.com/office/drawing/2018/hyperlinkcolor" val="tx"/>
                    </a:ext>
                  </a:extLst>
                </a:hlinkClick>
              </a:rPr>
              <a:t>Clear Writing Assessment</a:t>
            </a:r>
            <a:endParaRPr lang="en-US" sz="1200">
              <a:solidFill>
                <a:schemeClr val="bg1"/>
              </a:solidFill>
              <a:latin typeface="Arial"/>
              <a:cs typeface="Arial"/>
            </a:endParaRPr>
          </a:p>
        </p:txBody>
      </p:sp>
      <p:sp>
        <p:nvSpPr>
          <p:cNvPr id="4" name="Oval 3">
            <a:extLst>
              <a:ext uri="{FF2B5EF4-FFF2-40B4-BE49-F238E27FC236}">
                <a16:creationId xmlns:a16="http://schemas.microsoft.com/office/drawing/2014/main" id="{6E30CBA1-0CDC-8B58-4DAD-C3C766D6DB93}"/>
              </a:ext>
            </a:extLst>
          </p:cNvPr>
          <p:cNvSpPr/>
          <p:nvPr/>
        </p:nvSpPr>
        <p:spPr>
          <a:xfrm>
            <a:off x="8042242" y="600563"/>
            <a:ext cx="476535" cy="453789"/>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a:latin typeface="Arial"/>
                <a:cs typeface="Arial"/>
              </a:rPr>
              <a:t>11</a:t>
            </a:r>
          </a:p>
        </p:txBody>
      </p:sp>
    </p:spTree>
    <p:extLst>
      <p:ext uri="{BB962C8B-B14F-4D97-AF65-F5344CB8AC3E}">
        <p14:creationId xmlns:p14="http://schemas.microsoft.com/office/powerpoint/2010/main" val="1068866377"/>
      </p:ext>
    </p:extLst>
  </p:cSld>
  <p:clrMapOvr>
    <a:masterClrMapping/>
  </p:clrMapOvr>
  <p:extLst>
    <p:ext uri="{6950BFC3-D8DA-4A85-94F7-54DA5524770B}">
      <p188:commentRel xmlns:p188="http://schemas.microsoft.com/office/powerpoint/2018/8/main" r:id="rId2"/>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EFD5-6E50-5012-0C85-3AE9B39E2404}"/>
              </a:ext>
            </a:extLst>
          </p:cNvPr>
          <p:cNvSpPr>
            <a:spLocks noGrp="1"/>
          </p:cNvSpPr>
          <p:nvPr>
            <p:ph type="title"/>
          </p:nvPr>
        </p:nvSpPr>
        <p:spPr>
          <a:xfrm>
            <a:off x="546257" y="-121024"/>
            <a:ext cx="10146324" cy="1121484"/>
          </a:xfrm>
        </p:spPr>
        <p:txBody>
          <a:bodyPr>
            <a:normAutofit/>
          </a:bodyPr>
          <a:lstStyle/>
          <a:p>
            <a:r>
              <a:rPr lang="en-US" sz="2000">
                <a:latin typeface="Arial" panose="020B0604020202020204" pitchFamily="34" charset="0"/>
                <a:cs typeface="Arial" panose="020B0604020202020204" pitchFamily="34" charset="0"/>
              </a:rPr>
              <a:t>CDC Tools: Clear Communication Index (Widget Focused on Health Literacy)</a:t>
            </a:r>
          </a:p>
        </p:txBody>
      </p:sp>
      <p:pic>
        <p:nvPicPr>
          <p:cNvPr id="8" name="Picture 7" descr="Screenshot of the CDC Clear Communication Index Score Sheet.">
            <a:extLst>
              <a:ext uri="{FF2B5EF4-FFF2-40B4-BE49-F238E27FC236}">
                <a16:creationId xmlns:a16="http://schemas.microsoft.com/office/drawing/2014/main" id="{DB34E51C-D4CE-E615-A1F9-3E86990B3463}"/>
              </a:ext>
            </a:extLst>
          </p:cNvPr>
          <p:cNvPicPr>
            <a:picLocks noChangeAspect="1"/>
          </p:cNvPicPr>
          <p:nvPr/>
        </p:nvPicPr>
        <p:blipFill>
          <a:blip r:embed="rId4"/>
          <a:srcRect t="1293" r="-183"/>
          <a:stretch/>
        </p:blipFill>
        <p:spPr>
          <a:xfrm>
            <a:off x="658305" y="1652177"/>
            <a:ext cx="3335829" cy="3728385"/>
          </a:xfrm>
          <a:prstGeom prst="rect">
            <a:avLst/>
          </a:prstGeom>
          <a:ln>
            <a:solidFill>
              <a:schemeClr val="accent4">
                <a:lumMod val="20000"/>
                <a:lumOff val="80000"/>
              </a:schemeClr>
            </a:solidFill>
          </a:ln>
        </p:spPr>
      </p:pic>
      <p:sp>
        <p:nvSpPr>
          <p:cNvPr id="6" name="Rectangle: Rounded Corners 5">
            <a:extLst>
              <a:ext uri="{FF2B5EF4-FFF2-40B4-BE49-F238E27FC236}">
                <a16:creationId xmlns:a16="http://schemas.microsoft.com/office/drawing/2014/main" id="{DB700BA4-D7D2-7B43-79E2-B21173FDD984}"/>
              </a:ext>
              <a:ext uri="{C183D7F6-B498-43B3-948B-1728B52AA6E4}">
                <adec:decorative xmlns:adec="http://schemas.microsoft.com/office/drawing/2017/decorative" val="1"/>
              </a:ext>
            </a:extLst>
          </p:cNvPr>
          <p:cNvSpPr/>
          <p:nvPr/>
        </p:nvSpPr>
        <p:spPr>
          <a:xfrm>
            <a:off x="658305" y="5789337"/>
            <a:ext cx="3329724" cy="748818"/>
          </a:xfrm>
          <a:prstGeom prst="round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1200">
                <a:solidFill>
                  <a:schemeClr val="accent1"/>
                </a:solidFill>
                <a:latin typeface="Arial"/>
                <a:ea typeface="+mn-lt"/>
                <a:cs typeface="Arial"/>
              </a:rPr>
              <a:t>Link: </a:t>
            </a:r>
            <a:r>
              <a:rPr lang="en-US" sz="1200">
                <a:solidFill>
                  <a:schemeClr val="bg1"/>
                </a:solidFill>
                <a:highlight>
                  <a:srgbClr val="000080"/>
                </a:highlight>
                <a:latin typeface="Arial"/>
                <a:ea typeface="+mn-lt"/>
                <a:cs typeface="Arial"/>
                <a:hlinkClick r:id="rId5">
                  <a:extLst>
                    <a:ext uri="{A12FA001-AC4F-418D-AE19-62706E023703}">
                      <ahyp:hlinkClr xmlns:ahyp="http://schemas.microsoft.com/office/drawing/2018/hyperlinkcolor" val="tx"/>
                    </a:ext>
                  </a:extLst>
                </a:hlinkClick>
              </a:rPr>
              <a:t>https://www.cdc.gov/ccindex/index.html</a:t>
            </a:r>
            <a:endParaRPr lang="en-US" sz="1600">
              <a:solidFill>
                <a:schemeClr val="bg1"/>
              </a:solidFill>
              <a:highlight>
                <a:srgbClr val="000080"/>
              </a:highlight>
              <a:latin typeface="Arial"/>
              <a:ea typeface="Calibri"/>
              <a:cs typeface="Arial"/>
            </a:endParaRPr>
          </a:p>
        </p:txBody>
      </p:sp>
      <p:pic>
        <p:nvPicPr>
          <p:cNvPr id="9" name="Picture 8" descr="Screenshot of the CDC Clear Communication Index User Guide.">
            <a:extLst>
              <a:ext uri="{FF2B5EF4-FFF2-40B4-BE49-F238E27FC236}">
                <a16:creationId xmlns:a16="http://schemas.microsoft.com/office/drawing/2014/main" id="{8A43678C-90F4-A4A1-96FB-B109DCE3C610}"/>
              </a:ext>
            </a:extLst>
          </p:cNvPr>
          <p:cNvPicPr>
            <a:picLocks noChangeAspect="1"/>
          </p:cNvPicPr>
          <p:nvPr/>
        </p:nvPicPr>
        <p:blipFill>
          <a:blip r:embed="rId6"/>
          <a:srcRect t="7153" r="7261"/>
          <a:stretch/>
        </p:blipFill>
        <p:spPr>
          <a:xfrm>
            <a:off x="4240752" y="1652177"/>
            <a:ext cx="3335829" cy="3168373"/>
          </a:xfrm>
          <a:prstGeom prst="rect">
            <a:avLst/>
          </a:prstGeom>
        </p:spPr>
      </p:pic>
      <p:pic>
        <p:nvPicPr>
          <p:cNvPr id="13" name="Content Placeholder 12" descr="Screenshot of the CDC Clear Communication Index widget which is a is a research-based tool to help you develop and assess public communication materials. The Index has 4 introductory questions and 20 scored items drawn from scientific literature in communication and related disciplines. The items represent the most important characteristics that enhance and aid people’s understanding of information.">
            <a:extLst>
              <a:ext uri="{FF2B5EF4-FFF2-40B4-BE49-F238E27FC236}">
                <a16:creationId xmlns:a16="http://schemas.microsoft.com/office/drawing/2014/main" id="{F43826A8-A06C-0102-D681-A78FF9E28083}"/>
              </a:ext>
            </a:extLst>
          </p:cNvPr>
          <p:cNvPicPr>
            <a:picLocks noGrp="1" noChangeAspect="1"/>
          </p:cNvPicPr>
          <p:nvPr>
            <p:ph idx="1"/>
          </p:nvPr>
        </p:nvPicPr>
        <p:blipFill>
          <a:blip r:embed="rId7"/>
          <a:srcRect l="3461" r="1790" b="1874"/>
          <a:stretch/>
        </p:blipFill>
        <p:spPr>
          <a:xfrm>
            <a:off x="7823200" y="1652177"/>
            <a:ext cx="3637280" cy="4037689"/>
          </a:xfrm>
          <a:ln>
            <a:solidFill>
              <a:schemeClr val="accent4">
                <a:lumMod val="20000"/>
                <a:lumOff val="80000"/>
              </a:schemeClr>
            </a:solidFill>
          </a:ln>
        </p:spPr>
      </p:pic>
      <p:sp>
        <p:nvSpPr>
          <p:cNvPr id="3" name="Oval 2">
            <a:extLst>
              <a:ext uri="{FF2B5EF4-FFF2-40B4-BE49-F238E27FC236}">
                <a16:creationId xmlns:a16="http://schemas.microsoft.com/office/drawing/2014/main" id="{9935CE62-BE83-A446-AD43-4C3EB64C7077}"/>
              </a:ext>
              <a:ext uri="{C183D7F6-B498-43B3-948B-1728B52AA6E4}">
                <adec:decorative xmlns:adec="http://schemas.microsoft.com/office/drawing/2017/decorative" val="1"/>
              </a:ext>
            </a:extLst>
          </p:cNvPr>
          <p:cNvSpPr/>
          <p:nvPr/>
        </p:nvSpPr>
        <p:spPr>
          <a:xfrm>
            <a:off x="269948" y="1376324"/>
            <a:ext cx="552304" cy="560105"/>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cs typeface="Arial"/>
              </a:rPr>
              <a:t>9</a:t>
            </a:r>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2384951"/>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D7721-4DC2-65BE-AB0D-D7AF427C9796}"/>
              </a:ext>
            </a:extLst>
          </p:cNvPr>
          <p:cNvSpPr>
            <a:spLocks noGrp="1"/>
          </p:cNvSpPr>
          <p:nvPr>
            <p:ph type="title"/>
          </p:nvPr>
        </p:nvSpPr>
        <p:spPr/>
        <p:txBody>
          <a:bodyPr>
            <a:normAutofit/>
          </a:bodyPr>
          <a:lstStyle/>
          <a:p>
            <a:r>
              <a:rPr lang="en-US" sz="2000">
                <a:latin typeface="Arial"/>
                <a:cs typeface="Arial"/>
              </a:rPr>
              <a:t>Introduction</a:t>
            </a:r>
          </a:p>
        </p:txBody>
      </p:sp>
      <p:sp>
        <p:nvSpPr>
          <p:cNvPr id="4" name="TextBox 10">
            <a:extLst>
              <a:ext uri="{FF2B5EF4-FFF2-40B4-BE49-F238E27FC236}">
                <a16:creationId xmlns:a16="http://schemas.microsoft.com/office/drawing/2014/main" id="{B648C212-EB17-63BA-4E2D-70DFCB9EBCC7}"/>
              </a:ext>
            </a:extLst>
          </p:cNvPr>
          <p:cNvSpPr txBox="1"/>
          <p:nvPr/>
        </p:nvSpPr>
        <p:spPr>
          <a:xfrm>
            <a:off x="815200" y="4337346"/>
            <a:ext cx="2352240" cy="692497"/>
          </a:xfrm>
          <a:prstGeom prst="rect">
            <a:avLst/>
          </a:prstGeom>
          <a:noFill/>
          <a:ln>
            <a:noFill/>
          </a:ln>
        </p:spPr>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solidFill>
                  <a:srgbClr val="B4008D"/>
                </a:solidFill>
                <a:latin typeface="Arial"/>
                <a:cs typeface="Arial"/>
              </a:rPr>
              <a:t>Pearl Owen</a:t>
            </a:r>
          </a:p>
          <a:p>
            <a:pPr algn="ctr"/>
            <a:r>
              <a:rPr lang="en-US" sz="1200">
                <a:solidFill>
                  <a:srgbClr val="153B7D"/>
                </a:solidFill>
                <a:latin typeface="Arial"/>
                <a:cs typeface="Arial"/>
              </a:rPr>
              <a:t>Managing Director </a:t>
            </a:r>
          </a:p>
          <a:p>
            <a:pPr algn="ctr"/>
            <a:r>
              <a:rPr lang="en-US" sz="1200">
                <a:solidFill>
                  <a:srgbClr val="153B7D"/>
                </a:solidFill>
                <a:latin typeface="Arial"/>
                <a:cs typeface="Arial"/>
              </a:rPr>
              <a:t>Strategic Planning</a:t>
            </a:r>
            <a:endParaRPr lang="en-US" sz="1200">
              <a:solidFill>
                <a:srgbClr val="153B7D"/>
              </a:solidFill>
              <a:latin typeface="Arial" panose="020B0604020202020204" pitchFamily="34" charset="0"/>
              <a:cs typeface="Arial" panose="020B0604020202020204" pitchFamily="34" charset="0"/>
            </a:endParaRPr>
          </a:p>
        </p:txBody>
      </p:sp>
      <p:sp>
        <p:nvSpPr>
          <p:cNvPr id="8" name="TextBox 10">
            <a:extLst>
              <a:ext uri="{FF2B5EF4-FFF2-40B4-BE49-F238E27FC236}">
                <a16:creationId xmlns:a16="http://schemas.microsoft.com/office/drawing/2014/main" id="{D5BB637D-FBA6-7FBA-DEDB-9FE8613C1249}"/>
              </a:ext>
            </a:extLst>
          </p:cNvPr>
          <p:cNvSpPr txBox="1"/>
          <p:nvPr/>
        </p:nvSpPr>
        <p:spPr>
          <a:xfrm>
            <a:off x="4103779" y="4337346"/>
            <a:ext cx="2352240" cy="692497"/>
          </a:xfrm>
          <a:prstGeom prst="rect">
            <a:avLst/>
          </a:prstGeom>
          <a:noFill/>
          <a:ln>
            <a:noFill/>
          </a:ln>
        </p:spPr>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solidFill>
                  <a:srgbClr val="B4008D"/>
                </a:solidFill>
                <a:latin typeface="Arial"/>
                <a:cs typeface="Arial"/>
              </a:rPr>
              <a:t>Dino </a:t>
            </a:r>
            <a:r>
              <a:rPr lang="en-US" sz="1500" b="1" err="1">
                <a:solidFill>
                  <a:srgbClr val="B4008D"/>
                </a:solidFill>
                <a:latin typeface="Arial"/>
                <a:cs typeface="Arial"/>
              </a:rPr>
              <a:t>Hainline</a:t>
            </a:r>
            <a:endParaRPr lang="en-US" sz="1500" b="1">
              <a:solidFill>
                <a:srgbClr val="B4008D"/>
              </a:solidFill>
              <a:latin typeface="Arial"/>
              <a:cs typeface="Arial"/>
            </a:endParaRPr>
          </a:p>
          <a:p>
            <a:pPr algn="ctr"/>
            <a:r>
              <a:rPr lang="en-US" sz="1200">
                <a:solidFill>
                  <a:srgbClr val="153B7D"/>
                </a:solidFill>
                <a:latin typeface="Arial"/>
                <a:cs typeface="Arial"/>
              </a:rPr>
              <a:t>Senior Strategist</a:t>
            </a:r>
          </a:p>
          <a:p>
            <a:pPr algn="ctr"/>
            <a:r>
              <a:rPr lang="en-US" sz="1200">
                <a:solidFill>
                  <a:srgbClr val="153B7D"/>
                </a:solidFill>
                <a:latin typeface="Arial"/>
                <a:cs typeface="Arial"/>
              </a:rPr>
              <a:t>Strategic Planning</a:t>
            </a:r>
            <a:endParaRPr lang="en-US" sz="1200">
              <a:solidFill>
                <a:srgbClr val="153B7D"/>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28DB85A-E741-8BA5-3649-3F9B4403B6C4}"/>
              </a:ext>
            </a:extLst>
          </p:cNvPr>
          <p:cNvPicPr>
            <a:picLocks noChangeAspect="1"/>
          </p:cNvPicPr>
          <p:nvPr/>
        </p:nvPicPr>
        <p:blipFill rotWithShape="1">
          <a:blip r:embed="rId3"/>
          <a:srcRect l="214" r="335"/>
          <a:stretch/>
        </p:blipFill>
        <p:spPr>
          <a:xfrm>
            <a:off x="2677739" y="5384800"/>
            <a:ext cx="1825738" cy="265710"/>
          </a:xfrm>
          <a:prstGeom prst="rect">
            <a:avLst/>
          </a:prstGeom>
          <a:ln>
            <a:noFill/>
          </a:ln>
        </p:spPr>
      </p:pic>
      <p:grpSp>
        <p:nvGrpSpPr>
          <p:cNvPr id="10" name="Group 9">
            <a:extLst>
              <a:ext uri="{FF2B5EF4-FFF2-40B4-BE49-F238E27FC236}">
                <a16:creationId xmlns:a16="http://schemas.microsoft.com/office/drawing/2014/main" id="{802975B3-F9F0-C24C-A444-A49A23917EC1}"/>
              </a:ext>
              <a:ext uri="{C183D7F6-B498-43B3-948B-1728B52AA6E4}">
                <adec:decorative xmlns:adec="http://schemas.microsoft.com/office/drawing/2017/decorative" val="1"/>
              </a:ext>
            </a:extLst>
          </p:cNvPr>
          <p:cNvGrpSpPr/>
          <p:nvPr/>
        </p:nvGrpSpPr>
        <p:grpSpPr>
          <a:xfrm>
            <a:off x="4182619" y="1939916"/>
            <a:ext cx="2194560" cy="2194560"/>
            <a:chOff x="3916738" y="1365847"/>
            <a:chExt cx="2194560" cy="2194560"/>
          </a:xfrm>
        </p:grpSpPr>
        <p:sp>
          <p:nvSpPr>
            <p:cNvPr id="7" name="Oval 6">
              <a:extLst>
                <a:ext uri="{FF2B5EF4-FFF2-40B4-BE49-F238E27FC236}">
                  <a16:creationId xmlns:a16="http://schemas.microsoft.com/office/drawing/2014/main" id="{B234ED75-44AE-3F2D-B119-50569266C2C0}"/>
                </a:ext>
              </a:extLst>
            </p:cNvPr>
            <p:cNvSpPr>
              <a:spLocks noChangeAspect="1"/>
            </p:cNvSpPr>
            <p:nvPr/>
          </p:nvSpPr>
          <p:spPr>
            <a:xfrm>
              <a:off x="3916738" y="1365847"/>
              <a:ext cx="2194560" cy="219456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FE15B53-84D4-9840-5C57-A7514F32DA9B}"/>
                </a:ext>
              </a:extLst>
            </p:cNvPr>
            <p:cNvPicPr>
              <a:picLocks noChangeAspect="1"/>
            </p:cNvPicPr>
            <p:nvPr/>
          </p:nvPicPr>
          <p:blipFill rotWithShape="1">
            <a:blip r:embed="rId4"/>
            <a:srcRect l="9996" t="9986" r="9901" b="9658"/>
            <a:stretch/>
          </p:blipFill>
          <p:spPr>
            <a:xfrm>
              <a:off x="4047067" y="1497255"/>
              <a:ext cx="1933903" cy="1931745"/>
            </a:xfrm>
            <a:prstGeom prst="ellipse">
              <a:avLst/>
            </a:prstGeom>
          </p:spPr>
        </p:pic>
      </p:grpSp>
      <p:grpSp>
        <p:nvGrpSpPr>
          <p:cNvPr id="11" name="Group 10">
            <a:extLst>
              <a:ext uri="{FF2B5EF4-FFF2-40B4-BE49-F238E27FC236}">
                <a16:creationId xmlns:a16="http://schemas.microsoft.com/office/drawing/2014/main" id="{1E6902F7-6541-902E-1EF9-55F61F6DF177}"/>
              </a:ext>
              <a:ext uri="{C183D7F6-B498-43B3-948B-1728B52AA6E4}">
                <adec:decorative xmlns:adec="http://schemas.microsoft.com/office/drawing/2017/decorative" val="1"/>
              </a:ext>
            </a:extLst>
          </p:cNvPr>
          <p:cNvGrpSpPr/>
          <p:nvPr/>
        </p:nvGrpSpPr>
        <p:grpSpPr>
          <a:xfrm>
            <a:off x="894040" y="1939916"/>
            <a:ext cx="2194560" cy="2194560"/>
            <a:chOff x="716338" y="1365847"/>
            <a:chExt cx="2194560" cy="2194560"/>
          </a:xfrm>
        </p:grpSpPr>
        <p:sp>
          <p:nvSpPr>
            <p:cNvPr id="5" name="Oval 4">
              <a:extLst>
                <a:ext uri="{FF2B5EF4-FFF2-40B4-BE49-F238E27FC236}">
                  <a16:creationId xmlns:a16="http://schemas.microsoft.com/office/drawing/2014/main" id="{C5054464-C77E-ACC0-121D-A8B11F83A8A1}"/>
                </a:ext>
              </a:extLst>
            </p:cNvPr>
            <p:cNvSpPr>
              <a:spLocks noChangeAspect="1"/>
            </p:cNvSpPr>
            <p:nvPr/>
          </p:nvSpPr>
          <p:spPr>
            <a:xfrm>
              <a:off x="716338" y="1365847"/>
              <a:ext cx="2194560" cy="219456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B92D601-331E-99DE-E47D-3417F7DC3140}"/>
                </a:ext>
              </a:extLst>
            </p:cNvPr>
            <p:cNvPicPr>
              <a:picLocks noChangeAspect="1"/>
            </p:cNvPicPr>
            <p:nvPr/>
          </p:nvPicPr>
          <p:blipFill rotWithShape="1">
            <a:blip r:embed="rId5"/>
            <a:srcRect l="9832" t="9824" r="10067" b="9824"/>
            <a:stretch/>
          </p:blipFill>
          <p:spPr>
            <a:xfrm>
              <a:off x="846667" y="1497255"/>
              <a:ext cx="1933903" cy="1931745"/>
            </a:xfrm>
            <a:prstGeom prst="ellipse">
              <a:avLst/>
            </a:prstGeom>
          </p:spPr>
        </p:pic>
      </p:grpSp>
    </p:spTree>
    <p:extLst>
      <p:ext uri="{BB962C8B-B14F-4D97-AF65-F5344CB8AC3E}">
        <p14:creationId xmlns:p14="http://schemas.microsoft.com/office/powerpoint/2010/main" val="1425532481"/>
      </p:ext>
    </p:extLst>
  </p:cSld>
  <p:clrMapOvr>
    <a:masterClrMapping/>
  </p:clrMapOvr>
  <p:extLst>
    <p:ext uri="{6950BFC3-D8DA-4A85-94F7-54DA5524770B}">
      <p188:commentRel xmlns:p188="http://schemas.microsoft.com/office/powerpoint/2018/8/main" r:id="rId2"/>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7DC6A-A68E-81E7-BE9A-37EE4C4DA4C2}"/>
              </a:ext>
            </a:extLst>
          </p:cNvPr>
          <p:cNvSpPr>
            <a:spLocks noGrp="1"/>
          </p:cNvSpPr>
          <p:nvPr>
            <p:ph type="title"/>
          </p:nvPr>
        </p:nvSpPr>
        <p:spPr>
          <a:xfrm>
            <a:off x="546258" y="-94085"/>
            <a:ext cx="4893647" cy="1101475"/>
          </a:xfrm>
        </p:spPr>
        <p:txBody>
          <a:bodyPr>
            <a:normAutofit/>
          </a:bodyPr>
          <a:lstStyle/>
          <a:p>
            <a:r>
              <a:rPr lang="en-US" sz="2000">
                <a:latin typeface="Arial" panose="020B0604020202020204" pitchFamily="34" charset="0"/>
                <a:cs typeface="Arial" panose="020B0604020202020204" pitchFamily="34" charset="0"/>
              </a:rPr>
              <a:t>CDC Tools: Clear Writing Assessment (Focused on Plain Language)</a:t>
            </a:r>
          </a:p>
        </p:txBody>
      </p:sp>
      <p:pic>
        <p:nvPicPr>
          <p:cNvPr id="4" name="Content Placeholder 3" descr="Screenshot of the CDC Clear Writing Assessment tool.">
            <a:extLst>
              <a:ext uri="{FF2B5EF4-FFF2-40B4-BE49-F238E27FC236}">
                <a16:creationId xmlns:a16="http://schemas.microsoft.com/office/drawing/2014/main" id="{9D1CC6E6-143A-A16C-1D9A-1AD54683EA03}"/>
              </a:ext>
            </a:extLst>
          </p:cNvPr>
          <p:cNvPicPr>
            <a:picLocks noGrp="1" noChangeAspect="1"/>
          </p:cNvPicPr>
          <p:nvPr>
            <p:ph idx="1"/>
          </p:nvPr>
        </p:nvPicPr>
        <p:blipFill>
          <a:blip r:embed="rId4"/>
          <a:srcRect l="2103" t="1722"/>
          <a:stretch/>
        </p:blipFill>
        <p:spPr>
          <a:xfrm>
            <a:off x="637698" y="1371116"/>
            <a:ext cx="5221515" cy="5001867"/>
          </a:xfrm>
          <a:ln>
            <a:solidFill>
              <a:schemeClr val="accent4">
                <a:lumMod val="20000"/>
                <a:lumOff val="80000"/>
              </a:schemeClr>
            </a:solidFill>
          </a:ln>
        </p:spPr>
      </p:pic>
      <p:sp>
        <p:nvSpPr>
          <p:cNvPr id="3" name="TextBox 2">
            <a:extLst>
              <a:ext uri="{FF2B5EF4-FFF2-40B4-BE49-F238E27FC236}">
                <a16:creationId xmlns:a16="http://schemas.microsoft.com/office/drawing/2014/main" id="{2D14199B-435C-5369-4DE1-362D29B5D6FA}"/>
              </a:ext>
            </a:extLst>
          </p:cNvPr>
          <p:cNvSpPr txBox="1"/>
          <p:nvPr/>
        </p:nvSpPr>
        <p:spPr>
          <a:xfrm>
            <a:off x="411238" y="6501855"/>
            <a:ext cx="592303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accent1"/>
                </a:solidFill>
                <a:latin typeface="Arial" panose="020B0604020202020204" pitchFamily="34" charset="0"/>
                <a:ea typeface="+mn-lt"/>
                <a:cs typeface="Arial" panose="020B0604020202020204" pitchFamily="34" charset="0"/>
              </a:rPr>
              <a:t>Link:</a:t>
            </a:r>
            <a:r>
              <a:rPr lang="en-US" sz="1200">
                <a:solidFill>
                  <a:schemeClr val="bg1"/>
                </a:solidFill>
                <a:latin typeface="Arial" panose="020B0604020202020204" pitchFamily="34" charset="0"/>
                <a:ea typeface="+mn-lt"/>
                <a:cs typeface="Arial" panose="020B0604020202020204" pitchFamily="34" charset="0"/>
              </a:rPr>
              <a:t> </a:t>
            </a:r>
            <a:r>
              <a:rPr lang="en-US" sz="1200">
                <a:solidFill>
                  <a:schemeClr val="bg1"/>
                </a:solidFill>
                <a:highlight>
                  <a:srgbClr val="153B7D"/>
                </a:highlight>
                <a:latin typeface="Arial" panose="020B0604020202020204" pitchFamily="34" charset="0"/>
                <a:ea typeface="+mn-lt"/>
                <a:cs typeface="Arial" panose="020B0604020202020204" pitchFamily="34" charset="0"/>
                <a:hlinkClick r:id="rId5">
                  <a:extLst>
                    <a:ext uri="{A12FA001-AC4F-418D-AE19-62706E023703}">
                      <ahyp:hlinkClr xmlns:ahyp="http://schemas.microsoft.com/office/drawing/2018/hyperlinkcolor" val="tx"/>
                    </a:ext>
                  </a:extLst>
                </a:hlinkClick>
              </a:rPr>
              <a:t>https://www.cdc.gov/nceh/clearwriting/docs/Clear_Writing_Assessment-508.pdf</a:t>
            </a:r>
            <a:endParaRPr lang="en-US" sz="1200">
              <a:solidFill>
                <a:schemeClr val="bg1"/>
              </a:solidFill>
              <a:highlight>
                <a:srgbClr val="153B7D"/>
              </a:highlight>
              <a:latin typeface="Arial" panose="020B0604020202020204" pitchFamily="34" charset="0"/>
              <a:ea typeface="Calibri"/>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p:txBody>
      </p:sp>
      <p:sp>
        <p:nvSpPr>
          <p:cNvPr id="5" name="Oval 4">
            <a:extLst>
              <a:ext uri="{FF2B5EF4-FFF2-40B4-BE49-F238E27FC236}">
                <a16:creationId xmlns:a16="http://schemas.microsoft.com/office/drawing/2014/main" id="{9CF30938-BCED-07B0-17F4-EFDB5FE81679}"/>
              </a:ext>
              <a:ext uri="{C183D7F6-B498-43B3-948B-1728B52AA6E4}">
                <adec:decorative xmlns:adec="http://schemas.microsoft.com/office/drawing/2017/decorative" val="1"/>
              </a:ext>
            </a:extLst>
          </p:cNvPr>
          <p:cNvSpPr/>
          <p:nvPr/>
        </p:nvSpPr>
        <p:spPr>
          <a:xfrm>
            <a:off x="269948" y="1376324"/>
            <a:ext cx="552304" cy="560105"/>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a:cs typeface="Arial"/>
              </a:rPr>
              <a:t>10</a:t>
            </a:r>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5762964"/>
      </p:ext>
    </p:extLst>
  </p:cSld>
  <p:clrMapOvr>
    <a:masterClrMapping/>
  </p:clrMapOvr>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DEFBF-53EE-FC62-7173-5D9D21A18B19}"/>
              </a:ext>
            </a:extLst>
          </p:cNvPr>
          <p:cNvSpPr>
            <a:spLocks noGrp="1"/>
          </p:cNvSpPr>
          <p:nvPr>
            <p:ph type="title"/>
          </p:nvPr>
        </p:nvSpPr>
        <p:spPr/>
        <p:txBody>
          <a:bodyPr>
            <a:normAutofit/>
          </a:bodyPr>
          <a:lstStyle/>
          <a:p>
            <a:r>
              <a:rPr lang="en-US" sz="2000">
                <a:latin typeface="Arial" panose="020B0604020202020204" pitchFamily="34" charset="0"/>
                <a:cs typeface="Arial" panose="020B0604020202020204" pitchFamily="34" charset="0"/>
              </a:rPr>
              <a:t>CDC Tools: Everyday Words</a:t>
            </a:r>
          </a:p>
        </p:txBody>
      </p:sp>
      <p:pic>
        <p:nvPicPr>
          <p:cNvPr id="4" name="Content Placeholder 3" descr="Screenshot of part of the CDC Everyday Words landing page.">
            <a:extLst>
              <a:ext uri="{FF2B5EF4-FFF2-40B4-BE49-F238E27FC236}">
                <a16:creationId xmlns:a16="http://schemas.microsoft.com/office/drawing/2014/main" id="{4BF55D55-36B1-F2A8-D58E-9916D65E1A6D}"/>
              </a:ext>
            </a:extLst>
          </p:cNvPr>
          <p:cNvPicPr>
            <a:picLocks noGrp="1" noChangeAspect="1"/>
          </p:cNvPicPr>
          <p:nvPr>
            <p:ph idx="1"/>
          </p:nvPr>
        </p:nvPicPr>
        <p:blipFill>
          <a:blip r:embed="rId4"/>
          <a:stretch>
            <a:fillRect/>
          </a:stretch>
        </p:blipFill>
        <p:spPr>
          <a:xfrm>
            <a:off x="822960" y="1782907"/>
            <a:ext cx="10782678" cy="3728598"/>
          </a:xfrm>
          <a:ln>
            <a:solidFill>
              <a:schemeClr val="accent4">
                <a:lumMod val="20000"/>
                <a:lumOff val="80000"/>
              </a:schemeClr>
            </a:solidFill>
          </a:ln>
        </p:spPr>
      </p:pic>
      <p:sp>
        <p:nvSpPr>
          <p:cNvPr id="3" name="TextBox 2">
            <a:extLst>
              <a:ext uri="{FF2B5EF4-FFF2-40B4-BE49-F238E27FC236}">
                <a16:creationId xmlns:a16="http://schemas.microsoft.com/office/drawing/2014/main" id="{D26EAD8E-864D-CDFC-1FDA-A713AEA3BB3E}"/>
              </a:ext>
            </a:extLst>
          </p:cNvPr>
          <p:cNvSpPr txBox="1"/>
          <p:nvPr/>
        </p:nvSpPr>
        <p:spPr>
          <a:xfrm>
            <a:off x="822960" y="6074692"/>
            <a:ext cx="58195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accent1"/>
                </a:solidFill>
                <a:latin typeface="Arial" panose="020B0604020202020204" pitchFamily="34" charset="0"/>
                <a:ea typeface="Roboto"/>
                <a:cs typeface="Arial" panose="020B0604020202020204" pitchFamily="34" charset="0"/>
              </a:rPr>
              <a:t>Link: </a:t>
            </a:r>
            <a:r>
              <a:rPr lang="en-US" sz="1200">
                <a:solidFill>
                  <a:schemeClr val="bg1"/>
                </a:solidFill>
                <a:highlight>
                  <a:srgbClr val="153B7D"/>
                </a:highlight>
                <a:latin typeface="Arial" panose="020B0604020202020204" pitchFamily="34" charset="0"/>
                <a:ea typeface="Roboto"/>
                <a:cs typeface="Arial" panose="020B0604020202020204" pitchFamily="34" charset="0"/>
                <a:hlinkClick r:id="rId5">
                  <a:extLst>
                    <a:ext uri="{A12FA001-AC4F-418D-AE19-62706E023703}">
                      <ahyp:hlinkClr xmlns:ahyp="http://schemas.microsoft.com/office/drawing/2018/hyperlinkcolor" val="tx"/>
                    </a:ext>
                  </a:extLst>
                </a:hlinkClick>
              </a:rPr>
              <a:t>https://www.cdc.gov/ccindex/everydaywords/index.html</a:t>
            </a:r>
            <a:endParaRPr lang="en-US" sz="1200">
              <a:solidFill>
                <a:schemeClr val="bg1"/>
              </a:solidFill>
              <a:highlight>
                <a:srgbClr val="153B7D"/>
              </a:highlight>
              <a:latin typeface="Arial" panose="020B0604020202020204" pitchFamily="34" charset="0"/>
              <a:ea typeface="Roboto"/>
              <a:cs typeface="Arial" panose="020B0604020202020204" pitchFamily="34" charset="0"/>
            </a:endParaRPr>
          </a:p>
        </p:txBody>
      </p:sp>
      <p:sp>
        <p:nvSpPr>
          <p:cNvPr id="8" name="Oval 7">
            <a:extLst>
              <a:ext uri="{FF2B5EF4-FFF2-40B4-BE49-F238E27FC236}">
                <a16:creationId xmlns:a16="http://schemas.microsoft.com/office/drawing/2014/main" id="{08E8F35A-1674-A177-A221-EB9BA32BF29E}"/>
              </a:ext>
            </a:extLst>
          </p:cNvPr>
          <p:cNvSpPr/>
          <p:nvPr/>
        </p:nvSpPr>
        <p:spPr>
          <a:xfrm>
            <a:off x="586362" y="1556012"/>
            <a:ext cx="476535" cy="453789"/>
          </a:xfrm>
          <a:prstGeom prst="ellipse">
            <a:avLst/>
          </a:prstGeom>
          <a:solidFill>
            <a:srgbClr val="B4008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900">
                <a:latin typeface="Arial" panose="020B0604020202020204" pitchFamily="34" charset="0"/>
                <a:ea typeface="Calibri"/>
                <a:cs typeface="Arial" panose="020B0604020202020204" pitchFamily="34" charset="0"/>
              </a:rPr>
              <a:t>11</a:t>
            </a:r>
            <a:endParaRPr lang="en-US"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7194059"/>
      </p:ext>
    </p:extLst>
  </p:cSld>
  <p:clrMapOvr>
    <a:masterClrMapping/>
  </p:clrMapOvr>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872A7-E40E-454C-AD84-0FA648B14FE6}"/>
              </a:ext>
            </a:extLst>
          </p:cNvPr>
          <p:cNvSpPr>
            <a:spLocks noGrp="1"/>
          </p:cNvSpPr>
          <p:nvPr>
            <p:ph type="title" idx="4294967295"/>
          </p:nvPr>
        </p:nvSpPr>
        <p:spPr>
          <a:xfrm>
            <a:off x="6312190" y="3075678"/>
            <a:ext cx="3787503" cy="587375"/>
          </a:xfrm>
        </p:spPr>
        <p:txBody>
          <a:bodyPr>
            <a:normAutofit fontScale="90000"/>
          </a:bodyPr>
          <a:lstStyle/>
          <a:p>
            <a:r>
              <a:rPr lang="en-US" sz="2800" b="1">
                <a:solidFill>
                  <a:srgbClr val="153B7D"/>
                </a:solidFill>
                <a:latin typeface="Arial" panose="020B0604020202020204" pitchFamily="34" charset="0"/>
                <a:ea typeface="Roboto"/>
                <a:cs typeface="Arial" panose="020B0604020202020204" pitchFamily="34" charset="0"/>
              </a:rPr>
              <a:t>Questions/Discussion</a:t>
            </a:r>
            <a:endParaRPr lang="en-US" sz="2800" b="1">
              <a:solidFill>
                <a:srgbClr val="153B7D"/>
              </a:solidFill>
              <a:latin typeface="Arial" panose="020B0604020202020204" pitchFamily="34" charset="0"/>
              <a:cs typeface="Arial" panose="020B0604020202020204" pitchFamily="34" charset="0"/>
            </a:endParaRPr>
          </a:p>
        </p:txBody>
      </p:sp>
      <p:pic>
        <p:nvPicPr>
          <p:cNvPr id="3" name="Graphic 2">
            <a:extLst>
              <a:ext uri="{FF2B5EF4-FFF2-40B4-BE49-F238E27FC236}">
                <a16:creationId xmlns:a16="http://schemas.microsoft.com/office/drawing/2014/main" id="{1B0583C9-BCFB-7963-C611-5F80A3F9878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995791" y="2903290"/>
            <a:ext cx="2915923" cy="1638794"/>
          </a:xfrm>
          <a:prstGeom prst="rect">
            <a:avLst/>
          </a:prstGeom>
        </p:spPr>
      </p:pic>
    </p:spTree>
    <p:extLst>
      <p:ext uri="{BB962C8B-B14F-4D97-AF65-F5344CB8AC3E}">
        <p14:creationId xmlns:p14="http://schemas.microsoft.com/office/powerpoint/2010/main" val="34415826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BE69646F-0AB5-A4E2-0090-D92CFB93CE49}"/>
              </a:ext>
            </a:extLst>
          </p:cNvPr>
          <p:cNvSpPr/>
          <p:nvPr/>
        </p:nvSpPr>
        <p:spPr>
          <a:xfrm>
            <a:off x="4611757" y="2286000"/>
            <a:ext cx="5963478" cy="2743200"/>
          </a:xfrm>
          <a:prstGeom prst="roundRect">
            <a:avLst/>
          </a:prstGeom>
          <a:noFill/>
          <a:ln w="76200">
            <a:solidFill>
              <a:srgbClr val="B400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67D8135-BED4-8CB4-7783-4B55B625BED4}"/>
              </a:ext>
            </a:extLst>
          </p:cNvPr>
          <p:cNvSpPr/>
          <p:nvPr/>
        </p:nvSpPr>
        <p:spPr>
          <a:xfrm>
            <a:off x="6726829" y="3849503"/>
            <a:ext cx="1692308" cy="169230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696BE94-31F2-39DD-E4B6-4C862FEF7F4E}"/>
              </a:ext>
            </a:extLst>
          </p:cNvPr>
          <p:cNvSpPr/>
          <p:nvPr/>
        </p:nvSpPr>
        <p:spPr>
          <a:xfrm>
            <a:off x="4023109" y="3990475"/>
            <a:ext cx="1692308" cy="169230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D2B5FB-5191-D26C-975E-6CD583F5B891}"/>
              </a:ext>
            </a:extLst>
          </p:cNvPr>
          <p:cNvSpPr>
            <a:spLocks noGrp="1"/>
          </p:cNvSpPr>
          <p:nvPr>
            <p:ph type="title"/>
          </p:nvPr>
        </p:nvSpPr>
        <p:spPr/>
        <p:txBody>
          <a:bodyPr>
            <a:normAutofit/>
          </a:bodyPr>
          <a:lstStyle/>
          <a:p>
            <a:r>
              <a:rPr lang="en-US" sz="2000">
                <a:latin typeface="Arial"/>
                <a:cs typeface="Arial"/>
              </a:rPr>
              <a:t>Stay Connected With NPIN</a:t>
            </a:r>
          </a:p>
        </p:txBody>
      </p:sp>
      <p:sp>
        <p:nvSpPr>
          <p:cNvPr id="21" name="Rounded Rectangle 20">
            <a:extLst>
              <a:ext uri="{FF2B5EF4-FFF2-40B4-BE49-F238E27FC236}">
                <a16:creationId xmlns:a16="http://schemas.microsoft.com/office/drawing/2014/main" id="{73255FDF-CD2C-7B6B-93FE-97841AE599CB}"/>
              </a:ext>
            </a:extLst>
          </p:cNvPr>
          <p:cNvSpPr/>
          <p:nvPr/>
        </p:nvSpPr>
        <p:spPr>
          <a:xfrm>
            <a:off x="9228315" y="3847571"/>
            <a:ext cx="2007617" cy="159849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86F86A3-5B0B-58C4-5EBF-3F06ED466E30}"/>
              </a:ext>
            </a:extLst>
          </p:cNvPr>
          <p:cNvSpPr/>
          <p:nvPr/>
        </p:nvSpPr>
        <p:spPr>
          <a:xfrm>
            <a:off x="6895275" y="4044643"/>
            <a:ext cx="1421296" cy="142129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303265DD-1427-D53F-F554-C43F53E3ADD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44228" y="3759393"/>
            <a:ext cx="1923390" cy="1923390"/>
          </a:xfrm>
          <a:prstGeom prst="rect">
            <a:avLst/>
          </a:prstGeom>
        </p:spPr>
      </p:pic>
      <p:pic>
        <p:nvPicPr>
          <p:cNvPr id="7" name="Graphic 6">
            <a:extLst>
              <a:ext uri="{FF2B5EF4-FFF2-40B4-BE49-F238E27FC236}">
                <a16:creationId xmlns:a16="http://schemas.microsoft.com/office/drawing/2014/main" id="{D40534D1-62DC-4418-2AB4-0FED0C2C2F95}"/>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8071" y="3925375"/>
            <a:ext cx="1923390" cy="1923390"/>
          </a:xfrm>
          <a:prstGeom prst="rect">
            <a:avLst/>
          </a:prstGeom>
        </p:spPr>
      </p:pic>
      <p:pic>
        <p:nvPicPr>
          <p:cNvPr id="9" name="Graphic 8">
            <a:extLst>
              <a:ext uri="{FF2B5EF4-FFF2-40B4-BE49-F238E27FC236}">
                <a16:creationId xmlns:a16="http://schemas.microsoft.com/office/drawing/2014/main" id="{0E0229F4-5D7F-C36E-7DFB-26D23E477990}"/>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20385" y="3816045"/>
            <a:ext cx="1923390" cy="1923390"/>
          </a:xfrm>
          <a:prstGeom prst="rect">
            <a:avLst/>
          </a:prstGeom>
        </p:spPr>
      </p:pic>
      <p:sp>
        <p:nvSpPr>
          <p:cNvPr id="11" name="TextBox 10">
            <a:extLst>
              <a:ext uri="{FF2B5EF4-FFF2-40B4-BE49-F238E27FC236}">
                <a16:creationId xmlns:a16="http://schemas.microsoft.com/office/drawing/2014/main" id="{179F2024-ADA1-0D34-F594-BEB130E6001D}"/>
              </a:ext>
            </a:extLst>
          </p:cNvPr>
          <p:cNvSpPr txBox="1"/>
          <p:nvPr/>
        </p:nvSpPr>
        <p:spPr>
          <a:xfrm>
            <a:off x="4271431" y="5990247"/>
            <a:ext cx="1672343" cy="369332"/>
          </a:xfrm>
          <a:prstGeom prst="rect">
            <a:avLst/>
          </a:prstGeom>
          <a:noFill/>
        </p:spPr>
        <p:txBody>
          <a:bodyPr wrap="square">
            <a:spAutoFit/>
          </a:bodyPr>
          <a:lstStyle/>
          <a:p>
            <a:pPr algn="ctr"/>
            <a:r>
              <a:rPr lang="en-US" b="1">
                <a:solidFill>
                  <a:srgbClr val="175DAC"/>
                </a:solidFill>
                <a:latin typeface="Arial" panose="020B0604020202020204" pitchFamily="34" charset="0"/>
                <a:cs typeface="Arial" panose="020B0604020202020204" pitchFamily="34" charset="0"/>
              </a:rPr>
              <a:t>@CDCNPIN</a:t>
            </a:r>
          </a:p>
        </p:txBody>
      </p:sp>
      <p:sp>
        <p:nvSpPr>
          <p:cNvPr id="12" name="TextBox 11">
            <a:extLst>
              <a:ext uri="{FF2B5EF4-FFF2-40B4-BE49-F238E27FC236}">
                <a16:creationId xmlns:a16="http://schemas.microsoft.com/office/drawing/2014/main" id="{3DBB8D70-B2FD-8775-6DFD-0999C937C827}"/>
              </a:ext>
            </a:extLst>
          </p:cNvPr>
          <p:cNvSpPr txBox="1"/>
          <p:nvPr/>
        </p:nvSpPr>
        <p:spPr>
          <a:xfrm>
            <a:off x="6895275" y="5990247"/>
            <a:ext cx="1421296" cy="369332"/>
          </a:xfrm>
          <a:prstGeom prst="rect">
            <a:avLst/>
          </a:prstGeom>
          <a:noFill/>
        </p:spPr>
        <p:txBody>
          <a:bodyPr wrap="square">
            <a:spAutoFit/>
          </a:bodyPr>
          <a:lstStyle/>
          <a:p>
            <a:pPr algn="ctr"/>
            <a:r>
              <a:rPr lang="en-US" b="1">
                <a:solidFill>
                  <a:srgbClr val="175DAC"/>
                </a:solidFill>
                <a:latin typeface="Arial" panose="020B0604020202020204" pitchFamily="34" charset="0"/>
                <a:cs typeface="Arial" panose="020B0604020202020204" pitchFamily="34" charset="0"/>
              </a:rPr>
              <a:t>CDC NPIN</a:t>
            </a:r>
          </a:p>
        </p:txBody>
      </p:sp>
      <p:sp>
        <p:nvSpPr>
          <p:cNvPr id="13" name="TextBox 12">
            <a:extLst>
              <a:ext uri="{FF2B5EF4-FFF2-40B4-BE49-F238E27FC236}">
                <a16:creationId xmlns:a16="http://schemas.microsoft.com/office/drawing/2014/main" id="{A61ECBD1-70D4-4D4D-ECB3-50723D33CE49}"/>
              </a:ext>
            </a:extLst>
          </p:cNvPr>
          <p:cNvSpPr txBox="1"/>
          <p:nvPr/>
        </p:nvSpPr>
        <p:spPr>
          <a:xfrm>
            <a:off x="9393594" y="5851747"/>
            <a:ext cx="1672343" cy="646331"/>
          </a:xfrm>
          <a:prstGeom prst="rect">
            <a:avLst/>
          </a:prstGeom>
          <a:noFill/>
        </p:spPr>
        <p:txBody>
          <a:bodyPr wrap="square">
            <a:spAutoFit/>
          </a:bodyPr>
          <a:lstStyle/>
          <a:p>
            <a:pPr algn="ctr"/>
            <a:r>
              <a:rPr lang="en-US" b="1">
                <a:solidFill>
                  <a:srgbClr val="175DAC"/>
                </a:solidFill>
                <a:latin typeface="Arial" panose="020B0604020202020204" pitchFamily="34" charset="0"/>
                <a:cs typeface="Arial" panose="020B0604020202020204" pitchFamily="34" charset="0"/>
              </a:rPr>
              <a:t>Subscribe to</a:t>
            </a:r>
          </a:p>
          <a:p>
            <a:pPr algn="ctr"/>
            <a:r>
              <a:rPr lang="en-US" b="1">
                <a:solidFill>
                  <a:srgbClr val="175DAC"/>
                </a:solidFill>
                <a:latin typeface="Arial" panose="020B0604020202020204" pitchFamily="34" charset="0"/>
                <a:cs typeface="Arial" panose="020B0604020202020204" pitchFamily="34" charset="0"/>
              </a:rPr>
              <a:t>NPIN NEWS</a:t>
            </a:r>
          </a:p>
        </p:txBody>
      </p:sp>
      <p:sp>
        <p:nvSpPr>
          <p:cNvPr id="24" name="Oval 23">
            <a:extLst>
              <a:ext uri="{FF2B5EF4-FFF2-40B4-BE49-F238E27FC236}">
                <a16:creationId xmlns:a16="http://schemas.microsoft.com/office/drawing/2014/main" id="{BECDF697-4C98-28B7-1506-660935A723BF}"/>
              </a:ext>
            </a:extLst>
          </p:cNvPr>
          <p:cNvSpPr/>
          <p:nvPr/>
        </p:nvSpPr>
        <p:spPr>
          <a:xfrm>
            <a:off x="6404154" y="1426618"/>
            <a:ext cx="2337658" cy="233765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QR code driving viewers to linktr.ee/cdcnpin.">
            <a:extLst>
              <a:ext uri="{FF2B5EF4-FFF2-40B4-BE49-F238E27FC236}">
                <a16:creationId xmlns:a16="http://schemas.microsoft.com/office/drawing/2014/main" id="{EDBDC4C7-6076-378E-5CE9-D116AF44D216}"/>
              </a:ext>
            </a:extLst>
          </p:cNvPr>
          <p:cNvPicPr>
            <a:picLocks noChangeAspect="1"/>
          </p:cNvPicPr>
          <p:nvPr/>
        </p:nvPicPr>
        <p:blipFill>
          <a:blip r:embed="rId9"/>
          <a:stretch>
            <a:fillRect/>
          </a:stretch>
        </p:blipFill>
        <p:spPr>
          <a:xfrm>
            <a:off x="6759769" y="2026763"/>
            <a:ext cx="1626428" cy="1626428"/>
          </a:xfrm>
          <a:prstGeom prst="rect">
            <a:avLst/>
          </a:prstGeom>
        </p:spPr>
      </p:pic>
    </p:spTree>
    <p:extLst>
      <p:ext uri="{BB962C8B-B14F-4D97-AF65-F5344CB8AC3E}">
        <p14:creationId xmlns:p14="http://schemas.microsoft.com/office/powerpoint/2010/main" val="1624328553"/>
      </p:ext>
    </p:extLst>
  </p:cSld>
  <p:clrMapOvr>
    <a:masterClrMapping/>
  </p:clrMapOvr>
  <p:extLst>
    <p:ext uri="{6950BFC3-D8DA-4A85-94F7-54DA5524770B}">
      <p188:commentRel xmlns:p188="http://schemas.microsoft.com/office/powerpoint/2018/8/main" r:id="rId2"/>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56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a:extLst>
              <a:ext uri="{FF2B5EF4-FFF2-40B4-BE49-F238E27FC236}">
                <a16:creationId xmlns:a16="http://schemas.microsoft.com/office/drawing/2014/main" id="{FAFF5C9D-4E14-6BD4-7105-F931BA274BAC}"/>
              </a:ext>
            </a:extLst>
          </p:cNvPr>
          <p:cNvSpPr/>
          <p:nvPr/>
        </p:nvSpPr>
        <p:spPr>
          <a:xfrm>
            <a:off x="548177" y="2324577"/>
            <a:ext cx="5712031" cy="678572"/>
          </a:xfrm>
          <a:prstGeom prst="roundRect">
            <a:avLst>
              <a:gd name="adj" fmla="val 50000"/>
            </a:avLst>
          </a:prstGeom>
          <a:gradFill>
            <a:gsLst>
              <a:gs pos="100000">
                <a:schemeClr val="bg1">
                  <a:lumMod val="0"/>
                  <a:lumOff val="100000"/>
                </a:schemeClr>
              </a:gs>
              <a:gs pos="0">
                <a:srgbClr val="EBEBEB"/>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r>
              <a:rPr lang="en-US" b="0">
                <a:solidFill>
                  <a:schemeClr val="tx2"/>
                </a:solidFill>
                <a:latin typeface="Arial" panose="020B0604020202020204" pitchFamily="34" charset="0"/>
                <a:ea typeface="Roboto"/>
                <a:cs typeface="Arial" panose="020B0604020202020204" pitchFamily="34" charset="0"/>
              </a:rPr>
              <a:t>Learn who is most affected by</a:t>
            </a:r>
            <a:br>
              <a:rPr lang="en-US" b="0">
                <a:solidFill>
                  <a:schemeClr val="tx2"/>
                </a:solidFill>
                <a:latin typeface="Arial" panose="020B0604020202020204" pitchFamily="34" charset="0"/>
                <a:ea typeface="Roboto"/>
                <a:cs typeface="Arial" panose="020B0604020202020204" pitchFamily="34" charset="0"/>
              </a:rPr>
            </a:br>
            <a:r>
              <a:rPr lang="en-US" b="0">
                <a:solidFill>
                  <a:schemeClr val="tx2"/>
                </a:solidFill>
                <a:latin typeface="Arial" panose="020B0604020202020204" pitchFamily="34" charset="0"/>
                <a:ea typeface="Roboto"/>
                <a:cs typeface="Arial" panose="020B0604020202020204" pitchFamily="34" charset="0"/>
              </a:rPr>
              <a:t>limited health literacy</a:t>
            </a:r>
          </a:p>
        </p:txBody>
      </p:sp>
      <p:sp>
        <p:nvSpPr>
          <p:cNvPr id="47" name="Rounded Rectangle 46">
            <a:extLst>
              <a:ext uri="{FF2B5EF4-FFF2-40B4-BE49-F238E27FC236}">
                <a16:creationId xmlns:a16="http://schemas.microsoft.com/office/drawing/2014/main" id="{CB24E9DA-273C-27F7-8BDB-CB2F10673864}"/>
              </a:ext>
            </a:extLst>
          </p:cNvPr>
          <p:cNvSpPr/>
          <p:nvPr/>
        </p:nvSpPr>
        <p:spPr>
          <a:xfrm>
            <a:off x="548177" y="3209486"/>
            <a:ext cx="5712031" cy="678572"/>
          </a:xfrm>
          <a:prstGeom prst="roundRect">
            <a:avLst>
              <a:gd name="adj" fmla="val 50000"/>
            </a:avLst>
          </a:prstGeom>
          <a:gradFill>
            <a:gsLst>
              <a:gs pos="100000">
                <a:schemeClr val="bg1">
                  <a:lumMod val="0"/>
                  <a:lumOff val="100000"/>
                </a:schemeClr>
              </a:gs>
              <a:gs pos="0">
                <a:srgbClr val="EBEBEB"/>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r>
              <a:rPr lang="en-US" b="0">
                <a:solidFill>
                  <a:schemeClr val="tx2"/>
                </a:solidFill>
                <a:latin typeface="Arial" panose="020B0604020202020204" pitchFamily="34" charset="0"/>
                <a:ea typeface="Roboto"/>
                <a:cs typeface="Arial" panose="020B0604020202020204" pitchFamily="34" charset="0"/>
              </a:rPr>
              <a:t>Understand the relationship between literacy and health literacy </a:t>
            </a:r>
            <a:endParaRPr lang="en-US" b="0">
              <a:solidFill>
                <a:schemeClr val="tx2"/>
              </a:solidFill>
              <a:latin typeface="Arial" panose="020B0604020202020204" pitchFamily="34" charset="0"/>
              <a:cs typeface="Arial" panose="020B0604020202020204" pitchFamily="34" charset="0"/>
            </a:endParaRPr>
          </a:p>
        </p:txBody>
      </p:sp>
      <p:sp>
        <p:nvSpPr>
          <p:cNvPr id="42" name="Rounded Rectangle 41">
            <a:extLst>
              <a:ext uri="{FF2B5EF4-FFF2-40B4-BE49-F238E27FC236}">
                <a16:creationId xmlns:a16="http://schemas.microsoft.com/office/drawing/2014/main" id="{160FAB29-3C7C-F46E-E4ED-B5AF8980E57B}"/>
              </a:ext>
            </a:extLst>
          </p:cNvPr>
          <p:cNvSpPr/>
          <p:nvPr/>
        </p:nvSpPr>
        <p:spPr>
          <a:xfrm>
            <a:off x="548177" y="1439668"/>
            <a:ext cx="5712031" cy="678572"/>
          </a:xfrm>
          <a:prstGeom prst="roundRect">
            <a:avLst>
              <a:gd name="adj" fmla="val 50000"/>
            </a:avLst>
          </a:prstGeom>
          <a:gradFill>
            <a:gsLst>
              <a:gs pos="100000">
                <a:schemeClr val="bg1">
                  <a:lumMod val="0"/>
                  <a:lumOff val="100000"/>
                </a:schemeClr>
              </a:gs>
              <a:gs pos="0">
                <a:srgbClr val="EBEBEB"/>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2"/>
            <a:r>
              <a:rPr lang="en-US">
                <a:solidFill>
                  <a:schemeClr val="tx2"/>
                </a:solidFill>
                <a:latin typeface="Arial"/>
                <a:ea typeface="Roboto"/>
                <a:cs typeface="Arial"/>
              </a:rPr>
              <a:t>Understand the real-world implications </a:t>
            </a:r>
            <a:br>
              <a:rPr lang="en-US">
                <a:solidFill>
                  <a:schemeClr val="tx2"/>
                </a:solidFill>
                <a:latin typeface="Arial"/>
                <a:ea typeface="Roboto"/>
                <a:cs typeface="Arial"/>
              </a:rPr>
            </a:br>
            <a:r>
              <a:rPr lang="en-US">
                <a:solidFill>
                  <a:schemeClr val="tx2"/>
                </a:solidFill>
                <a:latin typeface="Arial"/>
                <a:ea typeface="Roboto"/>
                <a:cs typeface="Arial"/>
              </a:rPr>
              <a:t>of not considering limited health literacy</a:t>
            </a:r>
            <a:endParaRPr lang="en-US" b="0">
              <a:solidFill>
                <a:schemeClr val="tx2"/>
              </a:solidFill>
              <a:latin typeface="Arial"/>
              <a:ea typeface="Roboto"/>
              <a:cs typeface="Arial"/>
            </a:endParaRPr>
          </a:p>
        </p:txBody>
      </p:sp>
      <p:sp>
        <p:nvSpPr>
          <p:cNvPr id="48" name="Rounded Rectangle 47">
            <a:extLst>
              <a:ext uri="{FF2B5EF4-FFF2-40B4-BE49-F238E27FC236}">
                <a16:creationId xmlns:a16="http://schemas.microsoft.com/office/drawing/2014/main" id="{B24DEA47-31C9-E58B-5A5C-40F2E0EF515F}"/>
              </a:ext>
            </a:extLst>
          </p:cNvPr>
          <p:cNvSpPr/>
          <p:nvPr/>
        </p:nvSpPr>
        <p:spPr>
          <a:xfrm>
            <a:off x="548177" y="4094395"/>
            <a:ext cx="5712031" cy="678572"/>
          </a:xfrm>
          <a:prstGeom prst="roundRect">
            <a:avLst>
              <a:gd name="adj" fmla="val 50000"/>
            </a:avLst>
          </a:prstGeom>
          <a:gradFill>
            <a:gsLst>
              <a:gs pos="100000">
                <a:schemeClr val="bg1">
                  <a:lumMod val="0"/>
                  <a:lumOff val="100000"/>
                </a:schemeClr>
              </a:gs>
              <a:gs pos="0">
                <a:srgbClr val="EBEBEB"/>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r>
              <a:rPr lang="en-US">
                <a:solidFill>
                  <a:schemeClr val="tx2"/>
                </a:solidFill>
                <a:latin typeface="Arial" panose="020B0604020202020204" pitchFamily="34" charset="0"/>
                <a:ea typeface="Roboto"/>
                <a:cs typeface="Arial" panose="020B0604020202020204" pitchFamily="34" charset="0"/>
              </a:rPr>
              <a:t>Dive into health literacy best practices</a:t>
            </a:r>
            <a:endParaRPr lang="en-US" b="0">
              <a:solidFill>
                <a:schemeClr val="tx2"/>
              </a:solidFill>
              <a:latin typeface="Arial" panose="020B0604020202020204" pitchFamily="34" charset="0"/>
              <a:ea typeface="Roboto"/>
              <a:cs typeface="Arial" panose="020B0604020202020204" pitchFamily="34" charset="0"/>
            </a:endParaRPr>
          </a:p>
        </p:txBody>
      </p:sp>
      <p:sp>
        <p:nvSpPr>
          <p:cNvPr id="49" name="Rounded Rectangle 48">
            <a:extLst>
              <a:ext uri="{FF2B5EF4-FFF2-40B4-BE49-F238E27FC236}">
                <a16:creationId xmlns:a16="http://schemas.microsoft.com/office/drawing/2014/main" id="{75519002-6E0C-D8C2-A1BF-F11D816F4F6D}"/>
              </a:ext>
            </a:extLst>
          </p:cNvPr>
          <p:cNvSpPr/>
          <p:nvPr/>
        </p:nvSpPr>
        <p:spPr>
          <a:xfrm>
            <a:off x="548177" y="4979302"/>
            <a:ext cx="6741541" cy="662359"/>
          </a:xfrm>
          <a:prstGeom prst="roundRect">
            <a:avLst>
              <a:gd name="adj" fmla="val 50000"/>
            </a:avLst>
          </a:prstGeom>
          <a:gradFill>
            <a:gsLst>
              <a:gs pos="100000">
                <a:schemeClr val="bg1">
                  <a:lumMod val="0"/>
                  <a:lumOff val="100000"/>
                </a:schemeClr>
              </a:gs>
              <a:gs pos="0">
                <a:srgbClr val="EBEBEB"/>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2"/>
            <a:r>
              <a:rPr lang="en-US">
                <a:solidFill>
                  <a:schemeClr val="tx2"/>
                </a:solidFill>
                <a:latin typeface="Arial" panose="020B0604020202020204" pitchFamily="34" charset="0"/>
                <a:ea typeface="Roboto"/>
                <a:cs typeface="Arial" panose="020B0604020202020204" pitchFamily="34" charset="0"/>
              </a:rPr>
              <a:t>Learn what resources are available to help create materials using health literacy best practices</a:t>
            </a:r>
          </a:p>
        </p:txBody>
      </p:sp>
      <p:sp>
        <p:nvSpPr>
          <p:cNvPr id="2" name="Title 1">
            <a:extLst>
              <a:ext uri="{FF2B5EF4-FFF2-40B4-BE49-F238E27FC236}">
                <a16:creationId xmlns:a16="http://schemas.microsoft.com/office/drawing/2014/main" id="{613045D2-61FB-4AF9-7258-1B3EDF0D00C4}"/>
              </a:ext>
            </a:extLst>
          </p:cNvPr>
          <p:cNvSpPr>
            <a:spLocks noGrp="1"/>
          </p:cNvSpPr>
          <p:nvPr>
            <p:ph type="title"/>
          </p:nvPr>
        </p:nvSpPr>
        <p:spPr/>
        <p:txBody>
          <a:bodyPr>
            <a:normAutofit/>
          </a:bodyPr>
          <a:lstStyle/>
          <a:p>
            <a:r>
              <a:rPr lang="en-US" sz="2000">
                <a:latin typeface="Arial"/>
                <a:cs typeface="Arial"/>
              </a:rPr>
              <a:t>Goals For Today</a:t>
            </a:r>
          </a:p>
        </p:txBody>
      </p:sp>
      <p:pic>
        <p:nvPicPr>
          <p:cNvPr id="21" name="Graphic 20">
            <a:extLst>
              <a:ext uri="{FF2B5EF4-FFF2-40B4-BE49-F238E27FC236}">
                <a16:creationId xmlns:a16="http://schemas.microsoft.com/office/drawing/2014/main" id="{629038C7-2993-3FA5-DC2A-0A4CD1DD4A53}"/>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64027" y="5105015"/>
            <a:ext cx="548640" cy="508000"/>
          </a:xfrm>
          <a:prstGeom prst="rect">
            <a:avLst/>
          </a:prstGeom>
        </p:spPr>
      </p:pic>
      <p:pic>
        <p:nvPicPr>
          <p:cNvPr id="27" name="Graphic 26">
            <a:extLst>
              <a:ext uri="{FF2B5EF4-FFF2-40B4-BE49-F238E27FC236}">
                <a16:creationId xmlns:a16="http://schemas.microsoft.com/office/drawing/2014/main" id="{188A4CB9-8211-A41C-5495-1BF5F4EAE245}"/>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46258" y="1274339"/>
            <a:ext cx="1105400" cy="1023519"/>
          </a:xfrm>
          <a:prstGeom prst="rect">
            <a:avLst/>
          </a:prstGeom>
        </p:spPr>
      </p:pic>
      <p:pic>
        <p:nvPicPr>
          <p:cNvPr id="3" name="Graphic 2">
            <a:extLst>
              <a:ext uri="{FF2B5EF4-FFF2-40B4-BE49-F238E27FC236}">
                <a16:creationId xmlns:a16="http://schemas.microsoft.com/office/drawing/2014/main" id="{650A6244-1295-5938-8A0E-154E200016EA}"/>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85248" y="2386226"/>
            <a:ext cx="627419" cy="580943"/>
          </a:xfrm>
          <a:prstGeom prst="rect">
            <a:avLst/>
          </a:prstGeom>
        </p:spPr>
      </p:pic>
      <p:pic>
        <p:nvPicPr>
          <p:cNvPr id="6" name="Graphic 5">
            <a:extLst>
              <a:ext uri="{FF2B5EF4-FFF2-40B4-BE49-F238E27FC236}">
                <a16:creationId xmlns:a16="http://schemas.microsoft.com/office/drawing/2014/main" id="{D084D7E2-45EC-7CF2-4416-D9D7DE225B64}"/>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3875" y="4012309"/>
            <a:ext cx="910164" cy="842744"/>
          </a:xfrm>
          <a:prstGeom prst="rect">
            <a:avLst/>
          </a:prstGeom>
        </p:spPr>
      </p:pic>
      <p:pic>
        <p:nvPicPr>
          <p:cNvPr id="7" name="Graphic 6">
            <a:extLst>
              <a:ext uri="{FF2B5EF4-FFF2-40B4-BE49-F238E27FC236}">
                <a16:creationId xmlns:a16="http://schemas.microsoft.com/office/drawing/2014/main" id="{D39DB940-10F9-F934-D836-7DC442CC55C7}"/>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609707" y="3137154"/>
            <a:ext cx="910163" cy="842744"/>
          </a:xfrm>
          <a:prstGeom prst="rect">
            <a:avLst/>
          </a:prstGeom>
        </p:spPr>
      </p:pic>
    </p:spTree>
    <p:extLst>
      <p:ext uri="{BB962C8B-B14F-4D97-AF65-F5344CB8AC3E}">
        <p14:creationId xmlns:p14="http://schemas.microsoft.com/office/powerpoint/2010/main" val="741137090"/>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6AFED-8C25-AB2F-43B9-736E872562A5}"/>
              </a:ext>
            </a:extLst>
          </p:cNvPr>
          <p:cNvSpPr>
            <a:spLocks noGrp="1"/>
          </p:cNvSpPr>
          <p:nvPr>
            <p:ph type="title"/>
          </p:nvPr>
        </p:nvSpPr>
        <p:spPr/>
        <p:txBody>
          <a:bodyPr>
            <a:normAutofit/>
          </a:bodyPr>
          <a:lstStyle/>
          <a:p>
            <a:r>
              <a:rPr lang="en-US" sz="2000">
                <a:latin typeface="Arial"/>
                <a:cs typeface="Arial"/>
              </a:rPr>
              <a:t>Who Is This Course For? Everyone</a:t>
            </a:r>
          </a:p>
        </p:txBody>
      </p:sp>
      <p:sp>
        <p:nvSpPr>
          <p:cNvPr id="6" name="Content Placeholder 5">
            <a:extLst>
              <a:ext uri="{FF2B5EF4-FFF2-40B4-BE49-F238E27FC236}">
                <a16:creationId xmlns:a16="http://schemas.microsoft.com/office/drawing/2014/main" id="{B81624DE-0140-06A3-2465-AC6170EDAA48}"/>
              </a:ext>
            </a:extLst>
          </p:cNvPr>
          <p:cNvSpPr>
            <a:spLocks noGrp="1"/>
          </p:cNvSpPr>
          <p:nvPr>
            <p:ph idx="1"/>
          </p:nvPr>
        </p:nvSpPr>
        <p:spPr>
          <a:xfrm>
            <a:off x="1822049" y="1717254"/>
            <a:ext cx="7851565" cy="1291740"/>
          </a:xfrm>
        </p:spPr>
        <p:txBody>
          <a:bodyPr vert="horz" lIns="91440" tIns="45720" rIns="91440" bIns="45720" rtlCol="0" anchor="t">
            <a:normAutofit/>
          </a:bodyPr>
          <a:lstStyle/>
          <a:p>
            <a:pPr marL="0" indent="0" algn="ctr">
              <a:buNone/>
            </a:pPr>
            <a:r>
              <a:rPr lang="en-US" b="1">
                <a:latin typeface="Arial"/>
                <a:ea typeface="Roboto"/>
                <a:cs typeface="Arial"/>
              </a:rPr>
              <a:t>Geared toward someone creating </a:t>
            </a:r>
            <a:br>
              <a:rPr lang="en-US" b="1">
                <a:latin typeface="Arial"/>
                <a:ea typeface="Roboto"/>
                <a:cs typeface="Arial"/>
              </a:rPr>
            </a:br>
            <a:r>
              <a:rPr lang="en-US" b="1">
                <a:latin typeface="Arial"/>
                <a:ea typeface="Roboto"/>
                <a:cs typeface="Arial"/>
              </a:rPr>
              <a:t>communication materials for the public </a:t>
            </a:r>
            <a:endParaRPr lang="en-US" b="1">
              <a:latin typeface="Arial"/>
              <a:cs typeface="Arial"/>
            </a:endParaRPr>
          </a:p>
          <a:p>
            <a:pPr marL="0" indent="0" algn="ctr">
              <a:buNone/>
            </a:pPr>
            <a:r>
              <a:rPr lang="en-US" b="1">
                <a:latin typeface="Arial"/>
                <a:ea typeface="Roboto"/>
                <a:cs typeface="Arial"/>
              </a:rPr>
              <a:t>(brochures, fact sheets, landing pages, advertisements, etc.)</a:t>
            </a:r>
            <a:endParaRPr lang="en-US" b="1">
              <a:latin typeface="Arial"/>
              <a:cs typeface="Arial"/>
            </a:endParaRPr>
          </a:p>
        </p:txBody>
      </p:sp>
      <p:sp>
        <p:nvSpPr>
          <p:cNvPr id="4" name="Arrow: Right 3">
            <a:extLst>
              <a:ext uri="{FF2B5EF4-FFF2-40B4-BE49-F238E27FC236}">
                <a16:creationId xmlns:a16="http://schemas.microsoft.com/office/drawing/2014/main" id="{6F9DB84A-F28C-C9BF-8F87-C3811C48891B}"/>
              </a:ext>
              <a:ext uri="{C183D7F6-B498-43B3-948B-1728B52AA6E4}">
                <adec:decorative xmlns:adec="http://schemas.microsoft.com/office/drawing/2017/decorative" val="1"/>
              </a:ext>
            </a:extLst>
          </p:cNvPr>
          <p:cNvSpPr/>
          <p:nvPr/>
        </p:nvSpPr>
        <p:spPr>
          <a:xfrm>
            <a:off x="1637482" y="3147917"/>
            <a:ext cx="8220700" cy="689692"/>
          </a:xfrm>
          <a:prstGeom prst="righ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52B549E-03E7-6A9B-E16C-49D08352C516}"/>
              </a:ext>
            </a:extLst>
          </p:cNvPr>
          <p:cNvSpPr txBox="1"/>
          <p:nvPr/>
        </p:nvSpPr>
        <p:spPr>
          <a:xfrm>
            <a:off x="645658" y="3837609"/>
            <a:ext cx="198364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accent1">
                    <a:lumMod val="50000"/>
                  </a:schemeClr>
                </a:solidFill>
                <a:latin typeface="Arial" panose="020B0604020202020204" pitchFamily="34" charset="0"/>
                <a:ea typeface="Roboto" panose="02000000000000000000" pitchFamily="2" charset="0"/>
                <a:cs typeface="Arial" panose="020B0604020202020204" pitchFamily="34" charset="0"/>
              </a:rPr>
              <a:t>Less</a:t>
            </a:r>
            <a:r>
              <a:rPr lang="en-US">
                <a:solidFill>
                  <a:schemeClr val="accent1">
                    <a:lumMod val="50000"/>
                  </a:schemeClr>
                </a:solidFill>
                <a:latin typeface="Arial" panose="020B0604020202020204" pitchFamily="34" charset="0"/>
                <a:ea typeface="Roboto" panose="02000000000000000000" pitchFamily="2" charset="0"/>
                <a:cs typeface="Arial" panose="020B0604020202020204" pitchFamily="34" charset="0"/>
              </a:rPr>
              <a:t> </a:t>
            </a:r>
          </a:p>
          <a:p>
            <a:pPr algn="ctr"/>
            <a:r>
              <a:rPr lang="en-US">
                <a:solidFill>
                  <a:schemeClr val="accent1">
                    <a:lumMod val="50000"/>
                  </a:schemeClr>
                </a:solidFill>
                <a:latin typeface="Arial" panose="020B0604020202020204" pitchFamily="34" charset="0"/>
                <a:ea typeface="Roboto" panose="02000000000000000000" pitchFamily="2" charset="0"/>
                <a:cs typeface="Arial" panose="020B0604020202020204" pitchFamily="34" charset="0"/>
              </a:rPr>
              <a:t>experience</a:t>
            </a:r>
          </a:p>
        </p:txBody>
      </p:sp>
      <p:sp>
        <p:nvSpPr>
          <p:cNvPr id="7" name="TextBox 6">
            <a:extLst>
              <a:ext uri="{FF2B5EF4-FFF2-40B4-BE49-F238E27FC236}">
                <a16:creationId xmlns:a16="http://schemas.microsoft.com/office/drawing/2014/main" id="{E0F7722C-ECAD-D212-632C-58ED7770FE20}"/>
              </a:ext>
            </a:extLst>
          </p:cNvPr>
          <p:cNvSpPr txBox="1"/>
          <p:nvPr/>
        </p:nvSpPr>
        <p:spPr>
          <a:xfrm>
            <a:off x="8570870" y="3837609"/>
            <a:ext cx="198364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accent1"/>
                </a:solidFill>
                <a:latin typeface="Arial" panose="020B0604020202020204" pitchFamily="34" charset="0"/>
                <a:ea typeface="Roboto" panose="02000000000000000000" pitchFamily="2" charset="0"/>
                <a:cs typeface="Arial" panose="020B0604020202020204" pitchFamily="34" charset="0"/>
              </a:rPr>
              <a:t>Deep</a:t>
            </a:r>
            <a:r>
              <a:rPr lang="en-US">
                <a:solidFill>
                  <a:schemeClr val="accent1"/>
                </a:solidFill>
                <a:latin typeface="Arial" panose="020B0604020202020204" pitchFamily="34" charset="0"/>
                <a:ea typeface="Roboto" panose="02000000000000000000" pitchFamily="2" charset="0"/>
                <a:cs typeface="Arial" panose="020B0604020202020204" pitchFamily="34" charset="0"/>
              </a:rPr>
              <a:t> </a:t>
            </a:r>
          </a:p>
          <a:p>
            <a:pPr algn="ctr"/>
            <a:r>
              <a:rPr lang="en-US">
                <a:solidFill>
                  <a:schemeClr val="accent1"/>
                </a:solidFill>
                <a:latin typeface="Arial" panose="020B0604020202020204" pitchFamily="34" charset="0"/>
                <a:ea typeface="Roboto" panose="02000000000000000000" pitchFamily="2" charset="0"/>
                <a:cs typeface="Arial" panose="020B0604020202020204" pitchFamily="34" charset="0"/>
              </a:rPr>
              <a:t>experience</a:t>
            </a:r>
          </a:p>
        </p:txBody>
      </p:sp>
      <p:sp>
        <p:nvSpPr>
          <p:cNvPr id="11" name="Oval 10">
            <a:extLst>
              <a:ext uri="{FF2B5EF4-FFF2-40B4-BE49-F238E27FC236}">
                <a16:creationId xmlns:a16="http://schemas.microsoft.com/office/drawing/2014/main" id="{6B47CCE3-2CAC-32AF-6C74-98FE524A5067}"/>
              </a:ext>
              <a:ext uri="{C183D7F6-B498-43B3-948B-1728B52AA6E4}">
                <adec:decorative xmlns:adec="http://schemas.microsoft.com/office/drawing/2017/decorative" val="1"/>
              </a:ext>
            </a:extLst>
          </p:cNvPr>
          <p:cNvSpPr/>
          <p:nvPr/>
        </p:nvSpPr>
        <p:spPr>
          <a:xfrm>
            <a:off x="3498845" y="3140117"/>
            <a:ext cx="705293" cy="705293"/>
          </a:xfrm>
          <a:prstGeom prst="ellipse">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1CCFAB1-22DD-EFCB-964A-73471F7BBE60}"/>
              </a:ext>
            </a:extLst>
          </p:cNvPr>
          <p:cNvSpPr txBox="1"/>
          <p:nvPr/>
        </p:nvSpPr>
        <p:spPr>
          <a:xfrm>
            <a:off x="1693707" y="4838519"/>
            <a:ext cx="82207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2"/>
                </a:solidFill>
                <a:latin typeface="Arial" panose="020B0604020202020204" pitchFamily="34" charset="0"/>
                <a:ea typeface="Roboto" panose="02000000000000000000" pitchFamily="2" charset="0"/>
                <a:cs typeface="Arial" panose="020B0604020202020204" pitchFamily="34" charset="0"/>
              </a:rPr>
              <a:t>We acknowledge that some of you may have more or less experience in this topic and hope that this information is either a reminder/refresher tutorial that compliments your expertise or a good foundation for continued learning. </a:t>
            </a:r>
          </a:p>
        </p:txBody>
      </p:sp>
    </p:spTree>
    <p:extLst>
      <p:ext uri="{BB962C8B-B14F-4D97-AF65-F5344CB8AC3E}">
        <p14:creationId xmlns:p14="http://schemas.microsoft.com/office/powerpoint/2010/main" val="4118691770"/>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DCA180-52BC-1046-C1A6-7B6D317CA451}"/>
              </a:ext>
            </a:extLst>
          </p:cNvPr>
          <p:cNvSpPr txBox="1"/>
          <p:nvPr/>
        </p:nvSpPr>
        <p:spPr>
          <a:xfrm>
            <a:off x="6780695" y="6167239"/>
            <a:ext cx="5157788" cy="415498"/>
          </a:xfrm>
          <a:prstGeom prst="rect">
            <a:avLst/>
          </a:prstGeom>
          <a:noFill/>
        </p:spPr>
        <p:txBody>
          <a:bodyPr wrap="square" rtlCol="0">
            <a:spAutoFit/>
          </a:bodyPr>
          <a:lstStyle/>
          <a:p>
            <a:r>
              <a:rPr lang="en-US" sz="1050" i="1">
                <a:solidFill>
                  <a:srgbClr val="153B7D"/>
                </a:solidFill>
                <a:latin typeface="Arial" panose="020B0604020202020204" pitchFamily="34" charset="0"/>
                <a:cs typeface="Arial" panose="020B0604020202020204" pitchFamily="34" charset="0"/>
              </a:rPr>
              <a:t>National Academies of Sciences, Engineering, and Medicine. 2004. Health Literacy: A Prescription to End Confusion. Washington, DC: The National Academies Press</a:t>
            </a:r>
            <a:endParaRPr lang="en-US" sz="1050">
              <a:solidFill>
                <a:srgbClr val="153B7D"/>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C4649D6A-D916-4421-4007-156E22FB842E}"/>
              </a:ext>
            </a:extLst>
          </p:cNvPr>
          <p:cNvSpPr/>
          <p:nvPr/>
        </p:nvSpPr>
        <p:spPr>
          <a:xfrm>
            <a:off x="3765176" y="739588"/>
            <a:ext cx="279698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F6DCCE5-7ED1-759C-A25C-77EA7C96C560}"/>
              </a:ext>
            </a:extLst>
          </p:cNvPr>
          <p:cNvSpPr txBox="1"/>
          <p:nvPr/>
        </p:nvSpPr>
        <p:spPr>
          <a:xfrm>
            <a:off x="3765178" y="1321190"/>
            <a:ext cx="8170029" cy="3970318"/>
          </a:xfrm>
          <a:prstGeom prst="rect">
            <a:avLst/>
          </a:prstGeom>
          <a:noFill/>
        </p:spPr>
        <p:txBody>
          <a:bodyPr wrap="square" rtlCol="0">
            <a:spAutoFit/>
          </a:bodyPr>
          <a:lstStyle/>
          <a:p>
            <a:pPr algn="ctr"/>
            <a:r>
              <a:rPr lang="en-US" sz="2800" i="1">
                <a:solidFill>
                  <a:srgbClr val="153B7D"/>
                </a:solidFill>
                <a:latin typeface="Arial"/>
                <a:ea typeface="Roboto"/>
                <a:cs typeface="Roboto"/>
              </a:rPr>
              <a:t>“A two-year-old is diagnosed with an inner ear infection and prescribed an antibiotic. Her mother understands that her daughter should take the prescribed medication twice a day. After carefully studying the label on the bottle and deciding that </a:t>
            </a:r>
            <a:br>
              <a:rPr lang="en-US" sz="2800" i="1">
                <a:solidFill>
                  <a:srgbClr val="153B7D"/>
                </a:solidFill>
                <a:latin typeface="Arial"/>
                <a:ea typeface="Roboto"/>
                <a:cs typeface="Roboto"/>
              </a:rPr>
            </a:br>
            <a:r>
              <a:rPr lang="en-US" sz="2800" i="1">
                <a:solidFill>
                  <a:srgbClr val="153B7D"/>
                </a:solidFill>
                <a:latin typeface="Arial"/>
                <a:ea typeface="Roboto"/>
                <a:cs typeface="Roboto"/>
              </a:rPr>
              <a:t>it doesn’t tell how to take the medicine, she fills </a:t>
            </a:r>
            <a:br>
              <a:rPr lang="en-US" sz="2800" i="1">
                <a:solidFill>
                  <a:srgbClr val="153B7D"/>
                </a:solidFill>
                <a:latin typeface="Arial"/>
                <a:ea typeface="Roboto"/>
                <a:cs typeface="Roboto"/>
              </a:rPr>
            </a:br>
            <a:r>
              <a:rPr lang="en-US" sz="2800" i="1">
                <a:solidFill>
                  <a:srgbClr val="153B7D"/>
                </a:solidFill>
                <a:latin typeface="Arial"/>
                <a:ea typeface="Roboto"/>
                <a:cs typeface="Roboto"/>
              </a:rPr>
              <a:t>a teaspoon and pours the antibiotic into her daughter’s painful ear.”</a:t>
            </a:r>
          </a:p>
          <a:p>
            <a:pPr algn="ctr"/>
            <a:endParaRPr lang="en-US" sz="2800"/>
          </a:p>
        </p:txBody>
      </p:sp>
    </p:spTree>
    <p:extLst>
      <p:ext uri="{BB962C8B-B14F-4D97-AF65-F5344CB8AC3E}">
        <p14:creationId xmlns:p14="http://schemas.microsoft.com/office/powerpoint/2010/main" val="3778829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FD00EB-E930-AF8A-4892-EF304B44FB62}"/>
              </a:ext>
            </a:extLst>
          </p:cNvPr>
          <p:cNvSpPr>
            <a:spLocks noGrp="1"/>
          </p:cNvSpPr>
          <p:nvPr>
            <p:ph idx="10"/>
          </p:nvPr>
        </p:nvSpPr>
        <p:spPr>
          <a:xfrm>
            <a:off x="3831367" y="1342823"/>
            <a:ext cx="7616498" cy="5180998"/>
          </a:xfrm>
        </p:spPr>
        <p:txBody>
          <a:bodyPr vert="horz" lIns="91440" tIns="45720" rIns="91440" bIns="45720" rtlCol="0" anchor="t">
            <a:normAutofit/>
          </a:bodyPr>
          <a:lstStyle/>
          <a:p>
            <a:pPr marL="0" indent="0">
              <a:buNone/>
            </a:pPr>
            <a:r>
              <a:rPr lang="en-US" b="1">
                <a:latin typeface="Arial"/>
                <a:ea typeface="Roboto"/>
                <a:cs typeface="Arial"/>
              </a:rPr>
              <a:t>There are two paths to consider</a:t>
            </a:r>
            <a:br>
              <a:rPr lang="en-US" b="1">
                <a:latin typeface="Arial"/>
                <a:ea typeface="Roboto"/>
                <a:cs typeface="Arial"/>
              </a:rPr>
            </a:br>
            <a:r>
              <a:rPr lang="en-US" b="1">
                <a:latin typeface="Arial"/>
                <a:ea typeface="Roboto"/>
                <a:cs typeface="Arial"/>
              </a:rPr>
              <a:t>when addressing health literacy:</a:t>
            </a:r>
            <a:br>
              <a:rPr lang="en-US" b="1">
                <a:latin typeface="Arial" panose="020B0604020202020204" pitchFamily="34" charset="0"/>
                <a:cs typeface="Arial" panose="020B0604020202020204" pitchFamily="34" charset="0"/>
              </a:rPr>
            </a:br>
            <a:r>
              <a:rPr lang="en-US" b="1">
                <a:latin typeface="Arial"/>
                <a:ea typeface="Roboto"/>
                <a:cs typeface="Arial"/>
              </a:rPr>
              <a:t> </a:t>
            </a:r>
          </a:p>
          <a:p>
            <a:r>
              <a:rPr lang="en-US" sz="1600" b="1">
                <a:latin typeface="Arial"/>
                <a:ea typeface="Roboto"/>
                <a:cs typeface="Arial"/>
              </a:rPr>
              <a:t>Personal health literacy </a:t>
            </a:r>
            <a:r>
              <a:rPr lang="en-US" sz="1600">
                <a:latin typeface="Arial"/>
                <a:ea typeface="Roboto"/>
                <a:cs typeface="Arial"/>
              </a:rPr>
              <a:t>is the degree to which individuals have the ability to find, understand, and use information and services to inform health-related decisions and actions for themselves and others.</a:t>
            </a:r>
          </a:p>
          <a:p>
            <a:r>
              <a:rPr lang="en-US" sz="1600" b="1">
                <a:latin typeface="Arial"/>
                <a:ea typeface="Roboto"/>
                <a:cs typeface="Arial"/>
              </a:rPr>
              <a:t>Organizational health literacy </a:t>
            </a:r>
            <a:r>
              <a:rPr lang="en-US" sz="1600">
                <a:latin typeface="Arial"/>
                <a:ea typeface="Roboto"/>
                <a:cs typeface="Arial"/>
              </a:rPr>
              <a:t>is the degree to which organizations equitably enable individuals to find, understand, and use information and services to inform health-related decisions and actions for themselves and others.</a:t>
            </a:r>
          </a:p>
          <a:p>
            <a:r>
              <a:rPr lang="en-US" sz="1200">
                <a:solidFill>
                  <a:schemeClr val="accent1"/>
                </a:solidFill>
                <a:latin typeface="Arial"/>
                <a:ea typeface="Roboto"/>
                <a:cs typeface="Arial"/>
              </a:rPr>
              <a:t>Link: </a:t>
            </a:r>
            <a:r>
              <a:rPr lang="en-US" sz="1200">
                <a:solidFill>
                  <a:schemeClr val="bg1"/>
                </a:solidFill>
                <a:highlight>
                  <a:srgbClr val="153B7D"/>
                </a:highlight>
                <a:latin typeface="Arial"/>
                <a:ea typeface="Roboto"/>
                <a:cs typeface="Arial"/>
                <a:hlinkClick r:id="rId4">
                  <a:extLst>
                    <a:ext uri="{A12FA001-AC4F-418D-AE19-62706E023703}">
                      <ahyp:hlinkClr xmlns:ahyp="http://schemas.microsoft.com/office/drawing/2018/hyperlinkcolor" val="tx"/>
                    </a:ext>
                  </a:extLst>
                </a:hlinkClick>
              </a:rPr>
              <a:t>https://www.cdc.gov/health-literacy/php/about/</a:t>
            </a:r>
            <a:endParaRPr lang="en-US" sz="1200">
              <a:solidFill>
                <a:schemeClr val="bg1"/>
              </a:solidFill>
              <a:highlight>
                <a:srgbClr val="153B7D"/>
              </a:highlight>
              <a:latin typeface="Arial"/>
              <a:ea typeface="Roboto"/>
              <a:cs typeface="Arial"/>
            </a:endParaRPr>
          </a:p>
          <a:p>
            <a:pPr marL="0" indent="0">
              <a:buNone/>
            </a:pPr>
            <a:endParaRPr lang="en-US">
              <a:latin typeface="Arial" panose="020B0604020202020204" pitchFamily="34" charset="0"/>
              <a:cs typeface="Arial" panose="020B0604020202020204" pitchFamily="34" charset="0"/>
            </a:endParaRPr>
          </a:p>
          <a:p>
            <a:pPr marL="0" indent="0">
              <a:buNone/>
            </a:pPr>
            <a:r>
              <a:rPr lang="en-US" sz="1600">
                <a:latin typeface="Arial"/>
                <a:ea typeface="Roboto"/>
                <a:cs typeface="Arial"/>
              </a:rPr>
              <a:t>An important tool which we will discuss later in the presentation that organizations can use to improve organizational health literacy is the concept of Plain Language. Plain Language makes it easier for everyone to understand and use health information. Although Plain Language is a familiar idea, many organizations don’t use it as often as they should.</a:t>
            </a:r>
          </a:p>
          <a:p>
            <a:r>
              <a:rPr lang="en-US" sz="1200">
                <a:solidFill>
                  <a:schemeClr val="accent1"/>
                </a:solidFill>
                <a:latin typeface="Arial"/>
                <a:ea typeface="Roboto"/>
                <a:cs typeface="Arial"/>
              </a:rPr>
              <a:t>Link: </a:t>
            </a:r>
            <a:r>
              <a:rPr lang="en-US" sz="1200">
                <a:solidFill>
                  <a:schemeClr val="bg1"/>
                </a:solidFill>
                <a:highlight>
                  <a:srgbClr val="153B7D"/>
                </a:highlight>
                <a:latin typeface="Roboto"/>
                <a:ea typeface="Roboto"/>
                <a:cs typeface="Roboto"/>
                <a:hlinkClick r:id="rId5">
                  <a:extLst>
                    <a:ext uri="{A12FA001-AC4F-418D-AE19-62706E023703}">
                      <ahyp:hlinkClr xmlns:ahyp="http://schemas.microsoft.com/office/drawing/2018/hyperlinkcolor" val="tx"/>
                    </a:ext>
                  </a:extLst>
                </a:hlinkClick>
              </a:rPr>
              <a:t>https://www.cdc.gov/health-literacy/php/develop-materials/plain-language.html</a:t>
            </a:r>
            <a:endParaRPr lang="en-US" sz="1200">
              <a:solidFill>
                <a:schemeClr val="bg1"/>
              </a:solidFill>
              <a:highlight>
                <a:srgbClr val="153B7D"/>
              </a:highlight>
              <a:latin typeface="Roboto"/>
              <a:cs typeface="Roboto"/>
            </a:endParaRPr>
          </a:p>
          <a:p>
            <a:pPr marL="0" indent="0">
              <a:buNone/>
            </a:pPr>
            <a:endParaRPr 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B6EA16D-DA5C-C513-EE28-54CF8F899C3C}"/>
              </a:ext>
            </a:extLst>
          </p:cNvPr>
          <p:cNvSpPr>
            <a:spLocks noGrp="1"/>
          </p:cNvSpPr>
          <p:nvPr>
            <p:ph type="title"/>
          </p:nvPr>
        </p:nvSpPr>
        <p:spPr/>
        <p:txBody>
          <a:bodyPr>
            <a:normAutofit/>
          </a:bodyPr>
          <a:lstStyle/>
          <a:p>
            <a:r>
              <a:rPr lang="en-US" sz="2000">
                <a:latin typeface="Arial"/>
                <a:cs typeface="Arial"/>
              </a:rPr>
              <a:t>What Is Health Literacy? </a:t>
            </a:r>
          </a:p>
        </p:txBody>
      </p:sp>
    </p:spTree>
    <p:extLst>
      <p:ext uri="{BB962C8B-B14F-4D97-AF65-F5344CB8AC3E}">
        <p14:creationId xmlns:p14="http://schemas.microsoft.com/office/powerpoint/2010/main" val="3296752588"/>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D00A70-E915-D800-24E2-473B64815236}"/>
              </a:ext>
            </a:extLst>
          </p:cNvPr>
          <p:cNvSpPr>
            <a:spLocks noGrp="1"/>
          </p:cNvSpPr>
          <p:nvPr>
            <p:ph idx="10"/>
          </p:nvPr>
        </p:nvSpPr>
        <p:spPr>
          <a:xfrm>
            <a:off x="3831367" y="1636484"/>
            <a:ext cx="8125112" cy="4671326"/>
          </a:xfrm>
        </p:spPr>
        <p:txBody>
          <a:bodyPr vert="horz" lIns="91440" tIns="45720" rIns="91440" bIns="45720" rtlCol="0" anchor="t">
            <a:noAutofit/>
          </a:bodyPr>
          <a:lstStyle/>
          <a:p>
            <a:pPr marL="0" indent="0">
              <a:buNone/>
            </a:pPr>
            <a:r>
              <a:rPr lang="en-US" b="1">
                <a:latin typeface="Arial"/>
                <a:ea typeface="Roboto"/>
                <a:cs typeface="Roboto"/>
              </a:rPr>
              <a:t>Even people who read well and are comfortable using numbers can face health literacy issues when</a:t>
            </a:r>
            <a:endParaRPr lang="en-US">
              <a:latin typeface="Arial"/>
              <a:ea typeface="Roboto"/>
              <a:cs typeface="Roboto"/>
            </a:endParaRPr>
          </a:p>
          <a:p>
            <a:r>
              <a:rPr lang="en-US" sz="1600">
                <a:latin typeface="Arial"/>
                <a:ea typeface="Roboto"/>
                <a:cs typeface="Roboto"/>
              </a:rPr>
              <a:t>They aren’t familiar with medical terms or how their bodies work.</a:t>
            </a:r>
          </a:p>
          <a:p>
            <a:r>
              <a:rPr lang="en-US" sz="1600">
                <a:latin typeface="Arial"/>
                <a:ea typeface="Roboto"/>
                <a:cs typeface="Roboto"/>
              </a:rPr>
              <a:t>They must interpret statistics and evaluate risks and benefits that affect their health and safety.</a:t>
            </a:r>
          </a:p>
          <a:p>
            <a:r>
              <a:rPr lang="en-US" sz="1600">
                <a:latin typeface="Arial"/>
                <a:ea typeface="Roboto"/>
                <a:cs typeface="Roboto"/>
              </a:rPr>
              <a:t>They are diagnosed with a serious illness and are scared and confused.</a:t>
            </a:r>
          </a:p>
          <a:p>
            <a:r>
              <a:rPr lang="en-US" sz="1600">
                <a:latin typeface="Arial"/>
                <a:ea typeface="Roboto"/>
                <a:cs typeface="Roboto"/>
              </a:rPr>
              <a:t>They have health conditions that require complicated self-care.</a:t>
            </a:r>
          </a:p>
          <a:p>
            <a:r>
              <a:rPr lang="en-US" sz="1600">
                <a:latin typeface="Arial"/>
                <a:ea typeface="Roboto"/>
                <a:cs typeface="Roboto"/>
              </a:rPr>
              <a:t>They are voting on an issue affecting the community’s health and relying on unfamiliar technical information.</a:t>
            </a:r>
          </a:p>
        </p:txBody>
      </p:sp>
      <p:sp>
        <p:nvSpPr>
          <p:cNvPr id="2" name="Title 1">
            <a:extLst>
              <a:ext uri="{FF2B5EF4-FFF2-40B4-BE49-F238E27FC236}">
                <a16:creationId xmlns:a16="http://schemas.microsoft.com/office/drawing/2014/main" id="{0393C689-5796-7CE9-9C1D-70D0B41A9981}"/>
              </a:ext>
            </a:extLst>
          </p:cNvPr>
          <p:cNvSpPr>
            <a:spLocks noGrp="1"/>
          </p:cNvSpPr>
          <p:nvPr>
            <p:ph type="title"/>
          </p:nvPr>
        </p:nvSpPr>
        <p:spPr/>
        <p:txBody>
          <a:bodyPr>
            <a:normAutofit/>
          </a:bodyPr>
          <a:lstStyle/>
          <a:p>
            <a:r>
              <a:rPr lang="en-US" sz="2000">
                <a:latin typeface="Arial"/>
                <a:cs typeface="Arial"/>
              </a:rPr>
              <a:t>Health Literacy Affects Everyone</a:t>
            </a:r>
          </a:p>
        </p:txBody>
      </p:sp>
      <p:sp>
        <p:nvSpPr>
          <p:cNvPr id="4" name="TextBox 3">
            <a:extLst>
              <a:ext uri="{FF2B5EF4-FFF2-40B4-BE49-F238E27FC236}">
                <a16:creationId xmlns:a16="http://schemas.microsoft.com/office/drawing/2014/main" id="{8D519AEF-B9AC-0A7D-54AC-4EFB4495CA67}"/>
              </a:ext>
            </a:extLst>
          </p:cNvPr>
          <p:cNvSpPr txBox="1"/>
          <p:nvPr/>
        </p:nvSpPr>
        <p:spPr>
          <a:xfrm>
            <a:off x="3948142" y="6325358"/>
            <a:ext cx="5828840" cy="276999"/>
          </a:xfrm>
          <a:prstGeom prst="rect">
            <a:avLst/>
          </a:prstGeom>
          <a:noFill/>
        </p:spPr>
        <p:txBody>
          <a:bodyPr wrap="none" lIns="91440" tIns="45720" rIns="91440" bIns="45720" rtlCol="0" anchor="t">
            <a:spAutoFit/>
          </a:bodyPr>
          <a:lstStyle/>
          <a:p>
            <a:r>
              <a:rPr lang="en-US" sz="1200" i="1">
                <a:solidFill>
                  <a:schemeClr val="tx2"/>
                </a:solidFill>
                <a:latin typeface="Arial" panose="020B0604020202020204" pitchFamily="34" charset="0"/>
                <a:ea typeface="Roboto"/>
                <a:cs typeface="Arial" panose="020B0604020202020204" pitchFamily="34" charset="0"/>
              </a:rPr>
              <a:t>*https://</a:t>
            </a:r>
            <a:r>
              <a:rPr lang="en-US" sz="1200" i="1" err="1">
                <a:solidFill>
                  <a:schemeClr val="tx2"/>
                </a:solidFill>
                <a:latin typeface="Arial" panose="020B0604020202020204" pitchFamily="34" charset="0"/>
                <a:ea typeface="Roboto"/>
                <a:cs typeface="Arial" panose="020B0604020202020204" pitchFamily="34" charset="0"/>
              </a:rPr>
              <a:t>health.gov</a:t>
            </a:r>
            <a:r>
              <a:rPr lang="en-US" sz="1200" i="1">
                <a:solidFill>
                  <a:schemeClr val="tx2"/>
                </a:solidFill>
                <a:latin typeface="Arial" panose="020B0604020202020204" pitchFamily="34" charset="0"/>
                <a:ea typeface="Roboto"/>
                <a:cs typeface="Arial" panose="020B0604020202020204" pitchFamily="34" charset="0"/>
              </a:rPr>
              <a:t>/sites/default/files/2019-09/</a:t>
            </a:r>
            <a:r>
              <a:rPr lang="en-US" sz="1200" i="1" err="1">
                <a:solidFill>
                  <a:schemeClr val="tx2"/>
                </a:solidFill>
                <a:latin typeface="Arial" panose="020B0604020202020204" pitchFamily="34" charset="0"/>
                <a:ea typeface="Roboto"/>
                <a:cs typeface="Arial" panose="020B0604020202020204" pitchFamily="34" charset="0"/>
              </a:rPr>
              <a:t>Health_Lit_Action_Plan_Summary.pdf</a:t>
            </a:r>
            <a:endParaRPr lang="en-US" sz="1200" i="1">
              <a:solidFill>
                <a:schemeClr val="tx2"/>
              </a:solidFill>
              <a:latin typeface="Arial" panose="020B0604020202020204" pitchFamily="34" charset="0"/>
              <a:ea typeface="Roboto"/>
              <a:cs typeface="Arial" panose="020B0604020202020204" pitchFamily="34" charset="0"/>
            </a:endParaRPr>
          </a:p>
        </p:txBody>
      </p:sp>
    </p:spTree>
    <p:extLst>
      <p:ext uri="{BB962C8B-B14F-4D97-AF65-F5344CB8AC3E}">
        <p14:creationId xmlns:p14="http://schemas.microsoft.com/office/powerpoint/2010/main" val="2848717176"/>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NPIN Brand Colors">
      <a:dk1>
        <a:srgbClr val="08100D"/>
      </a:dk1>
      <a:lt1>
        <a:srgbClr val="FEFFFE"/>
      </a:lt1>
      <a:dk2>
        <a:srgbClr val="184E90"/>
      </a:dk2>
      <a:lt2>
        <a:srgbClr val="047BBA"/>
      </a:lt2>
      <a:accent1>
        <a:srgbClr val="B4008C"/>
      </a:accent1>
      <a:accent2>
        <a:srgbClr val="028DBA"/>
      </a:accent2>
      <a:accent3>
        <a:srgbClr val="AB3F97"/>
      </a:accent3>
      <a:accent4>
        <a:srgbClr val="245F8F"/>
      </a:accent4>
      <a:accent5>
        <a:srgbClr val="3B9BB7"/>
      </a:accent5>
      <a:accent6>
        <a:srgbClr val="AE5CA3"/>
      </a:accent6>
      <a:hlink>
        <a:srgbClr val="FEFFFE"/>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PIN Client Deck Template" id="{9D09B053-ACAD-8B4D-A26B-627DE47A2BB0}" vid="{EA006557-F629-EE42-818A-8E28702D62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B47FFD5AEC4BF4FACA8F9F036B60F28" ma:contentTypeVersion="16" ma:contentTypeDescription="Create a new document." ma:contentTypeScope="" ma:versionID="f9281a19503ed108d5db93b9ab17fe51">
  <xsd:schema xmlns:xsd="http://www.w3.org/2001/XMLSchema" xmlns:xs="http://www.w3.org/2001/XMLSchema" xmlns:p="http://schemas.microsoft.com/office/2006/metadata/properties" xmlns:ns2="78e089fa-99aa-4d47-a175-b6f0e5b4679e" xmlns:ns3="972ef590-7424-4e1b-be6a-fd6d18fff974" targetNamespace="http://schemas.microsoft.com/office/2006/metadata/properties" ma:root="true" ma:fieldsID="8b925630c7131eb327158fef700aad83" ns2:_="" ns3:_="">
    <xsd:import namespace="78e089fa-99aa-4d47-a175-b6f0e5b4679e"/>
    <xsd:import namespace="972ef590-7424-4e1b-be6a-fd6d18fff97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e089fa-99aa-4d47-a175-b6f0e5b467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353dbe8-8260-4ccf-8219-3d2995e6fa15" ma:termSetId="09814cd3-568e-fe90-9814-8d621ff8fb84" ma:anchorId="fba54fb3-c3e1-fe81-a776-ca4b69148c4d" ma:open="true" ma:isKeyword="false">
      <xsd:complexType>
        <xsd:sequence>
          <xsd:element ref="pc:Terms" minOccurs="0" maxOccurs="1"/>
        </xsd:sequence>
      </xsd:complex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72ef590-7424-4e1b-be6a-fd6d18fff97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62cb2fad-108b-43dc-adda-15f70eceb5df}" ma:internalName="TaxCatchAll" ma:showField="CatchAllData" ma:web="972ef590-7424-4e1b-be6a-fd6d18fff97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72ef590-7424-4e1b-be6a-fd6d18fff974" xsi:nil="true"/>
    <lcf76f155ced4ddcb4097134ff3c332f xmlns="78e089fa-99aa-4d47-a175-b6f0e5b4679e">
      <Terms xmlns="http://schemas.microsoft.com/office/infopath/2007/PartnerControls"/>
    </lcf76f155ced4ddcb4097134ff3c332f>
    <SharedWithUsers xmlns="972ef590-7424-4e1b-be6a-fd6d18fff974">
      <UserInfo>
        <DisplayName>Robyn Loube</DisplayName>
        <AccountId>16</AccountId>
        <AccountType/>
      </UserInfo>
      <UserInfo>
        <DisplayName>Laura Guerrero</DisplayName>
        <AccountId>588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64BA18-E362-4924-A75C-6C484972050C}">
  <ds:schemaRefs>
    <ds:schemaRef ds:uri="78e089fa-99aa-4d47-a175-b6f0e5b4679e"/>
    <ds:schemaRef ds:uri="972ef590-7424-4e1b-be6a-fd6d18fff9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D86EB46-92F7-44E3-934B-CC0E539B5426}">
  <ds:schemaRefs>
    <ds:schemaRef ds:uri="78e089fa-99aa-4d47-a175-b6f0e5b4679e"/>
    <ds:schemaRef ds:uri="972ef590-7424-4e1b-be6a-fd6d18fff97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B546BF8-3EDF-4318-A2FB-CA04D1497F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44</Slides>
  <Notes>34</Notes>
  <HiddenSlides>0</HiddenSlide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Health Literacy &amp; Plain Language Training</vt:lpstr>
      <vt:lpstr>NPIN Overview</vt:lpstr>
      <vt:lpstr>Before We Start…</vt:lpstr>
      <vt:lpstr>Introduction</vt:lpstr>
      <vt:lpstr>Goals For Today</vt:lpstr>
      <vt:lpstr>Who Is This Course For? Everyone</vt:lpstr>
      <vt:lpstr>PowerPoint Presentation</vt:lpstr>
      <vt:lpstr>What Is Health Literacy? </vt:lpstr>
      <vt:lpstr>Health Literacy Affects Everyone</vt:lpstr>
      <vt:lpstr>The "Silent Epidemic"</vt:lpstr>
      <vt:lpstr>As People Age, They Are More Likely To Have Below Basic Health Literacy (2024)</vt:lpstr>
      <vt:lpstr>Higher Percentages of Hispanic, American Indian/Native Alaskan, and Black Adults Have Below Basic Health Literacy</vt:lpstr>
      <vt:lpstr>Health Literacy by Education – 2024 Statistics</vt:lpstr>
      <vt:lpstr>Five Things to Know About Health Literacy</vt:lpstr>
      <vt:lpstr>Impacts of Limited Health Literacy – Senior Health Outcomes</vt:lpstr>
      <vt:lpstr>Impacts of Limited Health Literacy – Senior Benefits and Government Savings</vt:lpstr>
      <vt:lpstr>Are Limited Health Literacy and Limited Literacy the Same Problem?</vt:lpstr>
      <vt:lpstr>Low Health Literacy Leads to Increased Frustration</vt:lpstr>
      <vt:lpstr>Health Literacy Is the Difference Between Life and Death</vt:lpstr>
      <vt:lpstr>Health Literacy Best Practices: High Level Overview of Foundational Resources, Tools, and Guides</vt:lpstr>
      <vt:lpstr>Clear Communication Framework</vt:lpstr>
      <vt:lpstr>Health Literacy: High Level Overview </vt:lpstr>
      <vt:lpstr>PowerPoint Presentation</vt:lpstr>
      <vt:lpstr>National Action Plan to Improve Health Literacy (2010)</vt:lpstr>
      <vt:lpstr>Healthy People 2010, 2020, 2030</vt:lpstr>
      <vt:lpstr>CDC's Health Literacy Action Plan</vt:lpstr>
      <vt:lpstr>CDC Health Literacy Website: Overview</vt:lpstr>
      <vt:lpstr>High Level Overview </vt:lpstr>
      <vt:lpstr>CDC Health Literacy Website: Training Courses</vt:lpstr>
      <vt:lpstr>CDC Literacy Website: The Three A's</vt:lpstr>
      <vt:lpstr>CDC Health Literacy Website:  Understand Your Audience </vt:lpstr>
      <vt:lpstr>CDC Health Literacy Website:  Understand Your Audience </vt:lpstr>
      <vt:lpstr>Plain Language: Best Practices</vt:lpstr>
      <vt:lpstr>Plain Language: Highlights</vt:lpstr>
      <vt:lpstr>Plain Language: Website </vt:lpstr>
      <vt:lpstr>Plain Language: Examples</vt:lpstr>
      <vt:lpstr>Plain Language: Checklist</vt:lpstr>
      <vt:lpstr>High Level Overview </vt:lpstr>
      <vt:lpstr>CDC Tools: Clear Communication Index (Widget Focused on Health Literacy)</vt:lpstr>
      <vt:lpstr>CDC Tools: Clear Writing Assessment (Focused on Plain Language)</vt:lpstr>
      <vt:lpstr>CDC Tools: Everyday Words</vt:lpstr>
      <vt:lpstr>Questions/Discussion</vt:lpstr>
      <vt:lpstr>Stay Connected With NPIN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Connecting With Diverse Communities</dc:title>
  <dc:creator>Zikea McCurdie</dc:creator>
  <cp:revision>4</cp:revision>
  <dcterms:created xsi:type="dcterms:W3CDTF">2024-04-15T15:42:52Z</dcterms:created>
  <dcterms:modified xsi:type="dcterms:W3CDTF">2024-11-14T14:06:48Z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0x0101008B47FFD5AEC4BF4FACA8F9F036B60F28</vt:lpwstr>
  </property>
  <property fmtid="{D5CDD505-2E9C-101B-9397-08002B2CF9AE}" pid="3" name="MediaServiceImageTags">
    <vt:lpwstr/>
  </property>
  <property fmtid="{D5CDD505-2E9C-101B-9397-08002B2CF9AE}" pid="4" name="MSIP_Label_7b94a7b8-f06c-4dfe-bdcc-9b548fd58c31_Enabled">
    <vt:lpwstr>true</vt:lpwstr>
  </property>
  <property fmtid="{D5CDD505-2E9C-101B-9397-08002B2CF9AE}" pid="5" name="MSIP_Label_7b94a7b8-f06c-4dfe-bdcc-9b548fd58c31_SetDate">
    <vt:lpwstr>2024-02-07T22:24:21Z</vt:lpwstr>
  </property>
  <property fmtid="{D5CDD505-2E9C-101B-9397-08002B2CF9AE}" pid="6" name="MSIP_Label_7b94a7b8-f06c-4dfe-bdcc-9b548fd58c31_Method">
    <vt:lpwstr>Privileged</vt:lpwstr>
  </property>
  <property fmtid="{D5CDD505-2E9C-101B-9397-08002B2CF9AE}" pid="7" name="MSIP_Label_7b94a7b8-f06c-4dfe-bdcc-9b548fd58c31_Name">
    <vt:lpwstr>7b94a7b8-f06c-4dfe-bdcc-9b548fd58c31</vt:lpwstr>
  </property>
  <property fmtid="{D5CDD505-2E9C-101B-9397-08002B2CF9AE}" pid="8" name="MSIP_Label_7b94a7b8-f06c-4dfe-bdcc-9b548fd58c31_SiteId">
    <vt:lpwstr>9ce70869-60db-44fd-abe8-d2767077fc8f</vt:lpwstr>
  </property>
  <property fmtid="{D5CDD505-2E9C-101B-9397-08002B2CF9AE}" pid="9" name="MSIP_Label_7b94a7b8-f06c-4dfe-bdcc-9b548fd58c31_ActionId">
    <vt:lpwstr>82a977e0-2a14-4bc7-b56a-59038c1527c1</vt:lpwstr>
  </property>
  <property fmtid="{D5CDD505-2E9C-101B-9397-08002B2CF9AE}" pid="10" name="MSIP_Label_7b94a7b8-f06c-4dfe-bdcc-9b548fd58c31_ContentBits">
    <vt:lpwstr>0</vt:lpwstr>
  </property>
</Properties>
</file>