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4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9"/>
  </p:notesMasterIdLst>
  <p:sldIdLst>
    <p:sldId id="8231" r:id="rId5"/>
    <p:sldId id="8327" r:id="rId6"/>
    <p:sldId id="8299" r:id="rId7"/>
    <p:sldId id="8303" r:id="rId8"/>
    <p:sldId id="8308" r:id="rId9"/>
    <p:sldId id="8323" r:id="rId10"/>
    <p:sldId id="8324" r:id="rId11"/>
    <p:sldId id="8269" r:id="rId12"/>
    <p:sldId id="8305" r:id="rId13"/>
    <p:sldId id="8306" r:id="rId14"/>
    <p:sldId id="8307" r:id="rId15"/>
    <p:sldId id="8260" r:id="rId16"/>
    <p:sldId id="8292" r:id="rId17"/>
    <p:sldId id="8261" r:id="rId18"/>
    <p:sldId id="8309" r:id="rId19"/>
    <p:sldId id="8268" r:id="rId20"/>
    <p:sldId id="8318" r:id="rId21"/>
    <p:sldId id="8316" r:id="rId22"/>
    <p:sldId id="8281" r:id="rId23"/>
    <p:sldId id="8279" r:id="rId24"/>
    <p:sldId id="8278" r:id="rId25"/>
    <p:sldId id="8286" r:id="rId26"/>
    <p:sldId id="8282" r:id="rId27"/>
    <p:sldId id="8317" r:id="rId28"/>
    <p:sldId id="8325" r:id="rId29"/>
    <p:sldId id="8284" r:id="rId30"/>
    <p:sldId id="8320" r:id="rId31"/>
    <p:sldId id="8311" r:id="rId32"/>
    <p:sldId id="8295" r:id="rId33"/>
    <p:sldId id="8289" r:id="rId34"/>
    <p:sldId id="8290" r:id="rId35"/>
    <p:sldId id="676" r:id="rId36"/>
    <p:sldId id="682" r:id="rId37"/>
    <p:sldId id="8302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36F220E-736F-5BE7-5CDF-BE7EDECF354F}" name="McKenzie Semrau" initials="MS" userId="S::msemrau@sensisagency.com::2a513fdf-1282-4b95-94d9-c9d66d96e2e1" providerId="AD"/>
  <p188:author id="{965E8E18-1BC5-5DF1-7E83-7165C53467E8}" name="Guzman, Jeanette (CDC/NCHHSTP/OD) (CTR)" initials="GJ((" userId="S::utf9@cdc.gov::4f086f49-f3a4-4800-9761-2b3074c852a6" providerId="AD"/>
  <p188:author id="{0B322C1B-6FA3-CB3A-E450-9464A98FDDFB}" name="Rodriguez, Ashley (CDC/NCHHSTP/OD)" initials="R(" userId="S::qqn2@cdc.gov::76fdaa7a-5308-4a5e-9176-6fe03e388586" providerId="AD"/>
  <p188:author id="{868E2F33-E442-760C-E7D5-C352CEB2BFB7}" name="Forsythe, Ann (CDC/NCHHSTP/OD)" initials="F(" userId="S::akf9@cdc.gov::323147af-4ebb-4018-89b6-ee7910afd652" providerId="AD"/>
  <p188:author id="{C0D9C734-1354-1BF7-47D0-1FECF1006DE8}" name="Dino Hainline" initials="DH" userId="S::dhainline@sensisagency.com::faa2dfdd-1671-4634-b68a-47384e972792" providerId="AD"/>
  <p188:author id="{39A3CB48-A81A-BC85-CA77-21B161DB9F9D}" name="Nia Hand" initials="NH" userId="S::nhand@sensisagency.com::132fd895-9702-4bd5-9866-fa4a439c03cd" providerId="AD"/>
  <p188:author id="{24DD7959-8D5B-EED4-BFAC-CA8C4A076A54}" name="Beard, Zachary (Zak) (CDC/NCHHSTP/OD)" initials="BZ((" userId="S::wsu7@cdc.gov::0f1fa46f-6a48-41f1-8a56-b0b98df203f0" providerId="AD"/>
  <p188:author id="{0DC3CD91-E49D-C952-CFC2-D8E4FF68510B}" name="Sharon Carothers" initials="SC" userId="S::scarothers@sensisagency.com::9d4cd55d-a7c4-4168-8872-79b97925b817" providerId="AD"/>
  <p188:author id="{B9D72F93-D186-2F51-7E7E-6C227C04C67B}" name="Jennifer Prine" initials="" userId="S::jprine@sensisagency.com::949e6dc7-cea1-4305-8972-0ccda6c48138" providerId="AD"/>
  <p188:author id="{F70B74B3-74BE-4BA4-881F-382D5A8AF83F}" name="Jeanette Guzman" initials="JG" userId="S::jguzman@sensisagency.com::0018d6fc-8e35-43c8-ac11-486aa1dda2be" providerId="AD"/>
  <p188:author id="{4A84C9BF-8B75-44CC-EE28-086D4CD4914B}" name="Zikea McCurdie" initials="ZM" userId="S::zmccurdie@sensisagency.com::fa608759-2b2e-493a-ba09-be529ea82eda" providerId="AD"/>
  <p188:author id="{81F9D8CB-CC29-075F-76CD-D2ABFE24402F}" name="Robyn Loube" initials="RL" userId="S::rloube@sensisagency.com::b06a97c0-c520-4ad2-9e50-250a6133ab3b" providerId="AD"/>
  <p188:author id="{433DB2CC-4A86-7923-A844-BF6F4BB86A7C}" name="McCurdie, Zikea (CDC/NCHHSTP/OD)" initials="M(" userId="S::tze7@cdc.gov::ce0621eb-9ae8-42d7-a660-6339b643911f" providerId="AD"/>
  <p188:author id="{209A9DEE-5987-C951-7A43-433B8387B139}" name="Pearl Owen" initials="PO" userId="S::powen@sensisagency.com::f501472c-cb1f-435a-85ec-5894541ed0d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7BBA"/>
    <a:srgbClr val="B4008C"/>
    <a:srgbClr val="EBEBEB"/>
    <a:srgbClr val="AFA6D1"/>
    <a:srgbClr val="9994C8"/>
    <a:srgbClr val="B4008D"/>
    <a:srgbClr val="70A5CF"/>
    <a:srgbClr val="194E90"/>
    <a:srgbClr val="175DAC"/>
    <a:srgbClr val="4B97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324276-A59A-444E-A8D5-6FB1BBD40A70}" v="103" dt="2024-09-11T17:01:02.669"/>
    <p1510:client id="{99C04D29-E740-346B-A83D-800781169A39}" v="2" dt="2024-09-11T16:09:56.82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795"/>
  </p:normalViewPr>
  <p:slideViewPr>
    <p:cSldViewPr snapToGrid="0">
      <p:cViewPr varScale="1">
        <p:scale>
          <a:sx n="81" d="100"/>
          <a:sy n="81" d="100"/>
        </p:scale>
        <p:origin x="49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45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0" Type="http://schemas.openxmlformats.org/officeDocument/2006/relationships/slide" Target="slides/slide16.xml"/><Relationship Id="rId41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DD7B3B-B5A1-324B-BF4F-CD9CF57E2959}" type="doc">
      <dgm:prSet loTypeId="urn:microsoft.com/office/officeart/2005/8/layout/venn1" loCatId="" qsTypeId="urn:microsoft.com/office/officeart/2005/8/quickstyle/simple1" qsCatId="simple" csTypeId="urn:microsoft.com/office/officeart/2005/8/colors/accent1_2" csCatId="accent1" phldr="1"/>
      <dgm:spPr/>
    </dgm:pt>
    <dgm:pt modelId="{64D9E4D5-87A4-5E47-A27A-407553A7BDB8}">
      <dgm:prSet phldrT="[Text]"/>
      <dgm:spPr>
        <a:solidFill>
          <a:schemeClr val="bg2">
            <a:alpha val="30000"/>
          </a:schemeClr>
        </a:solidFill>
        <a:ln>
          <a:noFill/>
        </a:ln>
      </dgm:spPr>
      <dgm:t>
        <a:bodyPr/>
        <a:lstStyle/>
        <a:p>
          <a:r>
            <a:rPr lang="en-US" dirty="0">
              <a:latin typeface="Arial"/>
              <a:ea typeface="Calibri"/>
              <a:cs typeface="Arial"/>
            </a:rPr>
            <a:t>Audience's cultural world </a:t>
          </a:r>
          <a:endParaRPr lang="en-US" dirty="0">
            <a:latin typeface="Calibri Light" panose="020F0302020204030204"/>
            <a:cs typeface="Calibri Light" panose="020F0302020204030204"/>
          </a:endParaRPr>
        </a:p>
      </dgm:t>
    </dgm:pt>
    <dgm:pt modelId="{55A36EA9-3CB8-E142-9700-8AD0CF6E0A3C}" type="parTrans" cxnId="{5FD22295-BD09-A64B-8F54-9D13AC9662CB}">
      <dgm:prSet/>
      <dgm:spPr/>
      <dgm:t>
        <a:bodyPr/>
        <a:lstStyle/>
        <a:p>
          <a:endParaRPr lang="en-US"/>
        </a:p>
      </dgm:t>
    </dgm:pt>
    <dgm:pt modelId="{448D9770-4B37-D54D-8BBE-A98AF34F45EF}" type="sibTrans" cxnId="{5FD22295-BD09-A64B-8F54-9D13AC9662CB}">
      <dgm:prSet/>
      <dgm:spPr/>
      <dgm:t>
        <a:bodyPr/>
        <a:lstStyle/>
        <a:p>
          <a:endParaRPr lang="en-US"/>
        </a:p>
      </dgm:t>
    </dgm:pt>
    <dgm:pt modelId="{7244D00C-F28A-FC4B-8379-DDAF4689D084}">
      <dgm:prSet phldrT="[Text]"/>
      <dgm:spPr>
        <a:solidFill>
          <a:schemeClr val="accent1">
            <a:hueOff val="0"/>
            <a:satOff val="0"/>
            <a:lumOff val="0"/>
            <a:alpha val="3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en-US" dirty="0">
              <a:latin typeface="Arial"/>
              <a:ea typeface="Calibri"/>
              <a:cs typeface="Arial"/>
            </a:rPr>
            <a:t>Health context and need for communication</a:t>
          </a:r>
          <a:endParaRPr lang="en-US" dirty="0">
            <a:latin typeface="Calibri Light" panose="020F0302020204030204"/>
            <a:cs typeface="Calibri Light" panose="020F0302020204030204"/>
          </a:endParaRPr>
        </a:p>
      </dgm:t>
    </dgm:pt>
    <dgm:pt modelId="{9060FEB9-C68E-D046-A72A-CDC0B4797542}" type="sibTrans" cxnId="{BCE1A26A-1261-1945-B290-9889B2B90A8E}">
      <dgm:prSet/>
      <dgm:spPr/>
      <dgm:t>
        <a:bodyPr/>
        <a:lstStyle/>
        <a:p>
          <a:endParaRPr lang="en-US"/>
        </a:p>
      </dgm:t>
    </dgm:pt>
    <dgm:pt modelId="{E54816DE-3FC9-8A4C-8769-75661062DCD9}" type="parTrans" cxnId="{BCE1A26A-1261-1945-B290-9889B2B90A8E}">
      <dgm:prSet/>
      <dgm:spPr/>
      <dgm:t>
        <a:bodyPr/>
        <a:lstStyle/>
        <a:p>
          <a:endParaRPr lang="en-US"/>
        </a:p>
      </dgm:t>
    </dgm:pt>
    <dgm:pt modelId="{A6DE0DD7-D4D0-8045-B5CD-85AA7292F75A}" type="pres">
      <dgm:prSet presAssocID="{A9DD7B3B-B5A1-324B-BF4F-CD9CF57E2959}" presName="compositeShape" presStyleCnt="0">
        <dgm:presLayoutVars>
          <dgm:chMax val="7"/>
          <dgm:dir/>
          <dgm:resizeHandles val="exact"/>
        </dgm:presLayoutVars>
      </dgm:prSet>
      <dgm:spPr/>
    </dgm:pt>
    <dgm:pt modelId="{39EACA58-BA10-B34C-B4F8-A50C1DBD1EF5}" type="pres">
      <dgm:prSet presAssocID="{7244D00C-F28A-FC4B-8379-DDAF4689D084}" presName="circ1" presStyleLbl="vennNode1" presStyleIdx="0" presStyleCnt="2" custScaleX="98883" custScaleY="98883"/>
      <dgm:spPr/>
    </dgm:pt>
    <dgm:pt modelId="{719E8988-60EA-CE4D-853D-9AE319F7BFF5}" type="pres">
      <dgm:prSet presAssocID="{7244D00C-F28A-FC4B-8379-DDAF4689D084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17CC18AB-761A-5E42-A2D8-1DC59F722F19}" type="pres">
      <dgm:prSet presAssocID="{64D9E4D5-87A4-5E47-A27A-407553A7BDB8}" presName="circ2" presStyleLbl="vennNode1" presStyleIdx="1" presStyleCnt="2" custScaleX="98883" custScaleY="98883" custLinFactNeighborX="-202"/>
      <dgm:spPr/>
    </dgm:pt>
    <dgm:pt modelId="{F13AFC5F-65B1-4C46-A808-F788D110A9F0}" type="pres">
      <dgm:prSet presAssocID="{64D9E4D5-87A4-5E47-A27A-407553A7BDB8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02F0270B-8B6B-B949-A065-5D3F000B5A22}" type="presOf" srcId="{64D9E4D5-87A4-5E47-A27A-407553A7BDB8}" destId="{F13AFC5F-65B1-4C46-A808-F788D110A9F0}" srcOrd="1" destOrd="0" presId="urn:microsoft.com/office/officeart/2005/8/layout/venn1"/>
    <dgm:cxn modelId="{B5DB433F-B8D1-2D4D-AFB1-1B57FCB413F6}" type="presOf" srcId="{64D9E4D5-87A4-5E47-A27A-407553A7BDB8}" destId="{17CC18AB-761A-5E42-A2D8-1DC59F722F19}" srcOrd="0" destOrd="0" presId="urn:microsoft.com/office/officeart/2005/8/layout/venn1"/>
    <dgm:cxn modelId="{BCE1A26A-1261-1945-B290-9889B2B90A8E}" srcId="{A9DD7B3B-B5A1-324B-BF4F-CD9CF57E2959}" destId="{7244D00C-F28A-FC4B-8379-DDAF4689D084}" srcOrd="0" destOrd="0" parTransId="{E54816DE-3FC9-8A4C-8769-75661062DCD9}" sibTransId="{9060FEB9-C68E-D046-A72A-CDC0B4797542}"/>
    <dgm:cxn modelId="{5FD22295-BD09-A64B-8F54-9D13AC9662CB}" srcId="{A9DD7B3B-B5A1-324B-BF4F-CD9CF57E2959}" destId="{64D9E4D5-87A4-5E47-A27A-407553A7BDB8}" srcOrd="1" destOrd="0" parTransId="{55A36EA9-3CB8-E142-9700-8AD0CF6E0A3C}" sibTransId="{448D9770-4B37-D54D-8BBE-A98AF34F45EF}"/>
    <dgm:cxn modelId="{0681E2A7-1DD4-0141-9613-BAB2EE9E7165}" type="presOf" srcId="{7244D00C-F28A-FC4B-8379-DDAF4689D084}" destId="{39EACA58-BA10-B34C-B4F8-A50C1DBD1EF5}" srcOrd="0" destOrd="0" presId="urn:microsoft.com/office/officeart/2005/8/layout/venn1"/>
    <dgm:cxn modelId="{55CB44C2-129B-CD41-8D46-43A7C0B6F203}" type="presOf" srcId="{A9DD7B3B-B5A1-324B-BF4F-CD9CF57E2959}" destId="{A6DE0DD7-D4D0-8045-B5CD-85AA7292F75A}" srcOrd="0" destOrd="0" presId="urn:microsoft.com/office/officeart/2005/8/layout/venn1"/>
    <dgm:cxn modelId="{DB38C7F1-C2E4-284D-8150-6B3EC01D76B8}" type="presOf" srcId="{7244D00C-F28A-FC4B-8379-DDAF4689D084}" destId="{719E8988-60EA-CE4D-853D-9AE319F7BFF5}" srcOrd="1" destOrd="0" presId="urn:microsoft.com/office/officeart/2005/8/layout/venn1"/>
    <dgm:cxn modelId="{9FC9799C-ACF3-3C4F-B60A-16C3EB019A50}" type="presParOf" srcId="{A6DE0DD7-D4D0-8045-B5CD-85AA7292F75A}" destId="{39EACA58-BA10-B34C-B4F8-A50C1DBD1EF5}" srcOrd="0" destOrd="0" presId="urn:microsoft.com/office/officeart/2005/8/layout/venn1"/>
    <dgm:cxn modelId="{B9B2C884-0EBE-8048-89A5-829F2143F4AB}" type="presParOf" srcId="{A6DE0DD7-D4D0-8045-B5CD-85AA7292F75A}" destId="{719E8988-60EA-CE4D-853D-9AE319F7BFF5}" srcOrd="1" destOrd="0" presId="urn:microsoft.com/office/officeart/2005/8/layout/venn1"/>
    <dgm:cxn modelId="{74DC8516-9E9C-684B-894F-CF4E7F7463C3}" type="presParOf" srcId="{A6DE0DD7-D4D0-8045-B5CD-85AA7292F75A}" destId="{17CC18AB-761A-5E42-A2D8-1DC59F722F19}" srcOrd="2" destOrd="0" presId="urn:microsoft.com/office/officeart/2005/8/layout/venn1"/>
    <dgm:cxn modelId="{EC9142EC-57C0-B74E-B8CB-D2178D502139}" type="presParOf" srcId="{A6DE0DD7-D4D0-8045-B5CD-85AA7292F75A}" destId="{F13AFC5F-65B1-4C46-A808-F788D110A9F0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9DD7B3B-B5A1-324B-BF4F-CD9CF57E2959}" type="doc">
      <dgm:prSet loTypeId="urn:microsoft.com/office/officeart/2005/8/layout/venn1" loCatId="" qsTypeId="urn:microsoft.com/office/officeart/2005/8/quickstyle/simple1" qsCatId="simple" csTypeId="urn:microsoft.com/office/officeart/2005/8/colors/accent1_2" csCatId="accent1" phldr="1"/>
      <dgm:spPr/>
    </dgm:pt>
    <dgm:pt modelId="{7244D00C-F28A-FC4B-8379-DDAF4689D084}">
      <dgm:prSet phldrT="[Text]" custT="1"/>
      <dgm:spPr>
        <a:noFill/>
        <a:ln w="57150">
          <a:solidFill>
            <a:schemeClr val="accent1"/>
          </a:solidFill>
        </a:ln>
      </dgm:spPr>
      <dgm:t>
        <a:bodyPr/>
        <a:lstStyle/>
        <a:p>
          <a:r>
            <a:rPr lang="en-US" sz="3200" b="1" dirty="0">
              <a:latin typeface="Arial"/>
              <a:ea typeface="Calibri"/>
              <a:cs typeface="Arial"/>
            </a:rPr>
            <a:t>Health Need</a:t>
          </a:r>
          <a:endParaRPr lang="en-US" sz="3200" b="1" dirty="0">
            <a:latin typeface="Arial"/>
            <a:cs typeface="Arial"/>
          </a:endParaRPr>
        </a:p>
      </dgm:t>
    </dgm:pt>
    <dgm:pt modelId="{E54816DE-3FC9-8A4C-8769-75661062DCD9}" type="parTrans" cxnId="{BCE1A26A-1261-1945-B290-9889B2B90A8E}">
      <dgm:prSet/>
      <dgm:spPr/>
      <dgm:t>
        <a:bodyPr/>
        <a:lstStyle/>
        <a:p>
          <a:endParaRPr lang="en-US"/>
        </a:p>
      </dgm:t>
    </dgm:pt>
    <dgm:pt modelId="{9060FEB9-C68E-D046-A72A-CDC0B4797542}" type="sibTrans" cxnId="{BCE1A26A-1261-1945-B290-9889B2B90A8E}">
      <dgm:prSet/>
      <dgm:spPr/>
      <dgm:t>
        <a:bodyPr/>
        <a:lstStyle/>
        <a:p>
          <a:endParaRPr lang="en-US"/>
        </a:p>
      </dgm:t>
    </dgm:pt>
    <dgm:pt modelId="{64D9E4D5-87A4-5E47-A27A-407553A7BDB8}">
      <dgm:prSet phldrT="[Text]" custT="1"/>
      <dgm:spPr>
        <a:noFill/>
        <a:ln w="57150">
          <a:solidFill>
            <a:schemeClr val="bg2"/>
          </a:solidFill>
        </a:ln>
      </dgm:spPr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en-US" sz="3200" b="1" dirty="0">
              <a:latin typeface="Arial"/>
              <a:ea typeface="Calibri"/>
              <a:cs typeface="Arial"/>
            </a:rPr>
            <a:t>Audience</a:t>
          </a:r>
        </a:p>
      </dgm:t>
    </dgm:pt>
    <dgm:pt modelId="{55A36EA9-3CB8-E142-9700-8AD0CF6E0A3C}" type="parTrans" cxnId="{5FD22295-BD09-A64B-8F54-9D13AC9662CB}">
      <dgm:prSet/>
      <dgm:spPr/>
      <dgm:t>
        <a:bodyPr/>
        <a:lstStyle/>
        <a:p>
          <a:endParaRPr lang="en-US"/>
        </a:p>
      </dgm:t>
    </dgm:pt>
    <dgm:pt modelId="{448D9770-4B37-D54D-8BBE-A98AF34F45EF}" type="sibTrans" cxnId="{5FD22295-BD09-A64B-8F54-9D13AC9662CB}">
      <dgm:prSet/>
      <dgm:spPr/>
      <dgm:t>
        <a:bodyPr/>
        <a:lstStyle/>
        <a:p>
          <a:endParaRPr lang="en-US"/>
        </a:p>
      </dgm:t>
    </dgm:pt>
    <dgm:pt modelId="{A6DE0DD7-D4D0-8045-B5CD-85AA7292F75A}" type="pres">
      <dgm:prSet presAssocID="{A9DD7B3B-B5A1-324B-BF4F-CD9CF57E2959}" presName="compositeShape" presStyleCnt="0">
        <dgm:presLayoutVars>
          <dgm:chMax val="7"/>
          <dgm:dir/>
          <dgm:resizeHandles val="exact"/>
        </dgm:presLayoutVars>
      </dgm:prSet>
      <dgm:spPr/>
    </dgm:pt>
    <dgm:pt modelId="{39EACA58-BA10-B34C-B4F8-A50C1DBD1EF5}" type="pres">
      <dgm:prSet presAssocID="{7244D00C-F28A-FC4B-8379-DDAF4689D084}" presName="circ1" presStyleLbl="vennNode1" presStyleIdx="0" presStyleCnt="2" custScaleX="98883" custScaleY="98883"/>
      <dgm:spPr/>
    </dgm:pt>
    <dgm:pt modelId="{719E8988-60EA-CE4D-853D-9AE319F7BFF5}" type="pres">
      <dgm:prSet presAssocID="{7244D00C-F28A-FC4B-8379-DDAF4689D084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17CC18AB-761A-5E42-A2D8-1DC59F722F19}" type="pres">
      <dgm:prSet presAssocID="{64D9E4D5-87A4-5E47-A27A-407553A7BDB8}" presName="circ2" presStyleLbl="vennNode1" presStyleIdx="1" presStyleCnt="2" custScaleX="98883" custScaleY="98883"/>
      <dgm:spPr/>
    </dgm:pt>
    <dgm:pt modelId="{F13AFC5F-65B1-4C46-A808-F788D110A9F0}" type="pres">
      <dgm:prSet presAssocID="{64D9E4D5-87A4-5E47-A27A-407553A7BDB8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02F0270B-8B6B-B949-A065-5D3F000B5A22}" type="presOf" srcId="{64D9E4D5-87A4-5E47-A27A-407553A7BDB8}" destId="{F13AFC5F-65B1-4C46-A808-F788D110A9F0}" srcOrd="1" destOrd="0" presId="urn:microsoft.com/office/officeart/2005/8/layout/venn1"/>
    <dgm:cxn modelId="{B5DB433F-B8D1-2D4D-AFB1-1B57FCB413F6}" type="presOf" srcId="{64D9E4D5-87A4-5E47-A27A-407553A7BDB8}" destId="{17CC18AB-761A-5E42-A2D8-1DC59F722F19}" srcOrd="0" destOrd="0" presId="urn:microsoft.com/office/officeart/2005/8/layout/venn1"/>
    <dgm:cxn modelId="{BCE1A26A-1261-1945-B290-9889B2B90A8E}" srcId="{A9DD7B3B-B5A1-324B-BF4F-CD9CF57E2959}" destId="{7244D00C-F28A-FC4B-8379-DDAF4689D084}" srcOrd="0" destOrd="0" parTransId="{E54816DE-3FC9-8A4C-8769-75661062DCD9}" sibTransId="{9060FEB9-C68E-D046-A72A-CDC0B4797542}"/>
    <dgm:cxn modelId="{5FD22295-BD09-A64B-8F54-9D13AC9662CB}" srcId="{A9DD7B3B-B5A1-324B-BF4F-CD9CF57E2959}" destId="{64D9E4D5-87A4-5E47-A27A-407553A7BDB8}" srcOrd="1" destOrd="0" parTransId="{55A36EA9-3CB8-E142-9700-8AD0CF6E0A3C}" sibTransId="{448D9770-4B37-D54D-8BBE-A98AF34F45EF}"/>
    <dgm:cxn modelId="{0681E2A7-1DD4-0141-9613-BAB2EE9E7165}" type="presOf" srcId="{7244D00C-F28A-FC4B-8379-DDAF4689D084}" destId="{39EACA58-BA10-B34C-B4F8-A50C1DBD1EF5}" srcOrd="0" destOrd="0" presId="urn:microsoft.com/office/officeart/2005/8/layout/venn1"/>
    <dgm:cxn modelId="{55CB44C2-129B-CD41-8D46-43A7C0B6F203}" type="presOf" srcId="{A9DD7B3B-B5A1-324B-BF4F-CD9CF57E2959}" destId="{A6DE0DD7-D4D0-8045-B5CD-85AA7292F75A}" srcOrd="0" destOrd="0" presId="urn:microsoft.com/office/officeart/2005/8/layout/venn1"/>
    <dgm:cxn modelId="{DB38C7F1-C2E4-284D-8150-6B3EC01D76B8}" type="presOf" srcId="{7244D00C-F28A-FC4B-8379-DDAF4689D084}" destId="{719E8988-60EA-CE4D-853D-9AE319F7BFF5}" srcOrd="1" destOrd="0" presId="urn:microsoft.com/office/officeart/2005/8/layout/venn1"/>
    <dgm:cxn modelId="{9FC9799C-ACF3-3C4F-B60A-16C3EB019A50}" type="presParOf" srcId="{A6DE0DD7-D4D0-8045-B5CD-85AA7292F75A}" destId="{39EACA58-BA10-B34C-B4F8-A50C1DBD1EF5}" srcOrd="0" destOrd="0" presId="urn:microsoft.com/office/officeart/2005/8/layout/venn1"/>
    <dgm:cxn modelId="{B9B2C884-0EBE-8048-89A5-829F2143F4AB}" type="presParOf" srcId="{A6DE0DD7-D4D0-8045-B5CD-85AA7292F75A}" destId="{719E8988-60EA-CE4D-853D-9AE319F7BFF5}" srcOrd="1" destOrd="0" presId="urn:microsoft.com/office/officeart/2005/8/layout/venn1"/>
    <dgm:cxn modelId="{74DC8516-9E9C-684B-894F-CF4E7F7463C3}" type="presParOf" srcId="{A6DE0DD7-D4D0-8045-B5CD-85AA7292F75A}" destId="{17CC18AB-761A-5E42-A2D8-1DC59F722F19}" srcOrd="2" destOrd="0" presId="urn:microsoft.com/office/officeart/2005/8/layout/venn1"/>
    <dgm:cxn modelId="{EC9142EC-57C0-B74E-B8CB-D2178D502139}" type="presParOf" srcId="{A6DE0DD7-D4D0-8045-B5CD-85AA7292F75A}" destId="{F13AFC5F-65B1-4C46-A808-F788D110A9F0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EACA58-BA10-B34C-B4F8-A50C1DBD1EF5}">
      <dsp:nvSpPr>
        <dsp:cNvPr id="0" name=""/>
        <dsp:cNvSpPr/>
      </dsp:nvSpPr>
      <dsp:spPr>
        <a:xfrm>
          <a:off x="530620" y="35371"/>
          <a:ext cx="4203963" cy="4203963"/>
        </a:xfrm>
        <a:prstGeom prst="ellipse">
          <a:avLst/>
        </a:prstGeom>
        <a:solidFill>
          <a:schemeClr val="accent1">
            <a:hueOff val="0"/>
            <a:satOff val="0"/>
            <a:lumOff val="0"/>
            <a:alpha val="3000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Arial"/>
              <a:ea typeface="Calibri"/>
              <a:cs typeface="Arial"/>
            </a:rPr>
            <a:t>Health context and need for communication</a:t>
          </a:r>
          <a:endParaRPr lang="en-US" sz="2800" kern="1200" dirty="0">
            <a:latin typeface="Calibri Light" panose="020F0302020204030204"/>
            <a:cs typeface="Calibri Light" panose="020F0302020204030204"/>
          </a:endParaRPr>
        </a:p>
      </dsp:txBody>
      <dsp:txXfrm>
        <a:off x="1117660" y="531109"/>
        <a:ext cx="2423907" cy="3212488"/>
      </dsp:txXfrm>
    </dsp:sp>
    <dsp:sp modelId="{17CC18AB-761A-5E42-A2D8-1DC59F722F19}">
      <dsp:nvSpPr>
        <dsp:cNvPr id="0" name=""/>
        <dsp:cNvSpPr/>
      </dsp:nvSpPr>
      <dsp:spPr>
        <a:xfrm>
          <a:off x="3586142" y="35371"/>
          <a:ext cx="4203963" cy="4203963"/>
        </a:xfrm>
        <a:prstGeom prst="ellipse">
          <a:avLst/>
        </a:prstGeom>
        <a:solidFill>
          <a:schemeClr val="bg2">
            <a:alpha val="3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Arial"/>
              <a:ea typeface="Calibri"/>
              <a:cs typeface="Arial"/>
            </a:rPr>
            <a:t>Audience's cultural world </a:t>
          </a:r>
          <a:endParaRPr lang="en-US" sz="2800" kern="1200" dirty="0">
            <a:latin typeface="Calibri Light" panose="020F0302020204030204"/>
            <a:cs typeface="Calibri Light" panose="020F0302020204030204"/>
          </a:endParaRPr>
        </a:p>
      </dsp:txBody>
      <dsp:txXfrm>
        <a:off x="4779159" y="531109"/>
        <a:ext cx="2423907" cy="32124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EACA58-BA10-B34C-B4F8-A50C1DBD1EF5}">
      <dsp:nvSpPr>
        <dsp:cNvPr id="0" name=""/>
        <dsp:cNvSpPr/>
      </dsp:nvSpPr>
      <dsp:spPr>
        <a:xfrm>
          <a:off x="417912" y="27858"/>
          <a:ext cx="3311010" cy="3311010"/>
        </a:xfrm>
        <a:prstGeom prst="ellipse">
          <a:avLst/>
        </a:prstGeom>
        <a:noFill/>
        <a:ln w="571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latin typeface="Arial"/>
              <a:ea typeface="Calibri"/>
              <a:cs typeface="Arial"/>
            </a:rPr>
            <a:t>Health Need</a:t>
          </a:r>
          <a:endParaRPr lang="en-US" sz="3200" b="1" kern="1200" dirty="0">
            <a:latin typeface="Arial"/>
            <a:cs typeface="Arial"/>
          </a:endParaRPr>
        </a:p>
      </dsp:txBody>
      <dsp:txXfrm>
        <a:off x="880261" y="418297"/>
        <a:ext cx="1909050" cy="2530131"/>
      </dsp:txXfrm>
    </dsp:sp>
    <dsp:sp modelId="{17CC18AB-761A-5E42-A2D8-1DC59F722F19}">
      <dsp:nvSpPr>
        <dsp:cNvPr id="0" name=""/>
        <dsp:cNvSpPr/>
      </dsp:nvSpPr>
      <dsp:spPr>
        <a:xfrm>
          <a:off x="2831182" y="27858"/>
          <a:ext cx="3311010" cy="3311010"/>
        </a:xfrm>
        <a:prstGeom prst="ellipse">
          <a:avLst/>
        </a:prstGeom>
        <a:noFill/>
        <a:ln w="57150" cap="flat" cmpd="sng" algn="ctr">
          <a:solidFill>
            <a:schemeClr val="bg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22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3200" b="1" kern="1200" dirty="0">
              <a:latin typeface="Arial"/>
              <a:ea typeface="Calibri"/>
              <a:cs typeface="Arial"/>
            </a:rPr>
            <a:t>Audience</a:t>
          </a:r>
        </a:p>
      </dsp:txBody>
      <dsp:txXfrm>
        <a:off x="3770793" y="418297"/>
        <a:ext cx="1909050" cy="25301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052FEB-CC33-4543-9B3E-91513C3D304E}" type="datetimeFigureOut">
              <a:rPr lang="en-US"/>
              <a:t>9/27/2024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BBA018-38AE-46D3-9FA6-73F2863DD58A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554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mc/articles/PMC5094358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mc/articles/PMC5094358/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hiv/data-research/facts-stats/race-ethnicity.html#:~:text=While%20HIV%20affects%20all%20races,estimated%20HIV%20infections%20in%202021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cdc.gov/hepatitis/statistics/2021surveillance/hepatitis-c/figure-3.6.htm" TargetMode="External"/><Relationship Id="rId5" Type="http://schemas.openxmlformats.org/officeDocument/2006/relationships/hyperlink" Target="https://www.cdc.gov/std/statistics/2022/figures/syph-1.htm" TargetMode="External"/><Relationship Id="rId4" Type="http://schemas.openxmlformats.org/officeDocument/2006/relationships/hyperlink" Target="https://www.cdc.gov/tb/statistics/reports/2022/demographics.htm#:~:text=During%202022%2C%20persons%20with%20TB,African%20American%20persons%20(15.8%25" TargetMode="Externa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hiv/data-research/facts-stats/race-ethnicity.html#:~:text=While%20HIV%20affects%20all%20races,estimated%20HIV%20infections%20in%202021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cdc.gov/hepatitis/statistics/2021surveillance/hepatitis-c/figure-3.6.htm" TargetMode="External"/><Relationship Id="rId5" Type="http://schemas.openxmlformats.org/officeDocument/2006/relationships/hyperlink" Target="https://www.cdc.gov/std/statistics/2022/figures/syph-1.htm" TargetMode="External"/><Relationship Id="rId4" Type="http://schemas.openxmlformats.org/officeDocument/2006/relationships/hyperlink" Target="https://www.cdc.gov/tb/statistics/reports/2022/demographics.htm#:~:text=During%202022%2C%20persons%20with%20TB,African%20American%20persons%20(15.8%25" TargetMode="Externa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hiv/data-research/facts-stats/race-ethnicity.html#:~:text=While%20HIV%20affects%20all%20races,estimated%20HIV%20infections%20in%202021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cdc.gov/hepatitis/statistics/2021surveillance/hepatitis-c/figure-3.6.htm" TargetMode="External"/><Relationship Id="rId5" Type="http://schemas.openxmlformats.org/officeDocument/2006/relationships/hyperlink" Target="https://www.cdc.gov/std/statistics/2022/figures/syph-1.htm" TargetMode="External"/><Relationship Id="rId4" Type="http://schemas.openxmlformats.org/officeDocument/2006/relationships/hyperlink" Target="https://www.cdc.gov/tb/statistics/reports/2022/demographics.htm#:~:text=During%202022%2C%20persons%20with%20TB,African%20American%20persons%20(15.8%25" TargetMode="Externa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hiv/data-research/facts-stats/race-ethnicity.html#:~:text=While%20HIV%20affects%20all%20races,estimated%20HIV%20infections%20in%202021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cdc.gov/hepatitis/statistics/2021surveillance/hepatitis-c/figure-3.6.htm" TargetMode="External"/><Relationship Id="rId5" Type="http://schemas.openxmlformats.org/officeDocument/2006/relationships/hyperlink" Target="https://www.cdc.gov/std/statistics/2022/figures/syph-1.htm" TargetMode="External"/><Relationship Id="rId4" Type="http://schemas.openxmlformats.org/officeDocument/2006/relationships/hyperlink" Target="https://www.cdc.gov/tb/statistics/reports/2022/demographics.htm#:~:text=During%202022%2C%20persons%20with%20TB,African%20American%20persons%20(15.8%25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BA018-38AE-46D3-9FA6-73F2863DD58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9260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BA018-38AE-46D3-9FA6-73F2863DD58A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0976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woman who is Black, bisexual, and expecting her first child has at least three layers or dimensions of diversity (her pregnancy could count as a fourth dimension since it’s a form of temporary disability), and the intersection of these identities makes up her lived experience.</a:t>
            </a:r>
          </a:p>
          <a:p>
            <a:endParaRPr lang="en-US"/>
          </a:p>
          <a:p>
            <a:r>
              <a:rPr lang="en-US" dirty="0"/>
              <a:t>There are also times when this same person will be discriminated against for being a woman, being Black, being pregnant, being bisexual or all four factors at the same time.</a:t>
            </a:r>
          </a:p>
          <a:p>
            <a:endParaRPr lang="en-US"/>
          </a:p>
          <a:p>
            <a:r>
              <a:rPr lang="en-US"/>
              <a:t>https://www.osmosis.org/blog/2023/08/22/what-is-intersectional-healthcare-and-why-is-it-important</a:t>
            </a:r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BA018-38AE-46D3-9FA6-73F2863DD58A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5364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BA018-38AE-46D3-9FA6-73F2863DD58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8945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https://www.cdc.gov/hiv-data/nhss/hiv-diagnoses-deaths-prevalence.html#:~:text=Men%20are%20most%20affected%2C%20making,those%20aged%2013%20to%2034.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BA018-38AE-46D3-9FA6-73F2863DD58A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589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BA018-38AE-46D3-9FA6-73F2863DD58A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2003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BA018-38AE-46D3-9FA6-73F2863DD58A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2738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BA018-38AE-46D3-9FA6-73F2863DD58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5467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hlinkClick r:id="rId3"/>
              </a:rPr>
              <a:t>https://www.ncbi.nlm.nih.gov/pmc/articles/PMC5094358/</a:t>
            </a:r>
            <a:endParaRPr lang="en-US"/>
          </a:p>
          <a:p>
            <a:r>
              <a:rPr lang="en-US"/>
              <a:t>https://</a:t>
            </a:r>
            <a:r>
              <a:rPr lang="en-US" err="1"/>
              <a:t>targethiv.org</a:t>
            </a:r>
            <a:r>
              <a:rPr lang="en-US"/>
              <a:t>/library/topics/cultural-competency</a:t>
            </a:r>
            <a:endParaRPr lang="en-US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BA018-38AE-46D3-9FA6-73F2863DD58A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576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hlinkClick r:id="rId3"/>
              </a:rPr>
              <a:t>https://www.ncbi.nlm.nih.gov/pmc/articles/PMC5094358/</a:t>
            </a:r>
            <a:endParaRPr lang="en-US"/>
          </a:p>
          <a:p>
            <a:r>
              <a:rPr lang="en-US"/>
              <a:t>https://</a:t>
            </a:r>
            <a:r>
              <a:rPr lang="en-US" err="1"/>
              <a:t>targethiv.org</a:t>
            </a:r>
            <a:r>
              <a:rPr lang="en-US"/>
              <a:t>/library/topics/cultural-competency</a:t>
            </a:r>
            <a:endParaRPr lang="en-US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BA018-38AE-46D3-9FA6-73F2863DD58A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8627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hlinkClick r:id="rId3"/>
              </a:rPr>
              <a:t>https://www.cdc.gov/hiv/data-research/facts-stats/race-ethnicity.html#:~:text=While%20HIV%20affects%20all%20races,estimated%20HIV%20infections%20in%202021</a:t>
            </a:r>
            <a:r>
              <a:rPr lang="en-US"/>
              <a:t>.</a:t>
            </a:r>
            <a:endParaRPr lang="en-US">
              <a:cs typeface="Calibri"/>
            </a:endParaRPr>
          </a:p>
          <a:p>
            <a:r>
              <a:rPr lang="en-US">
                <a:hlinkClick r:id="rId4"/>
              </a:rPr>
              <a:t>https://www.cdc.gov/tb/statistics/reports/2022/demographics.htm#:~:text=During%202022%2C%20persons%20with%20TB,African%20American%20persons%20(15.8%25</a:t>
            </a:r>
            <a:r>
              <a:rPr lang="en-US"/>
              <a:t>)</a:t>
            </a:r>
            <a:endParaRPr lang="en-US">
              <a:cs typeface="Calibri"/>
            </a:endParaRPr>
          </a:p>
          <a:p>
            <a:r>
              <a:rPr lang="en-US">
                <a:hlinkClick r:id="rId5"/>
              </a:rPr>
              <a:t>https://www.cdc.gov/std/statistics/2022/figures/syph-1.htm</a:t>
            </a:r>
            <a:endParaRPr lang="en-US"/>
          </a:p>
          <a:p>
            <a:r>
              <a:rPr lang="en-US">
                <a:hlinkClick r:id="rId6"/>
              </a:rPr>
              <a:t>https://www.cdc.gov/hepatitis/statistics/2021surveillance/hepatitis-c/figure-3.6.htm</a:t>
            </a:r>
            <a:endParaRPr lang="en-US"/>
          </a:p>
          <a:p>
            <a:r>
              <a:rPr lang="en-US"/>
              <a:t>https://</a:t>
            </a:r>
            <a:r>
              <a:rPr lang="en-US" err="1"/>
              <a:t>www.ncbi.nlm.nih.gov</a:t>
            </a:r>
            <a:r>
              <a:rPr lang="en-US"/>
              <a:t>/</a:t>
            </a:r>
            <a:r>
              <a:rPr lang="en-US" err="1"/>
              <a:t>pmc</a:t>
            </a:r>
            <a:r>
              <a:rPr lang="en-US"/>
              <a:t>/articles/PMC10485990/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BA018-38AE-46D3-9FA6-73F2863DD58A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2278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hlinkClick r:id="rId3"/>
              </a:rPr>
              <a:t>https://www.cdc.gov/hiv/data-research/facts-stats/race-ethnicity.html#:~:text=While%20HIV%20affects%20all%20races,estimated%20HIV%20infections%20in%202021</a:t>
            </a:r>
            <a:r>
              <a:rPr lang="en-US"/>
              <a:t>.</a:t>
            </a:r>
            <a:endParaRPr lang="en-US">
              <a:cs typeface="Calibri"/>
            </a:endParaRPr>
          </a:p>
          <a:p>
            <a:r>
              <a:rPr lang="en-US">
                <a:hlinkClick r:id="rId4"/>
              </a:rPr>
              <a:t>https://www.cdc.gov/tb/statistics/reports/2022/demographics.htm#:~:text=During%202022%2C%20persons%20with%20TB,African%20American%20persons%20(15.8%25</a:t>
            </a:r>
            <a:r>
              <a:rPr lang="en-US"/>
              <a:t>)</a:t>
            </a:r>
            <a:endParaRPr lang="en-US">
              <a:cs typeface="Calibri"/>
            </a:endParaRPr>
          </a:p>
          <a:p>
            <a:r>
              <a:rPr lang="en-US">
                <a:hlinkClick r:id="rId5"/>
              </a:rPr>
              <a:t>https://www.cdc.gov/std/statistics/2022/figures/syph-1.htm</a:t>
            </a:r>
            <a:endParaRPr lang="en-US"/>
          </a:p>
          <a:p>
            <a:r>
              <a:rPr lang="en-US">
                <a:hlinkClick r:id="rId6"/>
              </a:rPr>
              <a:t>https://www.cdc.gov/hepatitis/statistics/2021surveillance/hepatitis-c/figure-3.6.htm</a:t>
            </a:r>
            <a:endParaRPr lang="en-US"/>
          </a:p>
          <a:p>
            <a:r>
              <a:rPr lang="en-US"/>
              <a:t>https://</a:t>
            </a:r>
            <a:r>
              <a:rPr lang="en-US" err="1"/>
              <a:t>www.ncbi.nlm.nih.gov</a:t>
            </a:r>
            <a:r>
              <a:rPr lang="en-US"/>
              <a:t>/</a:t>
            </a:r>
            <a:r>
              <a:rPr lang="en-US" err="1"/>
              <a:t>pmc</a:t>
            </a:r>
            <a:r>
              <a:rPr lang="en-US"/>
              <a:t>/articles/PMC10485990/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BA018-38AE-46D3-9FA6-73F2863DD58A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0271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hlinkClick r:id="rId3"/>
              </a:rPr>
              <a:t>https://www.cdc.gov/hiv/data-research/facts-stats/race-ethnicity.html#:~:text=While%20HIV%20affects%20all%20races,estimated%20HIV%20infections%20in%202021</a:t>
            </a:r>
            <a:r>
              <a:rPr lang="en-US"/>
              <a:t>.</a:t>
            </a:r>
            <a:endParaRPr lang="en-US">
              <a:cs typeface="Calibri"/>
            </a:endParaRPr>
          </a:p>
          <a:p>
            <a:r>
              <a:rPr lang="en-US">
                <a:hlinkClick r:id="rId4"/>
              </a:rPr>
              <a:t>https://www.cdc.gov/tb/statistics/reports/2022/demographics.htm#:~:text=During%202022%2C%20persons%20with%20TB,African%20American%20persons%20(15.8%25</a:t>
            </a:r>
            <a:r>
              <a:rPr lang="en-US"/>
              <a:t>)</a:t>
            </a:r>
            <a:endParaRPr lang="en-US">
              <a:cs typeface="Calibri"/>
            </a:endParaRPr>
          </a:p>
          <a:p>
            <a:r>
              <a:rPr lang="en-US">
                <a:hlinkClick r:id="rId5"/>
              </a:rPr>
              <a:t>https://www.cdc.gov/std/statistics/2022/figures/syph-1.htm</a:t>
            </a:r>
            <a:endParaRPr lang="en-US"/>
          </a:p>
          <a:p>
            <a:r>
              <a:rPr lang="en-US">
                <a:hlinkClick r:id="rId6"/>
              </a:rPr>
              <a:t>https://www.cdc.gov/hepatitis/statistics/2021surveillance/hepatitis-c/figure-3.6.htm</a:t>
            </a:r>
            <a:endParaRPr lang="en-US"/>
          </a:p>
          <a:p>
            <a:r>
              <a:rPr lang="en-US"/>
              <a:t>https://</a:t>
            </a:r>
            <a:r>
              <a:rPr lang="en-US" err="1"/>
              <a:t>www.ncbi.nlm.nih.gov</a:t>
            </a:r>
            <a:r>
              <a:rPr lang="en-US"/>
              <a:t>/</a:t>
            </a:r>
            <a:r>
              <a:rPr lang="en-US" err="1"/>
              <a:t>pmc</a:t>
            </a:r>
            <a:r>
              <a:rPr lang="en-US"/>
              <a:t>/articles/PMC10485990/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BA018-38AE-46D3-9FA6-73F2863DD58A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6230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hlinkClick r:id="rId3"/>
              </a:rPr>
              <a:t>https://www.cdc.gov/hiv/data-research/facts-stats/race-ethnicity.html#:~:text=While%20HIV%20affects%20all%20races,estimated%20HIV%20infections%20in%202021</a:t>
            </a:r>
            <a:r>
              <a:rPr lang="en-US"/>
              <a:t>.</a:t>
            </a:r>
            <a:endParaRPr lang="en-US">
              <a:cs typeface="Calibri"/>
            </a:endParaRPr>
          </a:p>
          <a:p>
            <a:r>
              <a:rPr lang="en-US">
                <a:hlinkClick r:id="rId4"/>
              </a:rPr>
              <a:t>https://www.cdc.gov/tb/statistics/reports/2022/demographics.htm#:~:text=During%202022%2C%20persons%20with%20TB,African%20American%20persons%20(15.8%25</a:t>
            </a:r>
            <a:r>
              <a:rPr lang="en-US"/>
              <a:t>)</a:t>
            </a:r>
            <a:endParaRPr lang="en-US">
              <a:cs typeface="Calibri"/>
            </a:endParaRPr>
          </a:p>
          <a:p>
            <a:r>
              <a:rPr lang="en-US">
                <a:hlinkClick r:id="rId5"/>
              </a:rPr>
              <a:t>https://www.cdc.gov/std/statistics/2022/figures/syph-1.htm</a:t>
            </a:r>
            <a:endParaRPr lang="en-US"/>
          </a:p>
          <a:p>
            <a:r>
              <a:rPr lang="en-US">
                <a:hlinkClick r:id="rId6"/>
              </a:rPr>
              <a:t>https://www.cdc.gov/hepatitis/statistics/2021surveillance/hepatitis-c/figure-3.6.htm</a:t>
            </a:r>
            <a:endParaRPr lang="en-US"/>
          </a:p>
          <a:p>
            <a:r>
              <a:rPr lang="en-US"/>
              <a:t>https://</a:t>
            </a:r>
            <a:r>
              <a:rPr lang="en-US" err="1"/>
              <a:t>www.ncbi.nlm.nih.gov</a:t>
            </a:r>
            <a:r>
              <a:rPr lang="en-US"/>
              <a:t>/</a:t>
            </a:r>
            <a:r>
              <a:rPr lang="en-US" err="1"/>
              <a:t>pmc</a:t>
            </a:r>
            <a:r>
              <a:rPr lang="en-US"/>
              <a:t>/articles/PMC10485990/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BA018-38AE-46D3-9FA6-73F2863DD58A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506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7" Type="http://schemas.openxmlformats.org/officeDocument/2006/relationships/image" Target="../media/image18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61A39DD-407C-A746-A681-806679DA94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" y="-5037"/>
            <a:ext cx="12197048" cy="686799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2FE80FF-03BA-3949-8BA6-FF512CDC7C3B}"/>
              </a:ext>
            </a:extLst>
          </p:cNvPr>
          <p:cNvSpPr txBox="1"/>
          <p:nvPr userDrawn="1"/>
        </p:nvSpPr>
        <p:spPr>
          <a:xfrm>
            <a:off x="165100" y="7061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7" name="Picture 6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CF155CF1-3ADA-C654-A865-F24392E2826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52784" y="5733230"/>
            <a:ext cx="1612741" cy="806371"/>
          </a:xfrm>
          <a:prstGeom prst="rect">
            <a:avLst/>
          </a:prstGeom>
        </p:spPr>
      </p:pic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891DD731-53BD-B847-98C5-CDB8CF765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0922" y="2456461"/>
            <a:ext cx="49912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4EE5F524-E91D-944E-F51F-93D24E00D20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005" y="5735235"/>
            <a:ext cx="1086360" cy="806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6315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A4F5FBB-B1F5-3145-9D94-4565EF509B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-2"/>
            <a:ext cx="12192001" cy="685800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B085CB20-19C6-3B40-B8C6-311733CA67F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1530" y="3135312"/>
            <a:ext cx="5910470" cy="587375"/>
          </a:xfrm>
        </p:spPr>
        <p:txBody>
          <a:bodyPr>
            <a:noAutofit/>
          </a:bodyPr>
          <a:lstStyle>
            <a:lvl1pPr>
              <a:defRPr sz="24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>
                <a:solidFill>
                  <a:schemeClr val="tx2"/>
                </a:solidFill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96774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A4F5FBB-B1F5-3145-9D94-4565EF509B5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-2"/>
            <a:ext cx="12192004" cy="6858002"/>
          </a:xfrm>
          <a:prstGeom prst="rect">
            <a:avLst/>
          </a:prstGeom>
        </p:spPr>
      </p:pic>
      <p:pic>
        <p:nvPicPr>
          <p:cNvPr id="3" name="Picture 2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74233A9B-9619-6D33-3A0D-3BB5A4BCB5C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914982" y="3025814"/>
            <a:ext cx="1612741" cy="80637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54F6355-F3D8-D41E-7986-1813906AB1A1}"/>
              </a:ext>
            </a:extLst>
          </p:cNvPr>
          <p:cNvSpPr txBox="1"/>
          <p:nvPr userDrawn="1"/>
        </p:nvSpPr>
        <p:spPr>
          <a:xfrm>
            <a:off x="2351990" y="5642408"/>
            <a:ext cx="69202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The findings and conclusions in this report are those of the authors and do not necessarily represent the official position of the Centers for Disease Control and Prevention.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EFC0498F-C84A-2B2C-62C3-554D0C579CC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328" y="3050484"/>
            <a:ext cx="1015533" cy="753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57A33B5A-E362-54A2-94D8-E9540041B76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320" y="3028182"/>
            <a:ext cx="1086360" cy="806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7535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61A39DD-407C-A746-A681-806679DA94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" y="-5037"/>
            <a:ext cx="12197048" cy="686799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2FE80FF-03BA-3949-8BA6-FF512CDC7C3B}"/>
              </a:ext>
            </a:extLst>
          </p:cNvPr>
          <p:cNvSpPr txBox="1"/>
          <p:nvPr userDrawn="1"/>
        </p:nvSpPr>
        <p:spPr>
          <a:xfrm>
            <a:off x="165100" y="7061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7" name="Picture 6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CF155CF1-3ADA-C654-A865-F24392E2826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52784" y="5733230"/>
            <a:ext cx="1612741" cy="806371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7D7D6F9E-A505-156D-ACD2-24AEB6DF8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-1" r="47267"/>
          <a:stretch/>
        </p:blipFill>
        <p:spPr>
          <a:xfrm>
            <a:off x="1272975" y="1279293"/>
            <a:ext cx="4030545" cy="4299333"/>
          </a:xfrm>
          <a:prstGeom prst="rect">
            <a:avLst/>
          </a:prstGeom>
        </p:spPr>
      </p:pic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FE7CCAAD-F39A-524C-B8ED-F3102ACAA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6481" y="2766177"/>
            <a:ext cx="49912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EE22FE63-E91D-B35C-DB5B-625089E8F8D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005" y="5735235"/>
            <a:ext cx="1086360" cy="806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5491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6D8B43A-C35E-D444-94AC-8ED5811445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09000" y="5815584"/>
            <a:ext cx="3683000" cy="859536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7108CA97-D01C-2266-0125-78C5A3169A7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1911270" y="2508250"/>
            <a:ext cx="3276600" cy="1841500"/>
          </a:xfrm>
          <a:prstGeom prst="rect">
            <a:avLst/>
          </a:prstGeom>
        </p:spPr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7F9D12E6-42BC-9FE6-4265-868A71755E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1352" y="1431202"/>
            <a:ext cx="684779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0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 sz="20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 sz="20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 sz="20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ECFCBDAC-4313-B99C-2C66-A0003A38CDB2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32853" y="3084576"/>
            <a:ext cx="2963787" cy="3276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>
              <a:buFontTx/>
              <a:buNone/>
              <a:defRPr sz="28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FontTx/>
              <a:buNone/>
              <a:defRPr sz="18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FontTx/>
              <a:buNone/>
              <a:defRPr sz="16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FontTx/>
              <a:buNone/>
              <a:defRPr sz="14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</a:lstStyle>
          <a:p>
            <a:pPr lvl="0"/>
            <a:r>
              <a:rPr lang="en-US"/>
              <a:t>Click to edit Table of Contents</a:t>
            </a:r>
          </a:p>
        </p:txBody>
      </p:sp>
    </p:spTree>
    <p:extLst>
      <p:ext uri="{BB962C8B-B14F-4D97-AF65-F5344CB8AC3E}">
        <p14:creationId xmlns:p14="http://schemas.microsoft.com/office/powerpoint/2010/main" val="3141167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ADA973A2-447E-7C5C-D634-206BBF94AC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8216" y="-54980"/>
            <a:ext cx="3276600" cy="1841500"/>
          </a:xfrm>
          <a:prstGeom prst="rect">
            <a:avLst/>
          </a:prstGeom>
        </p:spPr>
      </p:pic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D48234A7-30C2-3E42-B1E8-5C6DD52AA1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6258" y="-9408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 b="1">
                <a:solidFill>
                  <a:schemeClr val="accent1"/>
                </a:solidFill>
                <a:latin typeface=""/>
              </a:defRPr>
            </a:lvl1pPr>
          </a:lstStyle>
          <a:p>
            <a:r>
              <a:rPr lang="en-US"/>
              <a:t>Click to edit Headline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F74E1DF4-132D-9D4D-AC6A-16E6446B7E7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6258" y="180125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0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 sz="20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 sz="20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 sz="20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</a:lstStyle>
          <a:p>
            <a:pPr lvl="0"/>
            <a:r>
              <a:rPr lang="en-US"/>
              <a:t>Click to edit Master bullets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85668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286A7B7D-7A10-6B59-0EC8-7B08990C77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61893A5D-4E5F-A169-A017-422B93177E4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3487136" y="-54980"/>
            <a:ext cx="3276600" cy="1841500"/>
          </a:xfrm>
          <a:prstGeom prst="rect">
            <a:avLst/>
          </a:prstGeom>
        </p:spPr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D2BFEC7B-7BE7-DA37-33C5-6535D8D3F5CD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3831367" y="1636484"/>
            <a:ext cx="684779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0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 sz="20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 sz="20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 sz="20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</a:lstStyle>
          <a:p>
            <a:pPr lvl="0"/>
            <a:r>
              <a:rPr lang="en-US"/>
              <a:t>Click to edit Master bullets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0A503E4C-D9BE-58C0-2165-A15ACEB4A6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31367" y="-9408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 b="1">
                <a:solidFill>
                  <a:schemeClr val="accent1"/>
                </a:solidFill>
                <a:latin typeface=""/>
              </a:defRPr>
            </a:lvl1pPr>
          </a:lstStyle>
          <a:p>
            <a:r>
              <a:rPr lang="en-US"/>
              <a:t>Click to edit Headline</a:t>
            </a:r>
          </a:p>
        </p:txBody>
      </p:sp>
    </p:spTree>
    <p:extLst>
      <p:ext uri="{BB962C8B-B14F-4D97-AF65-F5344CB8AC3E}">
        <p14:creationId xmlns:p14="http://schemas.microsoft.com/office/powerpoint/2010/main" val="811093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286A7B7D-7A10-6B59-0EC8-7B08990C77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9262" b="9262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A58F4AD0-9FFE-EDCB-7A94-24EF90764D9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98216" y="-54980"/>
            <a:ext cx="3276600" cy="184150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1BA24F93-01DC-D621-A35F-B5ADBA899EF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202332" y="-50864"/>
            <a:ext cx="3276600" cy="1841500"/>
          </a:xfrm>
          <a:prstGeom prst="rect">
            <a:avLst/>
          </a:prstGeom>
        </p:spPr>
      </p:pic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A24D79FF-3ECB-644D-822F-24DCCD739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258" y="-9408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 b="1">
                <a:solidFill>
                  <a:schemeClr val="tx2"/>
                </a:solidFill>
                <a:latin typeface="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C100A57E-A53E-3147-8F53-392D2C391E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258" y="1431203"/>
            <a:ext cx="837380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0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 sz="20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 sz="20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 sz="20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056808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286A7B7D-7A10-6B59-0EC8-7B08990C77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42031357-F60C-EEC6-CE63-7094270AFC6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98216" y="-54980"/>
            <a:ext cx="3276600" cy="184150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896C0FCA-0049-3636-9180-13D046D50BE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202332" y="-50864"/>
            <a:ext cx="3276600" cy="1841500"/>
          </a:xfrm>
          <a:prstGeom prst="rect">
            <a:avLst/>
          </a:prstGeom>
        </p:spPr>
      </p:pic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A8EA6837-C932-41A9-3142-3697D595A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258" y="-9408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 b="1">
                <a:solidFill>
                  <a:schemeClr val="tx2"/>
                </a:solidFill>
                <a:latin typeface="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E0BA2813-28F3-4FFE-D75E-3444159568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259" y="1431202"/>
            <a:ext cx="6049614" cy="51890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0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 sz="20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 sz="20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 sz="20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537841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286A7B7D-7A10-6B59-0EC8-7B08990C77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A58F4AD0-9FFE-EDCB-7A94-24EF90764D9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98216" y="-54980"/>
            <a:ext cx="3276600" cy="1841500"/>
          </a:xfrm>
          <a:prstGeom prst="rect">
            <a:avLst/>
          </a:prstGeom>
        </p:spPr>
      </p:pic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3F6BBF6F-13FE-4444-BD61-C5503EA58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258" y="-9408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 b="1">
                <a:solidFill>
                  <a:schemeClr val="tx2"/>
                </a:solidFill>
                <a:latin typeface="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F4ECD129-3E5C-7645-8F1E-95036C205B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048" y="1431202"/>
            <a:ext cx="532315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0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 sz="20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 sz="20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 sz="20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7336F4E6-EAF8-1346-9B31-9225D8F37997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655880" y="1431202"/>
            <a:ext cx="532315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056908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D8C303E-E293-BC05-83A4-0CEDBCA0C4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539F3498-38C1-694D-ADB1-340E2EA878F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1530" y="3135312"/>
            <a:ext cx="5910470" cy="587375"/>
          </a:xfrm>
        </p:spPr>
        <p:txBody>
          <a:bodyPr>
            <a:noAutofit/>
          </a:bodyPr>
          <a:lstStyle>
            <a:lvl1pPr>
              <a:defRPr sz="24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>
                <a:solidFill>
                  <a:schemeClr val="tx2"/>
                </a:solidFill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74040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2013B1-B49D-A542-A4D4-11895E903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E52AC2-B03D-AE40-A31A-B5F93EEFA5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3D3A7F-5915-1D46-9BC2-D8C087C283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0F4572-77DA-414C-98E4-624CEE4532DD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9D063A-67D3-9744-9244-37EF53F9EA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760C3C-E5F1-724D-8B94-DF566F8CC4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0564C1-ED85-FC4A-AC5D-56F28EA76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552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84" r:id="rId2"/>
    <p:sldLayoutId id="2147483702" r:id="rId3"/>
    <p:sldLayoutId id="2147483709" r:id="rId4"/>
    <p:sldLayoutId id="2147483781" r:id="rId5"/>
    <p:sldLayoutId id="2147483775" r:id="rId6"/>
    <p:sldLayoutId id="2147483783" r:id="rId7"/>
    <p:sldLayoutId id="2147483770" r:id="rId8"/>
    <p:sldLayoutId id="2147483764" r:id="rId9"/>
    <p:sldLayoutId id="2147483786" r:id="rId10"/>
    <p:sldLayoutId id="214748376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healthliteracy/culture.html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ahrq.gov/health-literacy/improve/precautions/tool10.html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66.svg"/><Relationship Id="rId3" Type="http://schemas.openxmlformats.org/officeDocument/2006/relationships/image" Target="../media/image56.svg"/><Relationship Id="rId7" Type="http://schemas.openxmlformats.org/officeDocument/2006/relationships/image" Target="../media/image60.svg"/><Relationship Id="rId12" Type="http://schemas.openxmlformats.org/officeDocument/2006/relationships/image" Target="../media/image65.png"/><Relationship Id="rId17" Type="http://schemas.openxmlformats.org/officeDocument/2006/relationships/image" Target="../media/image70.svg"/><Relationship Id="rId2" Type="http://schemas.openxmlformats.org/officeDocument/2006/relationships/image" Target="../media/image55.png"/><Relationship Id="rId16" Type="http://schemas.openxmlformats.org/officeDocument/2006/relationships/image" Target="../media/image6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9.png"/><Relationship Id="rId11" Type="http://schemas.openxmlformats.org/officeDocument/2006/relationships/image" Target="../media/image64.svg"/><Relationship Id="rId5" Type="http://schemas.openxmlformats.org/officeDocument/2006/relationships/image" Target="../media/image58.svg"/><Relationship Id="rId15" Type="http://schemas.openxmlformats.org/officeDocument/2006/relationships/image" Target="../media/image68.svg"/><Relationship Id="rId10" Type="http://schemas.openxmlformats.org/officeDocument/2006/relationships/image" Target="../media/image63.png"/><Relationship Id="rId4" Type="http://schemas.openxmlformats.org/officeDocument/2006/relationships/image" Target="../media/image57.png"/><Relationship Id="rId9" Type="http://schemas.openxmlformats.org/officeDocument/2006/relationships/image" Target="../media/image62.svg"/><Relationship Id="rId14" Type="http://schemas.openxmlformats.org/officeDocument/2006/relationships/image" Target="../media/image6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LFx3zDQQ3Vw?feature=oembed" TargetMode="External"/><Relationship Id="rId4" Type="http://schemas.openxmlformats.org/officeDocument/2006/relationships/image" Target="../media/image7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13" Type="http://schemas.openxmlformats.org/officeDocument/2006/relationships/image" Target="../media/image83.svg"/><Relationship Id="rId3" Type="http://schemas.openxmlformats.org/officeDocument/2006/relationships/image" Target="../media/image73.svg"/><Relationship Id="rId7" Type="http://schemas.openxmlformats.org/officeDocument/2006/relationships/image" Target="../media/image77.svg"/><Relationship Id="rId12" Type="http://schemas.openxmlformats.org/officeDocument/2006/relationships/image" Target="../media/image82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6.png"/><Relationship Id="rId11" Type="http://schemas.openxmlformats.org/officeDocument/2006/relationships/image" Target="../media/image81.svg"/><Relationship Id="rId5" Type="http://schemas.openxmlformats.org/officeDocument/2006/relationships/image" Target="../media/image75.svg"/><Relationship Id="rId10" Type="http://schemas.openxmlformats.org/officeDocument/2006/relationships/image" Target="../media/image80.png"/><Relationship Id="rId4" Type="http://schemas.openxmlformats.org/officeDocument/2006/relationships/image" Target="../media/image74.png"/><Relationship Id="rId9" Type="http://schemas.openxmlformats.org/officeDocument/2006/relationships/image" Target="../media/image79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sv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7.svg"/><Relationship Id="rId4" Type="http://schemas.openxmlformats.org/officeDocument/2006/relationships/image" Target="../media/image8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image" Target="../media/image89.png"/><Relationship Id="rId7" Type="http://schemas.openxmlformats.org/officeDocument/2006/relationships/image" Target="../media/image93.jpe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10" Type="http://schemas.openxmlformats.org/officeDocument/2006/relationships/image" Target="../media/image96.png"/><Relationship Id="rId4" Type="http://schemas.openxmlformats.org/officeDocument/2006/relationships/image" Target="../media/image90.png"/><Relationship Id="rId9" Type="http://schemas.openxmlformats.org/officeDocument/2006/relationships/image" Target="../media/image9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0.jpeg"/><Relationship Id="rId5" Type="http://schemas.openxmlformats.org/officeDocument/2006/relationships/image" Target="../media/image99.jpeg"/><Relationship Id="rId4" Type="http://schemas.openxmlformats.org/officeDocument/2006/relationships/image" Target="../media/image98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svg"/><Relationship Id="rId7" Type="http://schemas.openxmlformats.org/officeDocument/2006/relationships/image" Target="../media/image106.sv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5.png"/><Relationship Id="rId5" Type="http://schemas.openxmlformats.org/officeDocument/2006/relationships/image" Target="../media/image104.svg"/><Relationship Id="rId4" Type="http://schemas.openxmlformats.org/officeDocument/2006/relationships/image" Target="../media/image10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9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sv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13" Type="http://schemas.openxmlformats.org/officeDocument/2006/relationships/image" Target="../media/image43.png"/><Relationship Id="rId18" Type="http://schemas.openxmlformats.org/officeDocument/2006/relationships/image" Target="../media/image48.sv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svg"/><Relationship Id="rId17" Type="http://schemas.openxmlformats.org/officeDocument/2006/relationships/image" Target="../media/image47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46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sv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5" Type="http://schemas.openxmlformats.org/officeDocument/2006/relationships/image" Target="../media/image45.png"/><Relationship Id="rId10" Type="http://schemas.openxmlformats.org/officeDocument/2006/relationships/image" Target="../media/image40.svg"/><Relationship Id="rId4" Type="http://schemas.openxmlformats.org/officeDocument/2006/relationships/image" Target="../media/image34.svg"/><Relationship Id="rId9" Type="http://schemas.openxmlformats.org/officeDocument/2006/relationships/image" Target="../media/image39.png"/><Relationship Id="rId14" Type="http://schemas.openxmlformats.org/officeDocument/2006/relationships/image" Target="../media/image44.sv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jpeg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_fD3Stqic7k?start=285&amp;feature=oembed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3746343-BF07-DEF9-9894-F7D8D431F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>
                <a:solidFill>
                  <a:srgbClr val="FEFFFE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</a:rPr>
              <a:t>How to Build Impactful Connections with Diverse Communities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46277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CA3446B-F3F3-5AF3-8C38-AC722F689D52}"/>
              </a:ext>
            </a:extLst>
          </p:cNvPr>
          <p:cNvSpPr/>
          <p:nvPr/>
        </p:nvSpPr>
        <p:spPr>
          <a:xfrm>
            <a:off x="2036660" y="1248531"/>
            <a:ext cx="9046464" cy="5263452"/>
          </a:xfrm>
          <a:prstGeom prst="roundRect">
            <a:avLst>
              <a:gd name="adj" fmla="val 5682"/>
            </a:avLst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15D2F9-2AA0-0C96-1D62-895D43345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A Look at Diverse Communities: </a:t>
            </a:r>
            <a:r>
              <a:rPr lang="en-US" b="0">
                <a:latin typeface="Arial" panose="020B0604020202020204" pitchFamily="34" charset="0"/>
                <a:cs typeface="Arial" panose="020B0604020202020204" pitchFamily="34" charset="0"/>
              </a:rPr>
              <a:t>STIs/Syphilis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FE19EC-54F4-70A2-ED94-84AB9DE35AE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51" r="704"/>
          <a:stretch/>
        </p:blipFill>
        <p:spPr>
          <a:xfrm>
            <a:off x="1901952" y="1397458"/>
            <a:ext cx="9046464" cy="5114525"/>
          </a:xfrm>
          <a:prstGeom prst="roundRect">
            <a:avLst>
              <a:gd name="adj" fmla="val 4847"/>
            </a:avLst>
          </a:prstGeom>
        </p:spPr>
      </p:pic>
    </p:spTree>
    <p:extLst>
      <p:ext uri="{BB962C8B-B14F-4D97-AF65-F5344CB8AC3E}">
        <p14:creationId xmlns:p14="http://schemas.microsoft.com/office/powerpoint/2010/main" val="35047748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5D2F9-2AA0-0C96-1D62-895D43345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 Look at Diverse Communities: 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Disparities in Hepatitis</a:t>
            </a:r>
          </a:p>
        </p:txBody>
      </p:sp>
      <p:sp>
        <p:nvSpPr>
          <p:cNvPr id="4" name="Rectangle: Rounded Corners 2">
            <a:extLst>
              <a:ext uri="{FF2B5EF4-FFF2-40B4-BE49-F238E27FC236}">
                <a16:creationId xmlns:a16="http://schemas.microsoft.com/office/drawing/2014/main" id="{2FF1A795-0C72-6737-A6A6-E1A7420314F9}"/>
              </a:ext>
            </a:extLst>
          </p:cNvPr>
          <p:cNvSpPr/>
          <p:nvPr/>
        </p:nvSpPr>
        <p:spPr>
          <a:xfrm>
            <a:off x="2036660" y="1248531"/>
            <a:ext cx="9046464" cy="5263452"/>
          </a:xfrm>
          <a:prstGeom prst="roundRect">
            <a:avLst>
              <a:gd name="adj" fmla="val 5682"/>
            </a:avLst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F2643C-6DA7-EDA9-3A52-C9CA99129B4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27" r="327"/>
          <a:stretch/>
        </p:blipFill>
        <p:spPr>
          <a:xfrm>
            <a:off x="1901952" y="1397458"/>
            <a:ext cx="9046464" cy="5114525"/>
          </a:xfrm>
          <a:prstGeom prst="roundRect">
            <a:avLst>
              <a:gd name="adj" fmla="val 4847"/>
            </a:avLst>
          </a:prstGeom>
        </p:spPr>
      </p:pic>
    </p:spTree>
    <p:extLst>
      <p:ext uri="{BB962C8B-B14F-4D97-AF65-F5344CB8AC3E}">
        <p14:creationId xmlns:p14="http://schemas.microsoft.com/office/powerpoint/2010/main" val="15263554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AAE898E-37B4-0D4B-8848-BEC82F04FFF4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831367" y="1636484"/>
            <a:ext cx="7430800" cy="59424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Culture can be defined by group membership or by beliefs: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72DFBB2-5F26-A321-D011-66E9666BB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Defining Culture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24C9A8F-02DF-99A5-041C-37A53EDBDCAA}"/>
              </a:ext>
            </a:extLst>
          </p:cNvPr>
          <p:cNvSpPr/>
          <p:nvPr/>
        </p:nvSpPr>
        <p:spPr>
          <a:xfrm>
            <a:off x="3831367" y="2343874"/>
            <a:ext cx="3583872" cy="2283403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Group Membership:</a:t>
            </a:r>
          </a:p>
          <a:p>
            <a:pPr algn="ctr"/>
            <a:endParaRPr lang="en-US" sz="1800" b="1">
              <a:solidFill>
                <a:schemeClr val="bg1"/>
              </a:solidFill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pPr algn="ctr"/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Racial, ethnic, linguistic, or geographical groups.</a:t>
            </a:r>
            <a:endParaRPr lang="en-US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B71ECB8-D35D-D85D-BE0A-95273D2821EB}"/>
              </a:ext>
            </a:extLst>
          </p:cNvPr>
          <p:cNvSpPr/>
          <p:nvPr/>
        </p:nvSpPr>
        <p:spPr>
          <a:xfrm>
            <a:off x="7794042" y="2343873"/>
            <a:ext cx="3583872" cy="2283403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800" b="1" dirty="0"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</a:rPr>
              <a:t>Beliefs:</a:t>
            </a:r>
          </a:p>
          <a:p>
            <a:pPr algn="ctr"/>
            <a:endParaRPr lang="en-US" sz="1800" b="1">
              <a:latin typeface="Arial" panose="020B0604020202020204" pitchFamily="34" charset="0"/>
              <a:ea typeface="Calibri" panose="020F0502020204030204"/>
              <a:cs typeface="Arial" panose="020B0604020202020204" pitchFamily="34" charset="0"/>
            </a:endParaRPr>
          </a:p>
          <a:p>
            <a:pPr algn="ctr"/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Values, customs, ways of thinking, communicating, and behaving specific to </a:t>
            </a:r>
          </a:p>
          <a:p>
            <a:pPr algn="ctr"/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a group.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F77C71F-115C-15A4-D1C7-A211E41B8A98}"/>
              </a:ext>
            </a:extLst>
          </p:cNvPr>
          <p:cNvSpPr txBox="1"/>
          <p:nvPr/>
        </p:nvSpPr>
        <p:spPr>
          <a:xfrm>
            <a:off x="3831367" y="6396335"/>
            <a:ext cx="8360633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>
                <a:latin typeface="Arial" panose="020B0604020202020204" pitchFamily="34" charset="0"/>
                <a:ea typeface="+mn-lt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https://www.cdc.gov/healthliteracy/culture.html</a:t>
            </a:r>
          </a:p>
          <a:p>
            <a:r>
              <a:rPr lang="en-US" sz="1200">
                <a:latin typeface="Arial" panose="020B0604020202020204" pitchFamily="34" charset="0"/>
                <a:ea typeface="+mn-lt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https://www.ahrq.gov/health-literacy/improve/precautions/tool10.html</a:t>
            </a:r>
            <a:r>
              <a:rPr lang="en-US" sz="120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  </a:t>
            </a:r>
            <a:endParaRPr lang="en-US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28303480-7821-8078-18DC-C5435975BF4B}"/>
              </a:ext>
            </a:extLst>
          </p:cNvPr>
          <p:cNvSpPr txBox="1">
            <a:spLocks/>
          </p:cNvSpPr>
          <p:nvPr/>
        </p:nvSpPr>
        <p:spPr>
          <a:xfrm>
            <a:off x="3831367" y="4975541"/>
            <a:ext cx="7430800" cy="84309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dirty="0"/>
              <a:t>Remember that culture is not limited to religious, racial, or ethnic groups.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/>
              <a:t>For example, the Deaf and LGBTQIA+ communities have distinct cultures.</a:t>
            </a:r>
          </a:p>
        </p:txBody>
      </p:sp>
    </p:spTree>
    <p:extLst>
      <p:ext uri="{BB962C8B-B14F-4D97-AF65-F5344CB8AC3E}">
        <p14:creationId xmlns:p14="http://schemas.microsoft.com/office/powerpoint/2010/main" val="20560103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>
            <a:extLst>
              <a:ext uri="{FF2B5EF4-FFF2-40B4-BE49-F238E27FC236}">
                <a16:creationId xmlns:a16="http://schemas.microsoft.com/office/drawing/2014/main" id="{D6E07855-D0DC-BD2C-E34A-3838BCDC1FA3}"/>
              </a:ext>
            </a:extLst>
          </p:cNvPr>
          <p:cNvSpPr/>
          <p:nvPr/>
        </p:nvSpPr>
        <p:spPr>
          <a:xfrm>
            <a:off x="5294669" y="3131747"/>
            <a:ext cx="1602661" cy="1602661"/>
          </a:xfrm>
          <a:custGeom>
            <a:avLst/>
            <a:gdLst>
              <a:gd name="connsiteX0" fmla="*/ 0 w 1602661"/>
              <a:gd name="connsiteY0" fmla="*/ 801331 h 1602661"/>
              <a:gd name="connsiteX1" fmla="*/ 801331 w 1602661"/>
              <a:gd name="connsiteY1" fmla="*/ 0 h 1602661"/>
              <a:gd name="connsiteX2" fmla="*/ 1602662 w 1602661"/>
              <a:gd name="connsiteY2" fmla="*/ 801331 h 1602661"/>
              <a:gd name="connsiteX3" fmla="*/ 801331 w 1602661"/>
              <a:gd name="connsiteY3" fmla="*/ 1602662 h 1602661"/>
              <a:gd name="connsiteX4" fmla="*/ 0 w 1602661"/>
              <a:gd name="connsiteY4" fmla="*/ 801331 h 1602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02661" h="1602661">
                <a:moveTo>
                  <a:pt x="0" y="801331"/>
                </a:moveTo>
                <a:cubicBezTo>
                  <a:pt x="0" y="358768"/>
                  <a:pt x="358768" y="0"/>
                  <a:pt x="801331" y="0"/>
                </a:cubicBezTo>
                <a:cubicBezTo>
                  <a:pt x="1243894" y="0"/>
                  <a:pt x="1602662" y="358768"/>
                  <a:pt x="1602662" y="801331"/>
                </a:cubicBezTo>
                <a:cubicBezTo>
                  <a:pt x="1602662" y="1243894"/>
                  <a:pt x="1243894" y="1602662"/>
                  <a:pt x="801331" y="1602662"/>
                </a:cubicBezTo>
                <a:cubicBezTo>
                  <a:pt x="358768" y="1602662"/>
                  <a:pt x="0" y="1243894"/>
                  <a:pt x="0" y="801331"/>
                </a:cubicBezTo>
                <a:close/>
              </a:path>
            </a:pathLst>
          </a:custGeom>
          <a:solidFill>
            <a:schemeClr val="accent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3594" tIns="243594" rIns="243594" bIns="243594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1400" b="1" kern="1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1400" b="1" kern="1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b="1" kern="1200" dirty="0">
                <a:latin typeface="Arial" panose="020B0604020202020204" pitchFamily="34" charset="0"/>
                <a:cs typeface="Arial" panose="020B0604020202020204" pitchFamily="34" charset="0"/>
              </a:rPr>
              <a:t>Cultural</a:t>
            </a:r>
            <a:r>
              <a:rPr lang="en-US" sz="1400" kern="1200" dirty="0">
                <a:latin typeface="Arial" panose="020B0604020202020204" pitchFamily="34" charset="0"/>
                <a:cs typeface="Arial" panose="020B0604020202020204" pitchFamily="34" charset="0"/>
              </a:rPr>
              <a:t> Relationships</a:t>
            </a: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A8234987-4D04-219E-73CB-0E78F39E8F42}"/>
              </a:ext>
            </a:extLst>
          </p:cNvPr>
          <p:cNvSpPr/>
          <p:nvPr/>
        </p:nvSpPr>
        <p:spPr>
          <a:xfrm rot="16200000">
            <a:off x="5853891" y="2871892"/>
            <a:ext cx="484217" cy="35492"/>
          </a:xfrm>
          <a:custGeom>
            <a:avLst/>
            <a:gdLst>
              <a:gd name="connsiteX0" fmla="*/ 0 w 484217"/>
              <a:gd name="connsiteY0" fmla="*/ 17746 h 35492"/>
              <a:gd name="connsiteX1" fmla="*/ 484217 w 484217"/>
              <a:gd name="connsiteY1" fmla="*/ 17746 h 35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84217" h="35492">
                <a:moveTo>
                  <a:pt x="0" y="17746"/>
                </a:moveTo>
                <a:lnTo>
                  <a:pt x="484217" y="17746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2703" tIns="5641" rIns="242703" bIns="5641" numCol="1" spcCol="1270" anchor="ctr" anchorCtr="0">
            <a:noAutofit/>
          </a:bodyPr>
          <a:lstStyle/>
          <a:p>
            <a:pPr marL="0" lvl="0" indent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500" kern="1200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15EE664E-9BAF-43B8-12BC-7C02C4B161F0}"/>
              </a:ext>
            </a:extLst>
          </p:cNvPr>
          <p:cNvSpPr/>
          <p:nvPr/>
        </p:nvSpPr>
        <p:spPr>
          <a:xfrm>
            <a:off x="5294669" y="1044868"/>
            <a:ext cx="1602661" cy="1602661"/>
          </a:xfrm>
          <a:custGeom>
            <a:avLst/>
            <a:gdLst>
              <a:gd name="connsiteX0" fmla="*/ 0 w 1602661"/>
              <a:gd name="connsiteY0" fmla="*/ 801331 h 1602661"/>
              <a:gd name="connsiteX1" fmla="*/ 801331 w 1602661"/>
              <a:gd name="connsiteY1" fmla="*/ 0 h 1602661"/>
              <a:gd name="connsiteX2" fmla="*/ 1602662 w 1602661"/>
              <a:gd name="connsiteY2" fmla="*/ 801331 h 1602661"/>
              <a:gd name="connsiteX3" fmla="*/ 801331 w 1602661"/>
              <a:gd name="connsiteY3" fmla="*/ 1602662 h 1602661"/>
              <a:gd name="connsiteX4" fmla="*/ 0 w 1602661"/>
              <a:gd name="connsiteY4" fmla="*/ 801331 h 1602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02661" h="1602661">
                <a:moveTo>
                  <a:pt x="0" y="801331"/>
                </a:moveTo>
                <a:cubicBezTo>
                  <a:pt x="0" y="358768"/>
                  <a:pt x="358768" y="0"/>
                  <a:pt x="801331" y="0"/>
                </a:cubicBezTo>
                <a:cubicBezTo>
                  <a:pt x="1243894" y="0"/>
                  <a:pt x="1602662" y="358768"/>
                  <a:pt x="1602662" y="801331"/>
                </a:cubicBezTo>
                <a:cubicBezTo>
                  <a:pt x="1602662" y="1243894"/>
                  <a:pt x="1243894" y="1602662"/>
                  <a:pt x="801331" y="1602662"/>
                </a:cubicBezTo>
                <a:cubicBezTo>
                  <a:pt x="358768" y="1602662"/>
                  <a:pt x="0" y="1243894"/>
                  <a:pt x="0" y="801331"/>
                </a:cubicBezTo>
                <a:close/>
              </a:path>
            </a:pathLst>
          </a:custGeom>
          <a:solidFill>
            <a:schemeClr val="bg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4229" tIns="244229" rIns="244229" bIns="244229" numCol="1" spcCol="1270" anchor="ctr" anchorCtr="0">
            <a:noAutofit/>
          </a:bodyPr>
          <a:lstStyle/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1500" kern="1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500" kern="1200" dirty="0">
                <a:latin typeface="Arial" panose="020B0604020202020204" pitchFamily="34" charset="0"/>
                <a:cs typeface="Arial" panose="020B0604020202020204" pitchFamily="34" charset="0"/>
              </a:rPr>
              <a:t>Relationship </a:t>
            </a:r>
            <a:r>
              <a:rPr lang="en-US" sz="1500" b="1" kern="1200" dirty="0">
                <a:latin typeface="Arial" panose="020B0604020202020204" pitchFamily="34" charset="0"/>
                <a:cs typeface="Arial" panose="020B0604020202020204" pitchFamily="34" charset="0"/>
              </a:rPr>
              <a:t>with Self</a:t>
            </a: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DFEE9FC8-1C77-9DF5-3574-DB2691CE13DD}"/>
              </a:ext>
            </a:extLst>
          </p:cNvPr>
          <p:cNvSpPr/>
          <p:nvPr/>
        </p:nvSpPr>
        <p:spPr>
          <a:xfrm rot="20520000">
            <a:off x="6846261" y="3592892"/>
            <a:ext cx="484217" cy="35492"/>
          </a:xfrm>
          <a:custGeom>
            <a:avLst/>
            <a:gdLst>
              <a:gd name="connsiteX0" fmla="*/ 0 w 484217"/>
              <a:gd name="connsiteY0" fmla="*/ 17746 h 35492"/>
              <a:gd name="connsiteX1" fmla="*/ 484217 w 484217"/>
              <a:gd name="connsiteY1" fmla="*/ 17746 h 35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84217" h="35492">
                <a:moveTo>
                  <a:pt x="0" y="17746"/>
                </a:moveTo>
                <a:lnTo>
                  <a:pt x="484217" y="17746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2703" tIns="5640" rIns="242703" bIns="5641" numCol="1" spcCol="1270" anchor="ctr" anchorCtr="0">
            <a:noAutofit/>
          </a:bodyPr>
          <a:lstStyle/>
          <a:p>
            <a:pPr marL="0" lvl="0" indent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500" kern="1200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A09C2BE9-AF72-422E-DAC6-EA115428F601}"/>
              </a:ext>
            </a:extLst>
          </p:cNvPr>
          <p:cNvSpPr/>
          <p:nvPr/>
        </p:nvSpPr>
        <p:spPr>
          <a:xfrm>
            <a:off x="7279409" y="2486866"/>
            <a:ext cx="1602661" cy="1602661"/>
          </a:xfrm>
          <a:custGeom>
            <a:avLst/>
            <a:gdLst>
              <a:gd name="connsiteX0" fmla="*/ 0 w 1602661"/>
              <a:gd name="connsiteY0" fmla="*/ 801331 h 1602661"/>
              <a:gd name="connsiteX1" fmla="*/ 801331 w 1602661"/>
              <a:gd name="connsiteY1" fmla="*/ 0 h 1602661"/>
              <a:gd name="connsiteX2" fmla="*/ 1602662 w 1602661"/>
              <a:gd name="connsiteY2" fmla="*/ 801331 h 1602661"/>
              <a:gd name="connsiteX3" fmla="*/ 801331 w 1602661"/>
              <a:gd name="connsiteY3" fmla="*/ 1602662 h 1602661"/>
              <a:gd name="connsiteX4" fmla="*/ 0 w 1602661"/>
              <a:gd name="connsiteY4" fmla="*/ 801331 h 1602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02661" h="1602661">
                <a:moveTo>
                  <a:pt x="0" y="801331"/>
                </a:moveTo>
                <a:cubicBezTo>
                  <a:pt x="0" y="358768"/>
                  <a:pt x="358768" y="0"/>
                  <a:pt x="801331" y="0"/>
                </a:cubicBezTo>
                <a:cubicBezTo>
                  <a:pt x="1243894" y="0"/>
                  <a:pt x="1602662" y="358768"/>
                  <a:pt x="1602662" y="801331"/>
                </a:cubicBezTo>
                <a:cubicBezTo>
                  <a:pt x="1602662" y="1243894"/>
                  <a:pt x="1243894" y="1602662"/>
                  <a:pt x="801331" y="1602662"/>
                </a:cubicBezTo>
                <a:cubicBezTo>
                  <a:pt x="358768" y="1602662"/>
                  <a:pt x="0" y="1243894"/>
                  <a:pt x="0" y="801331"/>
                </a:cubicBezTo>
                <a:close/>
              </a:path>
            </a:pathLst>
          </a:custGeom>
          <a:solidFill>
            <a:schemeClr val="bg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4229" tIns="244229" rIns="244229" bIns="244229" numCol="1" spcCol="1270" anchor="ctr" anchorCtr="0">
            <a:noAutofit/>
          </a:bodyPr>
          <a:lstStyle/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1500" kern="1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500" kern="1200" dirty="0">
                <a:latin typeface="Arial" panose="020B0604020202020204" pitchFamily="34" charset="0"/>
                <a:cs typeface="Arial" panose="020B0604020202020204" pitchFamily="34" charset="0"/>
              </a:rPr>
              <a:t>Relationship </a:t>
            </a:r>
            <a:r>
              <a:rPr lang="en-US" sz="1500" b="1" kern="1200" dirty="0">
                <a:latin typeface="Arial" panose="020B0604020202020204" pitchFamily="34" charset="0"/>
                <a:cs typeface="Arial" panose="020B0604020202020204" pitchFamily="34" charset="0"/>
              </a:rPr>
              <a:t>with Health</a:t>
            </a:r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3E59A005-7E8C-56E2-6E06-347F3703875E}"/>
              </a:ext>
            </a:extLst>
          </p:cNvPr>
          <p:cNvSpPr/>
          <p:nvPr/>
        </p:nvSpPr>
        <p:spPr>
          <a:xfrm rot="3240000">
            <a:off x="6467209" y="4759493"/>
            <a:ext cx="484217" cy="35492"/>
          </a:xfrm>
          <a:custGeom>
            <a:avLst/>
            <a:gdLst>
              <a:gd name="connsiteX0" fmla="*/ 0 w 484217"/>
              <a:gd name="connsiteY0" fmla="*/ 17746 h 35492"/>
              <a:gd name="connsiteX1" fmla="*/ 484217 w 484217"/>
              <a:gd name="connsiteY1" fmla="*/ 17746 h 35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84217" h="35492">
                <a:moveTo>
                  <a:pt x="0" y="17746"/>
                </a:moveTo>
                <a:lnTo>
                  <a:pt x="484217" y="17746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2702" tIns="5639" rIns="242704" bIns="5642" numCol="1" spcCol="1270" anchor="ctr" anchorCtr="0">
            <a:noAutofit/>
          </a:bodyPr>
          <a:lstStyle/>
          <a:p>
            <a:pPr marL="0" lvl="0" indent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500" kern="1200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9554D5FC-64EE-05F7-9CAF-791BFE5B1306}"/>
              </a:ext>
            </a:extLst>
          </p:cNvPr>
          <p:cNvSpPr/>
          <p:nvPr/>
        </p:nvSpPr>
        <p:spPr>
          <a:xfrm>
            <a:off x="6521306" y="4820069"/>
            <a:ext cx="1602661" cy="1602661"/>
          </a:xfrm>
          <a:custGeom>
            <a:avLst/>
            <a:gdLst>
              <a:gd name="connsiteX0" fmla="*/ 0 w 1602661"/>
              <a:gd name="connsiteY0" fmla="*/ 801331 h 1602661"/>
              <a:gd name="connsiteX1" fmla="*/ 801331 w 1602661"/>
              <a:gd name="connsiteY1" fmla="*/ 0 h 1602661"/>
              <a:gd name="connsiteX2" fmla="*/ 1602662 w 1602661"/>
              <a:gd name="connsiteY2" fmla="*/ 801331 h 1602661"/>
              <a:gd name="connsiteX3" fmla="*/ 801331 w 1602661"/>
              <a:gd name="connsiteY3" fmla="*/ 1602662 h 1602661"/>
              <a:gd name="connsiteX4" fmla="*/ 0 w 1602661"/>
              <a:gd name="connsiteY4" fmla="*/ 801331 h 1602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02661" h="1602661">
                <a:moveTo>
                  <a:pt x="0" y="801331"/>
                </a:moveTo>
                <a:cubicBezTo>
                  <a:pt x="0" y="358768"/>
                  <a:pt x="358768" y="0"/>
                  <a:pt x="801331" y="0"/>
                </a:cubicBezTo>
                <a:cubicBezTo>
                  <a:pt x="1243894" y="0"/>
                  <a:pt x="1602662" y="358768"/>
                  <a:pt x="1602662" y="801331"/>
                </a:cubicBezTo>
                <a:cubicBezTo>
                  <a:pt x="1602662" y="1243894"/>
                  <a:pt x="1243894" y="1602662"/>
                  <a:pt x="801331" y="1602662"/>
                </a:cubicBezTo>
                <a:cubicBezTo>
                  <a:pt x="358768" y="1602662"/>
                  <a:pt x="0" y="1243894"/>
                  <a:pt x="0" y="801331"/>
                </a:cubicBezTo>
                <a:close/>
              </a:path>
            </a:pathLst>
          </a:custGeom>
          <a:solidFill>
            <a:schemeClr val="bg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4229" tIns="244229" rIns="244229" bIns="244229" numCol="1" spcCol="1270" anchor="ctr" anchorCtr="0">
            <a:noAutofit/>
          </a:bodyPr>
          <a:lstStyle/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1500" kern="1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500" kern="1200" dirty="0">
                <a:latin typeface="Arial" panose="020B0604020202020204" pitchFamily="34" charset="0"/>
                <a:cs typeface="Arial" panose="020B0604020202020204" pitchFamily="34" charset="0"/>
              </a:rPr>
              <a:t>Relationship </a:t>
            </a:r>
            <a:r>
              <a:rPr lang="en-US" sz="1500" b="1" kern="1200" dirty="0">
                <a:latin typeface="Arial" panose="020B0604020202020204" pitchFamily="34" charset="0"/>
                <a:cs typeface="Arial" panose="020B0604020202020204" pitchFamily="34" charset="0"/>
              </a:rPr>
              <a:t>with Authority</a:t>
            </a:r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2AC86BA5-92B6-227A-B4B7-CD772504CCD7}"/>
              </a:ext>
            </a:extLst>
          </p:cNvPr>
          <p:cNvSpPr/>
          <p:nvPr/>
        </p:nvSpPr>
        <p:spPr>
          <a:xfrm rot="18360000">
            <a:off x="5240572" y="4759492"/>
            <a:ext cx="484218" cy="35493"/>
          </a:xfrm>
          <a:custGeom>
            <a:avLst/>
            <a:gdLst>
              <a:gd name="connsiteX0" fmla="*/ 0 w 484217"/>
              <a:gd name="connsiteY0" fmla="*/ 17746 h 35492"/>
              <a:gd name="connsiteX1" fmla="*/ 484217 w 484217"/>
              <a:gd name="connsiteY1" fmla="*/ 17746 h 35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84217" h="35492">
                <a:moveTo>
                  <a:pt x="484217" y="17746"/>
                </a:moveTo>
                <a:lnTo>
                  <a:pt x="0" y="17746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2703" tIns="5640" rIns="242704" bIns="5642" numCol="1" spcCol="1270" anchor="ctr" anchorCtr="0">
            <a:noAutofit/>
          </a:bodyPr>
          <a:lstStyle/>
          <a:p>
            <a:pPr marL="0" lvl="0" indent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500" kern="1200"/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01102B56-45F5-D209-69E4-859DD276A596}"/>
              </a:ext>
            </a:extLst>
          </p:cNvPr>
          <p:cNvSpPr/>
          <p:nvPr/>
        </p:nvSpPr>
        <p:spPr>
          <a:xfrm>
            <a:off x="4068031" y="4820069"/>
            <a:ext cx="1602661" cy="1602661"/>
          </a:xfrm>
          <a:custGeom>
            <a:avLst/>
            <a:gdLst>
              <a:gd name="connsiteX0" fmla="*/ 0 w 1602661"/>
              <a:gd name="connsiteY0" fmla="*/ 801331 h 1602661"/>
              <a:gd name="connsiteX1" fmla="*/ 801331 w 1602661"/>
              <a:gd name="connsiteY1" fmla="*/ 0 h 1602661"/>
              <a:gd name="connsiteX2" fmla="*/ 1602662 w 1602661"/>
              <a:gd name="connsiteY2" fmla="*/ 801331 h 1602661"/>
              <a:gd name="connsiteX3" fmla="*/ 801331 w 1602661"/>
              <a:gd name="connsiteY3" fmla="*/ 1602662 h 1602661"/>
              <a:gd name="connsiteX4" fmla="*/ 0 w 1602661"/>
              <a:gd name="connsiteY4" fmla="*/ 801331 h 1602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02661" h="1602661">
                <a:moveTo>
                  <a:pt x="0" y="801331"/>
                </a:moveTo>
                <a:cubicBezTo>
                  <a:pt x="0" y="358768"/>
                  <a:pt x="358768" y="0"/>
                  <a:pt x="801331" y="0"/>
                </a:cubicBezTo>
                <a:cubicBezTo>
                  <a:pt x="1243894" y="0"/>
                  <a:pt x="1602662" y="358768"/>
                  <a:pt x="1602662" y="801331"/>
                </a:cubicBezTo>
                <a:cubicBezTo>
                  <a:pt x="1602662" y="1243894"/>
                  <a:pt x="1243894" y="1602662"/>
                  <a:pt x="801331" y="1602662"/>
                </a:cubicBezTo>
                <a:cubicBezTo>
                  <a:pt x="358768" y="1602662"/>
                  <a:pt x="0" y="1243894"/>
                  <a:pt x="0" y="801331"/>
                </a:cubicBezTo>
                <a:close/>
              </a:path>
            </a:pathLst>
          </a:custGeom>
          <a:solidFill>
            <a:schemeClr val="bg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4229" tIns="244229" rIns="244229" bIns="244229" numCol="1" spcCol="1270" anchor="ctr" anchorCtr="0">
            <a:noAutofit/>
          </a:bodyPr>
          <a:lstStyle/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1500" kern="1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500" kern="1200" dirty="0">
                <a:latin typeface="Arial" panose="020B0604020202020204" pitchFamily="34" charset="0"/>
                <a:cs typeface="Arial" panose="020B0604020202020204" pitchFamily="34" charset="0"/>
              </a:rPr>
              <a:t>Relationship </a:t>
            </a:r>
            <a:r>
              <a:rPr lang="en-US" sz="1500" b="1" kern="1200" dirty="0">
                <a:latin typeface="Arial" panose="020B0604020202020204" pitchFamily="34" charset="0"/>
                <a:cs typeface="Arial" panose="020B0604020202020204" pitchFamily="34" charset="0"/>
              </a:rPr>
              <a:t>with Resources</a:t>
            </a:r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4E5F935F-BDB4-DBA1-2C4F-38A6B1B7B00E}"/>
              </a:ext>
            </a:extLst>
          </p:cNvPr>
          <p:cNvSpPr/>
          <p:nvPr/>
        </p:nvSpPr>
        <p:spPr>
          <a:xfrm rot="1080000">
            <a:off x="4861520" y="3592891"/>
            <a:ext cx="484218" cy="35493"/>
          </a:xfrm>
          <a:custGeom>
            <a:avLst/>
            <a:gdLst>
              <a:gd name="connsiteX0" fmla="*/ 0 w 484217"/>
              <a:gd name="connsiteY0" fmla="*/ 17746 h 35492"/>
              <a:gd name="connsiteX1" fmla="*/ 484217 w 484217"/>
              <a:gd name="connsiteY1" fmla="*/ 17746 h 35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84217" h="35492">
                <a:moveTo>
                  <a:pt x="484217" y="17746"/>
                </a:moveTo>
                <a:lnTo>
                  <a:pt x="0" y="17746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2704" tIns="5640" rIns="242703" bIns="5642" numCol="1" spcCol="1270" anchor="ctr" anchorCtr="0">
            <a:noAutofit/>
          </a:bodyPr>
          <a:lstStyle/>
          <a:p>
            <a:pPr marL="0" lvl="0" indent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500" kern="1200"/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D57D3D2A-5B11-117C-9967-DBD17970498A}"/>
              </a:ext>
            </a:extLst>
          </p:cNvPr>
          <p:cNvSpPr/>
          <p:nvPr/>
        </p:nvSpPr>
        <p:spPr>
          <a:xfrm>
            <a:off x="3309928" y="2486866"/>
            <a:ext cx="1602661" cy="1602661"/>
          </a:xfrm>
          <a:custGeom>
            <a:avLst/>
            <a:gdLst>
              <a:gd name="connsiteX0" fmla="*/ 0 w 1602661"/>
              <a:gd name="connsiteY0" fmla="*/ 801331 h 1602661"/>
              <a:gd name="connsiteX1" fmla="*/ 801331 w 1602661"/>
              <a:gd name="connsiteY1" fmla="*/ 0 h 1602661"/>
              <a:gd name="connsiteX2" fmla="*/ 1602662 w 1602661"/>
              <a:gd name="connsiteY2" fmla="*/ 801331 h 1602661"/>
              <a:gd name="connsiteX3" fmla="*/ 801331 w 1602661"/>
              <a:gd name="connsiteY3" fmla="*/ 1602662 h 1602661"/>
              <a:gd name="connsiteX4" fmla="*/ 0 w 1602661"/>
              <a:gd name="connsiteY4" fmla="*/ 801331 h 1602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02661" h="1602661">
                <a:moveTo>
                  <a:pt x="0" y="801331"/>
                </a:moveTo>
                <a:cubicBezTo>
                  <a:pt x="0" y="358768"/>
                  <a:pt x="358768" y="0"/>
                  <a:pt x="801331" y="0"/>
                </a:cubicBezTo>
                <a:cubicBezTo>
                  <a:pt x="1243894" y="0"/>
                  <a:pt x="1602662" y="358768"/>
                  <a:pt x="1602662" y="801331"/>
                </a:cubicBezTo>
                <a:cubicBezTo>
                  <a:pt x="1602662" y="1243894"/>
                  <a:pt x="1243894" y="1602662"/>
                  <a:pt x="801331" y="1602662"/>
                </a:cubicBezTo>
                <a:cubicBezTo>
                  <a:pt x="358768" y="1602662"/>
                  <a:pt x="0" y="1243894"/>
                  <a:pt x="0" y="801331"/>
                </a:cubicBezTo>
                <a:close/>
              </a:path>
            </a:pathLst>
          </a:custGeom>
          <a:solidFill>
            <a:schemeClr val="bg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4229" tIns="244229" rIns="244229" bIns="244229" numCol="1" spcCol="1270" anchor="ctr" anchorCtr="0">
            <a:noAutofit/>
          </a:bodyPr>
          <a:lstStyle/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1500" kern="1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500" kern="1200" dirty="0">
                <a:latin typeface="Arial" panose="020B0604020202020204" pitchFamily="34" charset="0"/>
                <a:cs typeface="Arial" panose="020B0604020202020204" pitchFamily="34" charset="0"/>
              </a:rPr>
              <a:t>Relationship </a:t>
            </a:r>
            <a:r>
              <a:rPr lang="en-US" sz="1500" b="1" kern="1200" dirty="0">
                <a:latin typeface="Arial" panose="020B0604020202020204" pitchFamily="34" charset="0"/>
                <a:cs typeface="Arial" panose="020B0604020202020204" pitchFamily="34" charset="0"/>
              </a:rPr>
              <a:t>with Community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54ED3A-E22E-1C15-FF15-A289A3DFC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Defining Cultural Relationships: 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Moments that Impact Healthcare</a:t>
            </a:r>
          </a:p>
        </p:txBody>
      </p:sp>
      <p:pic>
        <p:nvPicPr>
          <p:cNvPr id="6" name="Graphic 5" descr="Gears outline">
            <a:extLst>
              <a:ext uri="{FF2B5EF4-FFF2-40B4-BE49-F238E27FC236}">
                <a16:creationId xmlns:a16="http://schemas.microsoft.com/office/drawing/2014/main" id="{CB5ED4E9-AE9D-5095-1E91-B5ABBE0917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20120" y="4971493"/>
            <a:ext cx="463290" cy="463290"/>
          </a:xfrm>
          <a:prstGeom prst="rect">
            <a:avLst/>
          </a:prstGeom>
        </p:spPr>
      </p:pic>
      <p:pic>
        <p:nvPicPr>
          <p:cNvPr id="8" name="Graphic 7" descr="Gavel outline">
            <a:extLst>
              <a:ext uri="{FF2B5EF4-FFF2-40B4-BE49-F238E27FC236}">
                <a16:creationId xmlns:a16="http://schemas.microsoft.com/office/drawing/2014/main" id="{8D4854E1-D631-28C3-9DF9-A3353510D1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073866" y="4953405"/>
            <a:ext cx="463290" cy="463290"/>
          </a:xfrm>
          <a:prstGeom prst="rect">
            <a:avLst/>
          </a:prstGeom>
        </p:spPr>
      </p:pic>
      <p:pic>
        <p:nvPicPr>
          <p:cNvPr id="12" name="Graphic 11" descr="Users outline">
            <a:extLst>
              <a:ext uri="{FF2B5EF4-FFF2-40B4-BE49-F238E27FC236}">
                <a16:creationId xmlns:a16="http://schemas.microsoft.com/office/drawing/2014/main" id="{4845ACE6-A436-279A-6391-FA4002B17F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878720" y="2701785"/>
            <a:ext cx="463290" cy="463290"/>
          </a:xfrm>
          <a:prstGeom prst="rect">
            <a:avLst/>
          </a:prstGeom>
        </p:spPr>
      </p:pic>
      <p:pic>
        <p:nvPicPr>
          <p:cNvPr id="14" name="Graphic 13" descr="Meditation outline">
            <a:extLst>
              <a:ext uri="{FF2B5EF4-FFF2-40B4-BE49-F238E27FC236}">
                <a16:creationId xmlns:a16="http://schemas.microsoft.com/office/drawing/2014/main" id="{8EFB2B3F-B9F9-2532-AC7F-BF97576C3CC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864355" y="1266098"/>
            <a:ext cx="463290" cy="463290"/>
          </a:xfrm>
          <a:prstGeom prst="rect">
            <a:avLst/>
          </a:prstGeom>
        </p:spPr>
      </p:pic>
      <p:pic>
        <p:nvPicPr>
          <p:cNvPr id="16" name="Graphic 15" descr="Heart with pulse outline">
            <a:extLst>
              <a:ext uri="{FF2B5EF4-FFF2-40B4-BE49-F238E27FC236}">
                <a16:creationId xmlns:a16="http://schemas.microsoft.com/office/drawing/2014/main" id="{383E8818-2688-92A0-3DD1-C1874E48B3E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849992" y="2734737"/>
            <a:ext cx="463290" cy="463290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C3866154-B1E9-4822-DAEB-AEA9C0D8C9B0}"/>
              </a:ext>
            </a:extLst>
          </p:cNvPr>
          <p:cNvGrpSpPr/>
          <p:nvPr/>
        </p:nvGrpSpPr>
        <p:grpSpPr>
          <a:xfrm>
            <a:off x="5702309" y="3218574"/>
            <a:ext cx="787381" cy="787381"/>
            <a:chOff x="5702309" y="3106730"/>
            <a:chExt cx="787381" cy="787381"/>
          </a:xfrm>
        </p:grpSpPr>
        <p:pic>
          <p:nvPicPr>
            <p:cNvPr id="24" name="Graphic 23" descr="World outline">
              <a:extLst>
                <a:ext uri="{FF2B5EF4-FFF2-40B4-BE49-F238E27FC236}">
                  <a16:creationId xmlns:a16="http://schemas.microsoft.com/office/drawing/2014/main" id="{45FE715F-880A-2ACB-67B8-ED72B0BCFD0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5702309" y="3106730"/>
              <a:ext cx="787381" cy="787381"/>
            </a:xfrm>
            <a:prstGeom prst="rect">
              <a:avLst/>
            </a:prstGeom>
          </p:spPr>
        </p:pic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58C2D45D-BBF7-68BE-A815-A620DE1A1EA7}"/>
                </a:ext>
              </a:extLst>
            </p:cNvPr>
            <p:cNvGrpSpPr/>
            <p:nvPr/>
          </p:nvGrpSpPr>
          <p:grpSpPr>
            <a:xfrm>
              <a:off x="5864355" y="3253611"/>
              <a:ext cx="463290" cy="463290"/>
              <a:chOff x="5864355" y="3253611"/>
              <a:chExt cx="463290" cy="463290"/>
            </a:xfrm>
          </p:grpSpPr>
          <p:pic>
            <p:nvPicPr>
              <p:cNvPr id="20" name="Graphic 19" descr="Cycle with people with solid fill">
                <a:extLst>
                  <a:ext uri="{FF2B5EF4-FFF2-40B4-BE49-F238E27FC236}">
                    <a16:creationId xmlns:a16="http://schemas.microsoft.com/office/drawing/2014/main" id="{7FB441F8-9A16-6AAB-700F-0206B6B8F9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5864355" y="3253611"/>
                <a:ext cx="463290" cy="463290"/>
              </a:xfrm>
              <a:prstGeom prst="rect">
                <a:avLst/>
              </a:prstGeom>
            </p:spPr>
          </p:pic>
          <p:pic>
            <p:nvPicPr>
              <p:cNvPr id="25" name="Graphic 24" descr="Cycle with people with solid fill">
                <a:extLst>
                  <a:ext uri="{FF2B5EF4-FFF2-40B4-BE49-F238E27FC236}">
                    <a16:creationId xmlns:a16="http://schemas.microsoft.com/office/drawing/2014/main" id="{962487AD-0B89-D6BA-6F36-18807E9FB0D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p:blipFill>
            <p:spPr>
              <a:xfrm>
                <a:off x="5864355" y="3253611"/>
                <a:ext cx="463290" cy="46329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035838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5" grpId="0" animBg="1"/>
      <p:bldP spid="18" grpId="0" animBg="1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D502E-BFEB-D8C1-3C1C-550B2CE02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B400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Intersectionality: </a:t>
            </a:r>
            <a:r>
              <a:rPr lang="en-US" b="0" dirty="0">
                <a:solidFill>
                  <a:srgbClr val="B400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Multidimensional Identities</a:t>
            </a:r>
          </a:p>
        </p:txBody>
      </p:sp>
      <p:pic>
        <p:nvPicPr>
          <p:cNvPr id="4" name="Online Media 3" title="Intersectionality">
            <a:hlinkClick r:id="" action="ppaction://media"/>
            <a:extLst>
              <a:ext uri="{FF2B5EF4-FFF2-40B4-BE49-F238E27FC236}">
                <a16:creationId xmlns:a16="http://schemas.microsoft.com/office/drawing/2014/main" id="{720A15C2-E6C4-1D75-92CD-591CD52A9EC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742005" y="1239379"/>
            <a:ext cx="8845257" cy="4997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9027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D6639C9-8B22-5A47-70AA-A33ABFBD789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1738" y="3135313"/>
            <a:ext cx="5211762" cy="587375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Building Impactful Connections with Diverse Cultures</a:t>
            </a:r>
          </a:p>
        </p:txBody>
      </p:sp>
    </p:spTree>
    <p:extLst>
      <p:ext uri="{BB962C8B-B14F-4D97-AF65-F5344CB8AC3E}">
        <p14:creationId xmlns:p14="http://schemas.microsoft.com/office/powerpoint/2010/main" val="27909969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FCD8F98-1C8C-DC7F-AFD0-42FCD36C183F}"/>
              </a:ext>
            </a:extLst>
          </p:cNvPr>
          <p:cNvSpPr/>
          <p:nvPr/>
        </p:nvSpPr>
        <p:spPr>
          <a:xfrm>
            <a:off x="5454013" y="2161447"/>
            <a:ext cx="5958625" cy="3070628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 Cultural humility is based on self-reflexivity, appreciation of patients' expertise on their social 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and cultural context, openness to establishing 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power-balanced relationships with patients, and 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a lifelong dedication to learning.</a:t>
            </a:r>
            <a:endParaRPr lang="en-US">
              <a:solidFill>
                <a:schemeClr val="bg1"/>
              </a:solidFill>
              <a:latin typeface="Arial" panose="020B0604020202020204" pitchFamily="34" charset="0"/>
              <a:ea typeface="Calibri" panose="020F0502020204030204"/>
              <a:cs typeface="Arial" panose="020B0604020202020204" pitchFamily="34" charset="0"/>
            </a:endParaRPr>
          </a:p>
          <a:p>
            <a:pPr algn="ctr"/>
            <a:endParaRPr lang="en-US">
              <a:solidFill>
                <a:schemeClr val="bg1"/>
              </a:solidFill>
              <a:latin typeface="Arial" panose="020B0604020202020204" pitchFamily="34" charset="0"/>
              <a:ea typeface="Calibri" panose="020F0502020204030204"/>
              <a:cs typeface="Arial" panose="020B0604020202020204" pitchFamily="34" charset="0"/>
            </a:endParaRPr>
          </a:p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Cultural humility means admitting that one 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does not know and is willing to learn from patients about their experiences.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C435F7-1158-E646-7FFF-67D8E60B4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Cultural Competence vs Cultural Humility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6109D9-4A66-FF36-8B72-3F4E61C4A3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258" y="1372208"/>
            <a:ext cx="10866380" cy="616803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dirty="0">
                <a:latin typeface="Arial" panose="020B0604020202020204" pitchFamily="34" charset="0"/>
                <a:ea typeface="Source Sans Pro"/>
                <a:cs typeface="Arial" panose="020B0604020202020204" pitchFamily="34" charset="0"/>
              </a:rPr>
              <a:t>We are </a:t>
            </a:r>
            <a:r>
              <a:rPr lang="en-US" b="1" dirty="0">
                <a:latin typeface="Arial" panose="020B0604020202020204" pitchFamily="34" charset="0"/>
                <a:ea typeface="Source Sans Pro"/>
                <a:cs typeface="Arial" panose="020B0604020202020204" pitchFamily="34" charset="0"/>
              </a:rPr>
              <a:t>shifting away from an ideal of "competence" </a:t>
            </a:r>
            <a:r>
              <a:rPr lang="en-US" dirty="0">
                <a:latin typeface="Arial" panose="020B0604020202020204" pitchFamily="34" charset="0"/>
                <a:ea typeface="Source Sans Pro"/>
                <a:cs typeface="Arial" panose="020B0604020202020204" pitchFamily="34" charset="0"/>
              </a:rPr>
              <a:t>and </a:t>
            </a:r>
            <a:r>
              <a:rPr lang="en-US" b="1" dirty="0">
                <a:latin typeface="Arial" panose="020B0604020202020204" pitchFamily="34" charset="0"/>
                <a:ea typeface="Source Sans Pro"/>
                <a:cs typeface="Arial" panose="020B0604020202020204" pitchFamily="34" charset="0"/>
              </a:rPr>
              <a:t>moving into an ideal of "humility"</a:t>
            </a:r>
            <a:r>
              <a:rPr lang="en-US" dirty="0">
                <a:latin typeface="Arial" panose="020B0604020202020204" pitchFamily="34" charset="0"/>
                <a:ea typeface="Source Sans Pro"/>
                <a:cs typeface="Arial" panose="020B0604020202020204" pitchFamily="34" charset="0"/>
              </a:rPr>
              <a:t>: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B21113B-E4BB-CBDC-9F80-54494628CF53}"/>
              </a:ext>
            </a:extLst>
          </p:cNvPr>
          <p:cNvGrpSpPr/>
          <p:nvPr/>
        </p:nvGrpSpPr>
        <p:grpSpPr>
          <a:xfrm>
            <a:off x="546258" y="2197196"/>
            <a:ext cx="5257800" cy="3070628"/>
            <a:chOff x="546258" y="2197196"/>
            <a:chExt cx="5257800" cy="3070628"/>
          </a:xfrm>
        </p:grpSpPr>
        <p:sp>
          <p:nvSpPr>
            <p:cNvPr id="4" name="Off-page Connector 3">
              <a:extLst>
                <a:ext uri="{FF2B5EF4-FFF2-40B4-BE49-F238E27FC236}">
                  <a16:creationId xmlns:a16="http://schemas.microsoft.com/office/drawing/2014/main" id="{34AC60C3-311D-4807-D98D-069FD869FCFD}"/>
                </a:ext>
              </a:extLst>
            </p:cNvPr>
            <p:cNvSpPr/>
            <p:nvPr/>
          </p:nvSpPr>
          <p:spPr>
            <a:xfrm rot="16200000">
              <a:off x="2722775" y="2186541"/>
              <a:ext cx="3070628" cy="3091938"/>
            </a:xfrm>
            <a:prstGeom prst="flowChartOffpageConnector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3D82ACBB-B243-1525-DFA3-5B38DF2DF577}"/>
                </a:ext>
              </a:extLst>
            </p:cNvPr>
            <p:cNvSpPr/>
            <p:nvPr/>
          </p:nvSpPr>
          <p:spPr>
            <a:xfrm>
              <a:off x="546258" y="2197196"/>
              <a:ext cx="4567570" cy="3070628"/>
            </a:xfrm>
            <a:prstGeom prst="round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>
                <a:lnSpc>
                  <a:spcPct val="90000"/>
                </a:lnSpc>
                <a:spcBef>
                  <a:spcPts val="1000"/>
                </a:spcBef>
              </a:pPr>
              <a:r>
                <a:rPr lang="en-US" i="1" dirty="0">
                  <a:solidFill>
                    <a:schemeClr val="bg1"/>
                  </a:solidFill>
                  <a:latin typeface="Arial" panose="020B0604020202020204" pitchFamily="34" charset="0"/>
                  <a:ea typeface="+mn-lt"/>
                  <a:cs typeface="Arial" panose="020B0604020202020204" pitchFamily="34" charset="0"/>
                </a:rPr>
                <a:t>Cultural competence</a:t>
              </a:r>
              <a:r>
                <a:rPr lang="en-US" dirty="0">
                  <a:solidFill>
                    <a:schemeClr val="bg1"/>
                  </a:solidFill>
                  <a:latin typeface="Arial" panose="020B0604020202020204" pitchFamily="34" charset="0"/>
                  <a:ea typeface="+mn-lt"/>
                  <a:cs typeface="Arial" panose="020B0604020202020204" pitchFamily="34" charset="0"/>
                </a:rPr>
                <a:t> is well established in the medical and public health lexicon.</a:t>
              </a:r>
            </a:p>
            <a:p>
              <a:pPr algn="ctr">
                <a:lnSpc>
                  <a:spcPct val="90000"/>
                </a:lnSpc>
                <a:spcBef>
                  <a:spcPts val="1000"/>
                </a:spcBef>
              </a:pPr>
              <a:r>
                <a:rPr lang="en-US" i="1" dirty="0">
                  <a:solidFill>
                    <a:schemeClr val="bg1"/>
                  </a:solidFill>
                  <a:latin typeface="Arial" panose="020B0604020202020204" pitchFamily="34" charset="0"/>
                  <a:ea typeface="+mn-lt"/>
                  <a:cs typeface="Arial" panose="020B0604020202020204" pitchFamily="34" charset="0"/>
                </a:rPr>
                <a:t>“Seeking cultural competence can contribute to the reproduction of social stereotypes and an imbalance of power between patients and providers.”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1B7FB83A-3A19-F25E-FD60-D4043C2040D1}"/>
              </a:ext>
            </a:extLst>
          </p:cNvPr>
          <p:cNvSpPr txBox="1"/>
          <p:nvPr/>
        </p:nvSpPr>
        <p:spPr>
          <a:xfrm>
            <a:off x="1748255" y="5553797"/>
            <a:ext cx="8111605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i="0" dirty="0">
                <a:solidFill>
                  <a:schemeClr val="tx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“While competence suggests mastery, </a:t>
            </a:r>
            <a:r>
              <a:rPr lang="en-US" b="1" i="0" dirty="0">
                <a:solidFill>
                  <a:schemeClr val="tx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humility refers to an intrapersonal and interpersonal approach that cultivates person-centered care</a:t>
            </a:r>
            <a:r>
              <a:rPr lang="en-US" i="0" dirty="0">
                <a:solidFill>
                  <a:schemeClr val="tx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.” </a:t>
            </a:r>
            <a:endParaRPr lang="en-US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D38E421-E6DF-2EF9-3F31-A30708BE52EC}"/>
              </a:ext>
            </a:extLst>
          </p:cNvPr>
          <p:cNvSpPr txBox="1"/>
          <p:nvPr/>
        </p:nvSpPr>
        <p:spPr>
          <a:xfrm>
            <a:off x="-2381" y="6581775"/>
            <a:ext cx="6761559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https://www.ncbi.nlm.nih.gov/pmc/articles/PMC7756036/</a:t>
            </a:r>
            <a:endParaRPr 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59401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C7F99121-F5D7-C971-639F-57E53CEB23E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7588500"/>
              </p:ext>
            </p:extLst>
          </p:nvPr>
        </p:nvGraphicFramePr>
        <p:xfrm>
          <a:off x="1376886" y="1131523"/>
          <a:ext cx="8329315" cy="42747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9C3D8EFF-701F-D756-C39D-1337A796C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258" y="0"/>
            <a:ext cx="10515600" cy="1325563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Identify Cultural Impact Zones for Your Communication</a:t>
            </a:r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242DA834-F8DD-8CCE-92BA-AAAFDC00823C}"/>
              </a:ext>
            </a:extLst>
          </p:cNvPr>
          <p:cNvSpPr/>
          <p:nvPr/>
        </p:nvSpPr>
        <p:spPr>
          <a:xfrm>
            <a:off x="4963020" y="1838556"/>
            <a:ext cx="1144555" cy="2877191"/>
          </a:xfrm>
          <a:custGeom>
            <a:avLst/>
            <a:gdLst>
              <a:gd name="connsiteX0" fmla="*/ 622379 w 1244757"/>
              <a:gd name="connsiteY0" fmla="*/ 0 h 3129080"/>
              <a:gd name="connsiteX1" fmla="*/ 722746 w 1244757"/>
              <a:gd name="connsiteY1" fmla="*/ 110432 h 3129080"/>
              <a:gd name="connsiteX2" fmla="*/ 1244757 w 1244757"/>
              <a:gd name="connsiteY2" fmla="*/ 1564540 h 3129080"/>
              <a:gd name="connsiteX3" fmla="*/ 722746 w 1244757"/>
              <a:gd name="connsiteY3" fmla="*/ 3018649 h 3129080"/>
              <a:gd name="connsiteX4" fmla="*/ 622379 w 1244757"/>
              <a:gd name="connsiteY4" fmla="*/ 3129080 h 3129080"/>
              <a:gd name="connsiteX5" fmla="*/ 522012 w 1244757"/>
              <a:gd name="connsiteY5" fmla="*/ 3018649 h 3129080"/>
              <a:gd name="connsiteX6" fmla="*/ 0 w 1244757"/>
              <a:gd name="connsiteY6" fmla="*/ 1564540 h 3129080"/>
              <a:gd name="connsiteX7" fmla="*/ 522012 w 1244757"/>
              <a:gd name="connsiteY7" fmla="*/ 110432 h 3129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44757" h="3129080">
                <a:moveTo>
                  <a:pt x="622379" y="0"/>
                </a:moveTo>
                <a:lnTo>
                  <a:pt x="722746" y="110432"/>
                </a:lnTo>
                <a:cubicBezTo>
                  <a:pt x="1048857" y="505587"/>
                  <a:pt x="1244757" y="1012186"/>
                  <a:pt x="1244757" y="1564540"/>
                </a:cubicBezTo>
                <a:cubicBezTo>
                  <a:pt x="1244757" y="2116894"/>
                  <a:pt x="1048857" y="2623493"/>
                  <a:pt x="722746" y="3018649"/>
                </a:cubicBezTo>
                <a:lnTo>
                  <a:pt x="622379" y="3129080"/>
                </a:lnTo>
                <a:lnTo>
                  <a:pt x="522012" y="3018649"/>
                </a:lnTo>
                <a:cubicBezTo>
                  <a:pt x="195900" y="2623493"/>
                  <a:pt x="0" y="2116894"/>
                  <a:pt x="0" y="1564540"/>
                </a:cubicBezTo>
                <a:cubicBezTo>
                  <a:pt x="0" y="1012186"/>
                  <a:pt x="195900" y="505587"/>
                  <a:pt x="522012" y="110432"/>
                </a:cubicBezTo>
                <a:close/>
              </a:path>
            </a:pathLst>
          </a:cu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22F85AF-5AAC-E684-B06B-A7A4EF08F057}"/>
              </a:ext>
            </a:extLst>
          </p:cNvPr>
          <p:cNvSpPr/>
          <p:nvPr/>
        </p:nvSpPr>
        <p:spPr>
          <a:xfrm>
            <a:off x="4183655" y="5564934"/>
            <a:ext cx="2696901" cy="538897"/>
          </a:xfrm>
          <a:prstGeom prst="rect">
            <a:avLst/>
          </a:prstGeom>
          <a:solidFill>
            <a:srgbClr val="AFA6D1"/>
          </a:solidFill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Cultural Impact Zone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C3469056-DFEB-14F1-8BC4-E14D051CB934}"/>
              </a:ext>
            </a:extLst>
          </p:cNvPr>
          <p:cNvCxnSpPr>
            <a:cxnSpLocks/>
          </p:cNvCxnSpPr>
          <p:nvPr/>
        </p:nvCxnSpPr>
        <p:spPr>
          <a:xfrm>
            <a:off x="5535297" y="3354572"/>
            <a:ext cx="0" cy="2107018"/>
          </a:xfrm>
          <a:prstGeom prst="straightConnector1">
            <a:avLst/>
          </a:prstGeom>
          <a:ln w="571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21537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7CE673-032D-2606-95BC-BF416A3E7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How to Create Impactful Communications</a:t>
            </a:r>
            <a:endParaRPr lang="en-US" b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CC050181-56F9-F36E-4D64-CA27253D8F0A}"/>
              </a:ext>
            </a:extLst>
          </p:cNvPr>
          <p:cNvGrpSpPr/>
          <p:nvPr/>
        </p:nvGrpSpPr>
        <p:grpSpPr>
          <a:xfrm>
            <a:off x="546258" y="2141316"/>
            <a:ext cx="10608198" cy="1977025"/>
            <a:chOff x="546258" y="2129741"/>
            <a:chExt cx="10608198" cy="1977025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3079B4C2-77E4-FA81-C31A-1F58C47C36FC}"/>
                </a:ext>
              </a:extLst>
            </p:cNvPr>
            <p:cNvGrpSpPr/>
            <p:nvPr/>
          </p:nvGrpSpPr>
          <p:grpSpPr>
            <a:xfrm>
              <a:off x="9223732" y="2129741"/>
              <a:ext cx="1930724" cy="1977025"/>
              <a:chOff x="9223732" y="2129741"/>
              <a:chExt cx="1930724" cy="1977025"/>
            </a:xfrm>
          </p:grpSpPr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CAD5A01D-329B-E495-950E-C00D77580711}"/>
                  </a:ext>
                </a:extLst>
              </p:cNvPr>
              <p:cNvSpPr/>
              <p:nvPr/>
            </p:nvSpPr>
            <p:spPr>
              <a:xfrm>
                <a:off x="9223732" y="2419109"/>
                <a:ext cx="1930724" cy="1687657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lvl="0" algn="ctr" rtl="0"/>
                <a:endParaRPr lang="en-US" sz="160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 algn="ctr" rtl="0"/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Get feedback </a:t>
                </a:r>
              </a:p>
              <a:p>
                <a:pPr lvl="0" algn="ctr" rtl="0"/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on your communication</a:t>
                </a:r>
              </a:p>
            </p:txBody>
          </p:sp>
          <p:sp>
            <p:nvSpPr>
              <p:cNvPr id="32" name="Rounded Rectangle 31">
                <a:extLst>
                  <a:ext uri="{FF2B5EF4-FFF2-40B4-BE49-F238E27FC236}">
                    <a16:creationId xmlns:a16="http://schemas.microsoft.com/office/drawing/2014/main" id="{3B42F181-5DEA-CC09-7D35-8AC53EFAB8D6}"/>
                  </a:ext>
                </a:extLst>
              </p:cNvPr>
              <p:cNvSpPr/>
              <p:nvPr/>
            </p:nvSpPr>
            <p:spPr>
              <a:xfrm>
                <a:off x="9223733" y="2129741"/>
                <a:ext cx="1930723" cy="572208"/>
              </a:xfrm>
              <a:prstGeom prst="roundRect">
                <a:avLst>
                  <a:gd name="adj" fmla="val 0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lvl="1" algn="ctr"/>
                <a:r>
                  <a:rPr lang="en-US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STEP 5</a:t>
                </a:r>
              </a:p>
            </p:txBody>
          </p: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D0C6BF80-7185-A65B-8912-B2A9C178A9BD}"/>
                </a:ext>
              </a:extLst>
            </p:cNvPr>
            <p:cNvGrpSpPr/>
            <p:nvPr/>
          </p:nvGrpSpPr>
          <p:grpSpPr>
            <a:xfrm>
              <a:off x="7053601" y="2129741"/>
              <a:ext cx="2191395" cy="1977025"/>
              <a:chOff x="7053601" y="2129741"/>
              <a:chExt cx="2191395" cy="1977025"/>
            </a:xfrm>
          </p:grpSpPr>
          <p:sp>
            <p:nvSpPr>
              <p:cNvPr id="7" name="Rounded Rectangle 6">
                <a:extLst>
                  <a:ext uri="{FF2B5EF4-FFF2-40B4-BE49-F238E27FC236}">
                    <a16:creationId xmlns:a16="http://schemas.microsoft.com/office/drawing/2014/main" id="{0C25A27F-ADA0-458B-0D01-401089CF0381}"/>
                  </a:ext>
                </a:extLst>
              </p:cNvPr>
              <p:cNvSpPr/>
              <p:nvPr/>
            </p:nvSpPr>
            <p:spPr>
              <a:xfrm>
                <a:off x="7054365" y="2419109"/>
                <a:ext cx="1930724" cy="1687657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lvl="0" algn="ctr" rtl="0"/>
                <a:endParaRPr lang="en-US" sz="160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 algn="ctr" rtl="0"/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Create content informed by your research</a:t>
                </a:r>
              </a:p>
            </p:txBody>
          </p:sp>
          <p:sp>
            <p:nvSpPr>
              <p:cNvPr id="31" name="Rounded Rectangle 30">
                <a:extLst>
                  <a:ext uri="{FF2B5EF4-FFF2-40B4-BE49-F238E27FC236}">
                    <a16:creationId xmlns:a16="http://schemas.microsoft.com/office/drawing/2014/main" id="{FD97A162-D39F-B5E6-991B-CA713A173472}"/>
                  </a:ext>
                </a:extLst>
              </p:cNvPr>
              <p:cNvSpPr/>
              <p:nvPr/>
            </p:nvSpPr>
            <p:spPr>
              <a:xfrm>
                <a:off x="7053601" y="2129741"/>
                <a:ext cx="1930723" cy="572208"/>
              </a:xfrm>
              <a:prstGeom prst="roundRect">
                <a:avLst>
                  <a:gd name="adj" fmla="val 0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lvl="1" algn="ctr"/>
                <a:r>
                  <a:rPr lang="en-US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STEP 4</a:t>
                </a:r>
              </a:p>
            </p:txBody>
          </p:sp>
          <p:sp>
            <p:nvSpPr>
              <p:cNvPr id="40" name="Right Triangle 39">
                <a:extLst>
                  <a:ext uri="{FF2B5EF4-FFF2-40B4-BE49-F238E27FC236}">
                    <a16:creationId xmlns:a16="http://schemas.microsoft.com/office/drawing/2014/main" id="{30131224-6BDF-F482-166B-B2FDDAD3A213}"/>
                  </a:ext>
                </a:extLst>
              </p:cNvPr>
              <p:cNvSpPr/>
              <p:nvPr/>
            </p:nvSpPr>
            <p:spPr>
              <a:xfrm rot="13500000">
                <a:off x="8723652" y="2237715"/>
                <a:ext cx="521344" cy="521344"/>
              </a:xfrm>
              <a:prstGeom prst="rtTriangl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2ABBCF16-B55C-5FC0-58AD-850800B053BB}"/>
                </a:ext>
              </a:extLst>
            </p:cNvPr>
            <p:cNvGrpSpPr/>
            <p:nvPr/>
          </p:nvGrpSpPr>
          <p:grpSpPr>
            <a:xfrm>
              <a:off x="4884996" y="2129741"/>
              <a:ext cx="2185214" cy="1977025"/>
              <a:chOff x="4884996" y="2129741"/>
              <a:chExt cx="2185214" cy="1977025"/>
            </a:xfrm>
          </p:grpSpPr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93D6238E-FE0C-9D0D-0EC9-B05ADE2F75CB}"/>
                  </a:ext>
                </a:extLst>
              </p:cNvPr>
              <p:cNvSpPr/>
              <p:nvPr/>
            </p:nvSpPr>
            <p:spPr>
              <a:xfrm>
                <a:off x="4884996" y="2419109"/>
                <a:ext cx="1930724" cy="1687657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lvl="0" algn="ctr" rtl="0"/>
                <a:endParaRPr lang="en-US" sz="160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 algn="ctr" rtl="0"/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Identify special cultural considerations</a:t>
                </a:r>
              </a:p>
            </p:txBody>
          </p:sp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id="{8301160E-348D-1510-FF8A-E5BB7E607453}"/>
                  </a:ext>
                </a:extLst>
              </p:cNvPr>
              <p:cNvSpPr/>
              <p:nvPr/>
            </p:nvSpPr>
            <p:spPr>
              <a:xfrm>
                <a:off x="4884997" y="2129741"/>
                <a:ext cx="1930723" cy="572208"/>
              </a:xfrm>
              <a:prstGeom prst="roundRect">
                <a:avLst>
                  <a:gd name="adj" fmla="val 0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lvl="1" algn="ctr"/>
                <a:r>
                  <a:rPr lang="en-US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STEP 3</a:t>
                </a:r>
              </a:p>
            </p:txBody>
          </p:sp>
          <p:sp>
            <p:nvSpPr>
              <p:cNvPr id="39" name="Right Triangle 38">
                <a:extLst>
                  <a:ext uri="{FF2B5EF4-FFF2-40B4-BE49-F238E27FC236}">
                    <a16:creationId xmlns:a16="http://schemas.microsoft.com/office/drawing/2014/main" id="{BD4E1130-BF3A-8DEF-F24F-C70B912DA3C7}"/>
                  </a:ext>
                </a:extLst>
              </p:cNvPr>
              <p:cNvSpPr/>
              <p:nvPr/>
            </p:nvSpPr>
            <p:spPr>
              <a:xfrm rot="13500000">
                <a:off x="6548866" y="2237715"/>
                <a:ext cx="521344" cy="521344"/>
              </a:xfrm>
              <a:prstGeom prst="rtTriangl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83CA0A39-ED51-DE08-8E8E-BA7E5F4D2B6F}"/>
                </a:ext>
              </a:extLst>
            </p:cNvPr>
            <p:cNvGrpSpPr/>
            <p:nvPr/>
          </p:nvGrpSpPr>
          <p:grpSpPr>
            <a:xfrm>
              <a:off x="2715625" y="2129741"/>
              <a:ext cx="2188032" cy="1977025"/>
              <a:chOff x="2715625" y="2129741"/>
              <a:chExt cx="2188032" cy="1977025"/>
            </a:xfrm>
          </p:grpSpPr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819726CD-72F0-32EB-74A6-FBB209558640}"/>
                  </a:ext>
                </a:extLst>
              </p:cNvPr>
              <p:cNvSpPr/>
              <p:nvPr/>
            </p:nvSpPr>
            <p:spPr>
              <a:xfrm>
                <a:off x="2715627" y="2419109"/>
                <a:ext cx="1930724" cy="1687657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lvl="0" algn="ctr" rtl="0"/>
                <a:endParaRPr lang="en-US" sz="160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en-US" sz="1600" dirty="0">
                    <a:latin typeface="Arial"/>
                    <a:cs typeface="Arial"/>
                  </a:rPr>
                  <a:t>Define your audience community</a:t>
                </a:r>
                <a:endParaRPr lang="en-US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" name="Rounded Rectangle 24">
                <a:extLst>
                  <a:ext uri="{FF2B5EF4-FFF2-40B4-BE49-F238E27FC236}">
                    <a16:creationId xmlns:a16="http://schemas.microsoft.com/office/drawing/2014/main" id="{4904EDAF-B0AA-3CD8-213A-9AF396B2A4D1}"/>
                  </a:ext>
                </a:extLst>
              </p:cNvPr>
              <p:cNvSpPr/>
              <p:nvPr/>
            </p:nvSpPr>
            <p:spPr>
              <a:xfrm>
                <a:off x="2715625" y="2129741"/>
                <a:ext cx="1930723" cy="572208"/>
              </a:xfrm>
              <a:prstGeom prst="roundRect">
                <a:avLst>
                  <a:gd name="adj" fmla="val 0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lvl="1" algn="ctr"/>
                <a:r>
                  <a:rPr lang="en-US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STEP 2</a:t>
                </a:r>
              </a:p>
            </p:txBody>
          </p:sp>
          <p:sp>
            <p:nvSpPr>
              <p:cNvPr id="38" name="Right Triangle 37">
                <a:extLst>
                  <a:ext uri="{FF2B5EF4-FFF2-40B4-BE49-F238E27FC236}">
                    <a16:creationId xmlns:a16="http://schemas.microsoft.com/office/drawing/2014/main" id="{6A1F1449-559B-E728-14FF-8E778499F507}"/>
                  </a:ext>
                </a:extLst>
              </p:cNvPr>
              <p:cNvSpPr/>
              <p:nvPr/>
            </p:nvSpPr>
            <p:spPr>
              <a:xfrm rot="13500000">
                <a:off x="4382313" y="2237715"/>
                <a:ext cx="521344" cy="521344"/>
              </a:xfrm>
              <a:prstGeom prst="rtTriangl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CCAADA1E-8E0B-7C45-6259-3E113C3BA531}"/>
                </a:ext>
              </a:extLst>
            </p:cNvPr>
            <p:cNvGrpSpPr/>
            <p:nvPr/>
          </p:nvGrpSpPr>
          <p:grpSpPr>
            <a:xfrm>
              <a:off x="546258" y="2129741"/>
              <a:ext cx="2190845" cy="1977025"/>
              <a:chOff x="546258" y="2129741"/>
              <a:chExt cx="2190845" cy="1977025"/>
            </a:xfrm>
          </p:grpSpPr>
          <p:sp>
            <p:nvSpPr>
              <p:cNvPr id="3" name="Rounded Rectangle 2">
                <a:extLst>
                  <a:ext uri="{FF2B5EF4-FFF2-40B4-BE49-F238E27FC236}">
                    <a16:creationId xmlns:a16="http://schemas.microsoft.com/office/drawing/2014/main" id="{0C48D99F-8504-B7F1-D461-6DEF6CA91221}"/>
                  </a:ext>
                </a:extLst>
              </p:cNvPr>
              <p:cNvSpPr/>
              <p:nvPr/>
            </p:nvSpPr>
            <p:spPr>
              <a:xfrm>
                <a:off x="546258" y="2419109"/>
                <a:ext cx="1930724" cy="1687657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sz="160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Define the special health message you need to communicate</a:t>
                </a:r>
              </a:p>
            </p:txBody>
          </p:sp>
          <p:sp>
            <p:nvSpPr>
              <p:cNvPr id="29" name="Rounded Rectangle 28">
                <a:extLst>
                  <a:ext uri="{FF2B5EF4-FFF2-40B4-BE49-F238E27FC236}">
                    <a16:creationId xmlns:a16="http://schemas.microsoft.com/office/drawing/2014/main" id="{17869A70-689E-3ECB-F714-0B59ED3F300E}"/>
                  </a:ext>
                </a:extLst>
              </p:cNvPr>
              <p:cNvSpPr/>
              <p:nvPr/>
            </p:nvSpPr>
            <p:spPr>
              <a:xfrm>
                <a:off x="546259" y="2129741"/>
                <a:ext cx="1930723" cy="572208"/>
              </a:xfrm>
              <a:prstGeom prst="roundRect">
                <a:avLst>
                  <a:gd name="adj" fmla="val 0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lvl="1" algn="ctr"/>
                <a:r>
                  <a:rPr lang="en-US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STEP 1</a:t>
                </a:r>
              </a:p>
            </p:txBody>
          </p:sp>
          <p:sp>
            <p:nvSpPr>
              <p:cNvPr id="15" name="Right Triangle 14">
                <a:extLst>
                  <a:ext uri="{FF2B5EF4-FFF2-40B4-BE49-F238E27FC236}">
                    <a16:creationId xmlns:a16="http://schemas.microsoft.com/office/drawing/2014/main" id="{AEE4100C-2205-DF05-9747-D8E15B91B764}"/>
                  </a:ext>
                </a:extLst>
              </p:cNvPr>
              <p:cNvSpPr/>
              <p:nvPr/>
            </p:nvSpPr>
            <p:spPr>
              <a:xfrm rot="13500000">
                <a:off x="2215759" y="2237715"/>
                <a:ext cx="521344" cy="521344"/>
              </a:xfrm>
              <a:prstGeom prst="rtTriangl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4" name="Graphic 3" descr="Research with solid fill">
            <a:extLst>
              <a:ext uri="{FF2B5EF4-FFF2-40B4-BE49-F238E27FC236}">
                <a16:creationId xmlns:a16="http://schemas.microsoft.com/office/drawing/2014/main" id="{BC6337FF-0EF2-2E08-4D8B-C994036EBE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0613" y="2213104"/>
            <a:ext cx="404868" cy="404868"/>
          </a:xfrm>
          <a:prstGeom prst="rect">
            <a:avLst/>
          </a:prstGeom>
        </p:spPr>
      </p:pic>
      <p:pic>
        <p:nvPicPr>
          <p:cNvPr id="9" name="Graphic 8" descr="Marketing with solid fill">
            <a:extLst>
              <a:ext uri="{FF2B5EF4-FFF2-40B4-BE49-F238E27FC236}">
                <a16:creationId xmlns:a16="http://schemas.microsoft.com/office/drawing/2014/main" id="{95539DD6-2C47-15B8-E0F0-C4B249A4D3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547325" y="2202448"/>
            <a:ext cx="426177" cy="426177"/>
          </a:xfrm>
          <a:prstGeom prst="rect">
            <a:avLst/>
          </a:prstGeom>
        </p:spPr>
      </p:pic>
      <p:pic>
        <p:nvPicPr>
          <p:cNvPr id="10" name="Graphic 9" descr="Social distancing with solid fill">
            <a:extLst>
              <a:ext uri="{FF2B5EF4-FFF2-40B4-BE49-F238E27FC236}">
                <a16:creationId xmlns:a16="http://schemas.microsoft.com/office/drawing/2014/main" id="{FD214075-3CBC-D09F-6E9D-FBFCC9A137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215578" y="2223758"/>
            <a:ext cx="383559" cy="383559"/>
          </a:xfrm>
          <a:prstGeom prst="rect">
            <a:avLst/>
          </a:prstGeom>
        </p:spPr>
      </p:pic>
      <p:pic>
        <p:nvPicPr>
          <p:cNvPr id="11" name="Graphic 10" descr="Target Audience with solid fill">
            <a:extLst>
              <a:ext uri="{FF2B5EF4-FFF2-40B4-BE49-F238E27FC236}">
                <a16:creationId xmlns:a16="http://schemas.microsoft.com/office/drawing/2014/main" id="{E389DD9D-D88F-3448-A633-F98AAD59395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936438" y="2170486"/>
            <a:ext cx="490104" cy="490104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AED1FDBB-D040-9478-4941-842257A75A0C}"/>
              </a:ext>
            </a:extLst>
          </p:cNvPr>
          <p:cNvGrpSpPr/>
          <p:nvPr/>
        </p:nvGrpSpPr>
        <p:grpSpPr>
          <a:xfrm>
            <a:off x="7283402" y="2181907"/>
            <a:ext cx="507083" cy="507083"/>
            <a:chOff x="7524421" y="1534117"/>
            <a:chExt cx="989082" cy="989082"/>
          </a:xfrm>
          <a:solidFill>
            <a:schemeClr val="bg1"/>
          </a:solidFill>
        </p:grpSpPr>
        <p:pic>
          <p:nvPicPr>
            <p:cNvPr id="13" name="Graphic 12" descr="Teacher with solid fill">
              <a:extLst>
                <a:ext uri="{FF2B5EF4-FFF2-40B4-BE49-F238E27FC236}">
                  <a16:creationId xmlns:a16="http://schemas.microsoft.com/office/drawing/2014/main" id="{45512E40-D87B-5253-48F8-199A9BDD69A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7524421" y="1534117"/>
              <a:ext cx="989082" cy="989082"/>
            </a:xfrm>
            <a:prstGeom prst="rect">
              <a:avLst/>
            </a:prstGeom>
          </p:spPr>
        </p:pic>
        <p:pic>
          <p:nvPicPr>
            <p:cNvPr id="14" name="Graphic 13" descr="Heartbeat with solid fill">
              <a:extLst>
                <a:ext uri="{FF2B5EF4-FFF2-40B4-BE49-F238E27FC236}">
                  <a16:creationId xmlns:a16="http://schemas.microsoft.com/office/drawing/2014/main" id="{35B3983C-CD34-235C-45D3-F8E7D349F44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7948414" y="1732848"/>
              <a:ext cx="445944" cy="4459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814010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 descr="Thought bubble with solid fill">
            <a:extLst>
              <a:ext uri="{FF2B5EF4-FFF2-40B4-BE49-F238E27FC236}">
                <a16:creationId xmlns:a16="http://schemas.microsoft.com/office/drawing/2014/main" id="{1A44B1BF-EAB1-F20D-7328-AAD616B8B4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844932" y="2524728"/>
            <a:ext cx="457200" cy="457200"/>
          </a:xfrm>
          <a:prstGeom prst="rect">
            <a:avLst/>
          </a:prstGeom>
        </p:spPr>
      </p:pic>
      <p:pic>
        <p:nvPicPr>
          <p:cNvPr id="16" name="Graphic 15" descr="Puzzle with solid fill">
            <a:extLst>
              <a:ext uri="{FF2B5EF4-FFF2-40B4-BE49-F238E27FC236}">
                <a16:creationId xmlns:a16="http://schemas.microsoft.com/office/drawing/2014/main" id="{C5E26B05-B090-8D5B-FAD2-89EAC0263B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0738" y="2534856"/>
            <a:ext cx="436944" cy="43694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FF7678-96B7-D7AF-72C7-69911F484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Goal: 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HIV Testing Material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DCF5D6-1C66-5023-4395-4E79FFABD5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8334" y="2534856"/>
            <a:ext cx="4469321" cy="324768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B4008D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</a:rPr>
              <a:t>CHALLENGE: </a:t>
            </a:r>
            <a:endParaRPr 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ea typeface="Roboto"/>
                <a:cs typeface="Arial" panose="020B0604020202020204" pitchFamily="34" charset="0"/>
              </a:rPr>
              <a:t>Create culturally impactful communication that would encourage HIV/AIDS testing among those most likely to be at risk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011DF3-C331-C588-5813-0F7B8339BEA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302132" y="2524728"/>
            <a:ext cx="4469321" cy="3247684"/>
          </a:xfrm>
        </p:spPr>
        <p:txBody>
          <a:bodyPr anchor="t"/>
          <a:lstStyle/>
          <a:p>
            <a:pPr marL="0" indent="0">
              <a:buNone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ASSUMPTIONS: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Limited time and budget 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(no ability to conduct formal research)</a:t>
            </a:r>
          </a:p>
        </p:txBody>
      </p:sp>
    </p:spTree>
    <p:extLst>
      <p:ext uri="{BB962C8B-B14F-4D97-AF65-F5344CB8AC3E}">
        <p14:creationId xmlns:p14="http://schemas.microsoft.com/office/powerpoint/2010/main" val="19528165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D7721-4DC2-65BE-AB0D-D7AF427C9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Introduction</a:t>
            </a:r>
          </a:p>
        </p:txBody>
      </p:sp>
      <p:sp>
        <p:nvSpPr>
          <p:cNvPr id="4" name="TextBox 10">
            <a:extLst>
              <a:ext uri="{FF2B5EF4-FFF2-40B4-BE49-F238E27FC236}">
                <a16:creationId xmlns:a16="http://schemas.microsoft.com/office/drawing/2014/main" id="{B648C212-EB17-63BA-4E2D-70DFCB9EBCC7}"/>
              </a:ext>
            </a:extLst>
          </p:cNvPr>
          <p:cNvSpPr txBox="1"/>
          <p:nvPr/>
        </p:nvSpPr>
        <p:spPr>
          <a:xfrm>
            <a:off x="546258" y="4116845"/>
            <a:ext cx="2352240" cy="69249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500" b="1" dirty="0">
                <a:solidFill>
                  <a:schemeClr val="accent3"/>
                </a:solidFill>
                <a:latin typeface="Arial"/>
                <a:cs typeface="Arial"/>
              </a:rPr>
              <a:t>Pearl Owen</a:t>
            </a:r>
          </a:p>
          <a:p>
            <a:pPr algn="ctr"/>
            <a:r>
              <a:rPr lang="en-US" sz="1200" dirty="0">
                <a:latin typeface="Arial"/>
                <a:cs typeface="Arial"/>
              </a:rPr>
              <a:t>Managing Director </a:t>
            </a:r>
          </a:p>
          <a:p>
            <a:pPr algn="ctr"/>
            <a:r>
              <a:rPr lang="en-US" sz="1200" dirty="0">
                <a:latin typeface="Arial"/>
                <a:cs typeface="Arial"/>
              </a:rPr>
              <a:t>Strategic Planning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10">
            <a:extLst>
              <a:ext uri="{FF2B5EF4-FFF2-40B4-BE49-F238E27FC236}">
                <a16:creationId xmlns:a16="http://schemas.microsoft.com/office/drawing/2014/main" id="{D5BB637D-FBA6-7FBA-DEDB-9FE8613C1249}"/>
              </a:ext>
            </a:extLst>
          </p:cNvPr>
          <p:cNvSpPr txBox="1"/>
          <p:nvPr/>
        </p:nvSpPr>
        <p:spPr>
          <a:xfrm>
            <a:off x="3834837" y="4116845"/>
            <a:ext cx="2352240" cy="69249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500" b="1" dirty="0">
                <a:solidFill>
                  <a:schemeClr val="accent3"/>
                </a:solidFill>
                <a:latin typeface="Arial"/>
                <a:cs typeface="Arial"/>
              </a:rPr>
              <a:t>Dino Hainline</a:t>
            </a:r>
          </a:p>
          <a:p>
            <a:pPr algn="ctr"/>
            <a:r>
              <a:rPr lang="en-US" sz="1200" dirty="0">
                <a:latin typeface="Arial"/>
                <a:cs typeface="Arial"/>
              </a:rPr>
              <a:t>Senior Strategist</a:t>
            </a:r>
          </a:p>
          <a:p>
            <a:pPr algn="ctr"/>
            <a:r>
              <a:rPr lang="en-US" sz="1200" dirty="0">
                <a:latin typeface="Arial"/>
                <a:cs typeface="Arial"/>
              </a:rPr>
              <a:t>Strategic Planning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8DB85A-E741-8BA5-3649-3F9B4403B6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4" r="335"/>
          <a:stretch/>
        </p:blipFill>
        <p:spPr>
          <a:xfrm>
            <a:off x="752717" y="5748441"/>
            <a:ext cx="4004442" cy="582789"/>
          </a:xfrm>
          <a:prstGeom prst="rect">
            <a:avLst/>
          </a:prstGeom>
          <a:ln>
            <a:noFill/>
          </a:ln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802975B3-F9F0-C24C-A444-A49A23917EC1}"/>
              </a:ext>
            </a:extLst>
          </p:cNvPr>
          <p:cNvGrpSpPr/>
          <p:nvPr/>
        </p:nvGrpSpPr>
        <p:grpSpPr>
          <a:xfrm>
            <a:off x="3901485" y="1719415"/>
            <a:ext cx="2194560" cy="2194560"/>
            <a:chOff x="3916738" y="1365847"/>
            <a:chExt cx="2194560" cy="219456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234ED75-44AE-3F2D-B119-50569266C2C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16738" y="1365847"/>
              <a:ext cx="2194560" cy="219456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FE15B53-84D4-9840-5C57-A7514F32DA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9996" t="9986" r="9901" b="9658"/>
            <a:stretch/>
          </p:blipFill>
          <p:spPr>
            <a:xfrm>
              <a:off x="4047067" y="1497255"/>
              <a:ext cx="1933903" cy="1931745"/>
            </a:xfrm>
            <a:prstGeom prst="ellipse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E6902F7-6541-902E-1EF9-55F61F6DF177}"/>
              </a:ext>
            </a:extLst>
          </p:cNvPr>
          <p:cNvGrpSpPr/>
          <p:nvPr/>
        </p:nvGrpSpPr>
        <p:grpSpPr>
          <a:xfrm>
            <a:off x="625098" y="1719415"/>
            <a:ext cx="2194560" cy="2194560"/>
            <a:chOff x="716338" y="1365847"/>
            <a:chExt cx="2194560" cy="219456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C5054464-C77E-ACC0-121D-A8B11F83A8A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6338" y="1365847"/>
              <a:ext cx="2194560" cy="219456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B92D601-331E-99DE-E47D-3417F7DC31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9832" t="9824" r="10067" b="9824"/>
            <a:stretch/>
          </p:blipFill>
          <p:spPr>
            <a:xfrm>
              <a:off x="846667" y="1497255"/>
              <a:ext cx="1933903" cy="1931745"/>
            </a:xfrm>
            <a:prstGeom prst="ellipse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277630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D0659-333B-7718-FEC1-2A9D44D3E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Step 1: 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Define Special Health Message/Find Sources</a:t>
            </a:r>
          </a:p>
        </p:txBody>
      </p:sp>
      <p:pic>
        <p:nvPicPr>
          <p:cNvPr id="4" name="Picture 3" descr="A blue circle with white letters&#10;&#10;Description automatically generated">
            <a:extLst>
              <a:ext uri="{FF2B5EF4-FFF2-40B4-BE49-F238E27FC236}">
                <a16:creationId xmlns:a16="http://schemas.microsoft.com/office/drawing/2014/main" id="{5B5B5CF6-0405-D034-6B51-AB1E5B3DB6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489" y="5660729"/>
            <a:ext cx="898371" cy="855247"/>
          </a:xfrm>
          <a:prstGeom prst="rect">
            <a:avLst/>
          </a:prstGeom>
        </p:spPr>
      </p:pic>
      <p:pic>
        <p:nvPicPr>
          <p:cNvPr id="5" name="Picture 4" descr="A blue and white letter n&#10;&#10;Description automatically generated">
            <a:extLst>
              <a:ext uri="{FF2B5EF4-FFF2-40B4-BE49-F238E27FC236}">
                <a16:creationId xmlns:a16="http://schemas.microsoft.com/office/drawing/2014/main" id="{C5A68CE5-5F53-DEE3-B41E-420759299D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7598" y="5665758"/>
            <a:ext cx="774559" cy="819056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747258E-F0EB-8E7D-2FAA-C187754DAE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4184127"/>
              </p:ext>
            </p:extLst>
          </p:nvPr>
        </p:nvGraphicFramePr>
        <p:xfrm>
          <a:off x="557489" y="1206385"/>
          <a:ext cx="10514805" cy="42173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9802">
                  <a:extLst>
                    <a:ext uri="{9D8B030D-6E8A-4147-A177-3AD203B41FA5}">
                      <a16:colId xmlns:a16="http://schemas.microsoft.com/office/drawing/2014/main" val="1368379473"/>
                    </a:ext>
                  </a:extLst>
                </a:gridCol>
                <a:gridCol w="8005003">
                  <a:extLst>
                    <a:ext uri="{9D8B030D-6E8A-4147-A177-3AD203B41FA5}">
                      <a16:colId xmlns:a16="http://schemas.microsoft.com/office/drawing/2014/main" val="1684015840"/>
                    </a:ext>
                  </a:extLst>
                </a:gridCol>
              </a:tblGrid>
              <a:tr h="583003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/>
                          <a:cs typeface="Arial"/>
                        </a:rPr>
                        <a:t>CATEGORY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/>
                          <a:cs typeface="Arial"/>
                        </a:rPr>
                        <a:t>EXAMPLES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057610426"/>
                  </a:ext>
                </a:extLst>
              </a:tr>
              <a:tr h="1805722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Arial"/>
                          <a:cs typeface="Arial"/>
                        </a:rPr>
                        <a:t>National or state </a:t>
                      </a:r>
                      <a:r>
                        <a:rPr lang="en-US" dirty="0">
                          <a:latin typeface="Arial"/>
                          <a:cs typeface="Arial"/>
                        </a:rPr>
                        <a:t>health agency</a:t>
                      </a:r>
                    </a:p>
                  </a:txBody>
                  <a:tcPr anchor="ctr"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/>
                          <a:cs typeface="Arial"/>
                        </a:rPr>
                        <a:t>Center for Disease Control (CDC) </a:t>
                      </a:r>
                    </a:p>
                    <a:p>
                      <a:r>
                        <a:rPr lang="en-US" sz="1600" dirty="0">
                          <a:latin typeface="Arial"/>
                          <a:cs typeface="Arial"/>
                        </a:rPr>
                        <a:t>National Prevention Information Network (NPIN) </a:t>
                      </a:r>
                    </a:p>
                    <a:p>
                      <a:r>
                        <a:rPr lang="en-US" sz="1600" dirty="0">
                          <a:latin typeface="Arial"/>
                          <a:cs typeface="Arial"/>
                        </a:rPr>
                        <a:t>Office of Minority Health (OMH)</a:t>
                      </a:r>
                    </a:p>
                    <a:p>
                      <a:r>
                        <a:rPr lang="en-US" sz="160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HIV.gov</a:t>
                      </a:r>
                      <a:endParaRPr lang="en-US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1600" dirty="0">
                          <a:latin typeface="Arial"/>
                          <a:cs typeface="Arial"/>
                        </a:rPr>
                        <a:t>National Institute of Health (NIH)</a:t>
                      </a:r>
                    </a:p>
                    <a:p>
                      <a:r>
                        <a:rPr lang="en-US" sz="1600" dirty="0">
                          <a:latin typeface="Arial"/>
                          <a:cs typeface="Arial"/>
                        </a:rPr>
                        <a:t>Health Resources &amp; Services Administration Ryan White HIV/AIDS </a:t>
                      </a:r>
                      <a:r>
                        <a:rPr lang="en-US" sz="1600" dirty="0" err="1">
                          <a:latin typeface="Arial"/>
                          <a:cs typeface="Arial"/>
                        </a:rPr>
                        <a:t>Progam</a:t>
                      </a:r>
                      <a:r>
                        <a:rPr lang="en-US" sz="1600" dirty="0">
                          <a:latin typeface="Arial"/>
                          <a:cs typeface="Arial"/>
                        </a:rPr>
                        <a:t> (HRSA)</a:t>
                      </a:r>
                    </a:p>
                  </a:txBody>
                  <a:tcPr anchor="ctr">
                    <a:solidFill>
                      <a:srgbClr val="EBEBEB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8896240"/>
                  </a:ext>
                </a:extLst>
              </a:tr>
              <a:tr h="866169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Arial"/>
                          <a:cs typeface="Arial"/>
                        </a:rPr>
                        <a:t>Well-recognized</a:t>
                      </a:r>
                      <a:r>
                        <a:rPr lang="en-US" dirty="0">
                          <a:latin typeface="Arial"/>
                          <a:cs typeface="Arial"/>
                        </a:rPr>
                        <a:t> organizations</a:t>
                      </a:r>
                    </a:p>
                  </a:txBody>
                  <a:tcPr anchor="ctr"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/>
                          <a:cs typeface="Arial"/>
                        </a:rPr>
                        <a:t>Kaiser Family Foundation (KFF)</a:t>
                      </a:r>
                    </a:p>
                    <a:p>
                      <a:r>
                        <a:rPr lang="en-US" sz="1600" dirty="0" err="1">
                          <a:latin typeface="Arial"/>
                          <a:cs typeface="Arial"/>
                        </a:rPr>
                        <a:t>AIDSVu</a:t>
                      </a:r>
                    </a:p>
                  </a:txBody>
                  <a:tcPr anchor="ctr">
                    <a:solidFill>
                      <a:srgbClr val="EBEBEB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9989906"/>
                  </a:ext>
                </a:extLst>
              </a:tr>
              <a:tr h="96241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Arial"/>
                          <a:cs typeface="Arial"/>
                        </a:rPr>
                        <a:t>Health</a:t>
                      </a:r>
                      <a:r>
                        <a:rPr lang="en-US" dirty="0">
                          <a:latin typeface="Arial"/>
                          <a:cs typeface="Arial"/>
                        </a:rPr>
                        <a:t> studies/reports</a:t>
                      </a:r>
                    </a:p>
                  </a:txBody>
                  <a:tcPr anchor="ctr"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/>
                          <a:cs typeface="Arial"/>
                        </a:rPr>
                        <a:t>Pub Med</a:t>
                      </a:r>
                    </a:p>
                  </a:txBody>
                  <a:tcPr anchor="ctr">
                    <a:solidFill>
                      <a:srgbClr val="EBEBEB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1972383"/>
                  </a:ext>
                </a:extLst>
              </a:tr>
            </a:tbl>
          </a:graphicData>
        </a:graphic>
      </p:graphicFrame>
      <p:pic>
        <p:nvPicPr>
          <p:cNvPr id="3" name="Picture 2" descr="A logo for a health company&#10;&#10;Description automatically generated">
            <a:extLst>
              <a:ext uri="{FF2B5EF4-FFF2-40B4-BE49-F238E27FC236}">
                <a16:creationId xmlns:a16="http://schemas.microsoft.com/office/drawing/2014/main" id="{25B4E15E-1F26-C880-255F-371C4F27DB8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9" t="19303" r="-239" b="15766"/>
          <a:stretch/>
        </p:blipFill>
        <p:spPr>
          <a:xfrm>
            <a:off x="2482320" y="5602522"/>
            <a:ext cx="1463040" cy="955243"/>
          </a:xfrm>
          <a:prstGeom prst="rect">
            <a:avLst/>
          </a:prstGeom>
        </p:spPr>
      </p:pic>
      <p:pic>
        <p:nvPicPr>
          <p:cNvPr id="7" name="Picture 6" descr="A red and blue ribbon with black text&#10;&#10;Description automatically generated">
            <a:extLst>
              <a:ext uri="{FF2B5EF4-FFF2-40B4-BE49-F238E27FC236}">
                <a16:creationId xmlns:a16="http://schemas.microsoft.com/office/drawing/2014/main" id="{1E4A864C-AA91-569B-8CE3-C575D9E2C78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3566" t="1138" r="23067" b="-1138"/>
          <a:stretch/>
        </p:blipFill>
        <p:spPr>
          <a:xfrm>
            <a:off x="4007122" y="5646481"/>
            <a:ext cx="926634" cy="944507"/>
          </a:xfrm>
          <a:prstGeom prst="rect">
            <a:avLst/>
          </a:prstGeom>
        </p:spPr>
      </p:pic>
      <p:pic>
        <p:nvPicPr>
          <p:cNvPr id="8" name="Picture 7" descr="A grey and blue logo&#10;&#10;Description automatically generated">
            <a:extLst>
              <a:ext uri="{FF2B5EF4-FFF2-40B4-BE49-F238E27FC236}">
                <a16:creationId xmlns:a16="http://schemas.microsoft.com/office/drawing/2014/main" id="{CE917D29-18EC-403C-FA27-C0F68D3D118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7667" b="18108"/>
          <a:stretch/>
        </p:blipFill>
        <p:spPr>
          <a:xfrm>
            <a:off x="5019194" y="5649534"/>
            <a:ext cx="1340259" cy="851507"/>
          </a:xfrm>
          <a:prstGeom prst="rect">
            <a:avLst/>
          </a:prstGeom>
        </p:spPr>
      </p:pic>
      <p:pic>
        <p:nvPicPr>
          <p:cNvPr id="14" name="Picture 13" descr="A blue and white logo&#10;&#10;Description automatically generated">
            <a:extLst>
              <a:ext uri="{FF2B5EF4-FFF2-40B4-BE49-F238E27FC236}">
                <a16:creationId xmlns:a16="http://schemas.microsoft.com/office/drawing/2014/main" id="{E80B0406-03D2-EAC9-9DD0-9F2036B8FD1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86985" y="5747427"/>
            <a:ext cx="1031941" cy="675211"/>
          </a:xfrm>
          <a:prstGeom prst="rect">
            <a:avLst/>
          </a:prstGeom>
        </p:spPr>
      </p:pic>
      <p:pic>
        <p:nvPicPr>
          <p:cNvPr id="9" name="Picture 8" descr="A close-up of a logo&#10;&#10;Description automatically generated">
            <a:extLst>
              <a:ext uri="{FF2B5EF4-FFF2-40B4-BE49-F238E27FC236}">
                <a16:creationId xmlns:a16="http://schemas.microsoft.com/office/drawing/2014/main" id="{A5D5B6F7-B1F5-B61F-259D-16DE5E7A5F3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97155" y="5583855"/>
            <a:ext cx="1645076" cy="416008"/>
          </a:xfrm>
          <a:prstGeom prst="rect">
            <a:avLst/>
          </a:prstGeom>
        </p:spPr>
      </p:pic>
      <p:pic>
        <p:nvPicPr>
          <p:cNvPr id="16" name="Picture 15" descr="A blue and white logo&#10;&#10;Description automatically generated">
            <a:extLst>
              <a:ext uri="{FF2B5EF4-FFF2-40B4-BE49-F238E27FC236}">
                <a16:creationId xmlns:a16="http://schemas.microsoft.com/office/drawing/2014/main" id="{88DADF09-B995-7980-622A-0DEA563DB09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03135" y="6088035"/>
            <a:ext cx="1615946" cy="537677"/>
          </a:xfrm>
          <a:prstGeom prst="rect">
            <a:avLst/>
          </a:prstGeom>
        </p:spPr>
      </p:pic>
      <p:pic>
        <p:nvPicPr>
          <p:cNvPr id="12" name="Picture 11" descr="A blue and red text on a white background&#10;&#10;Description automatically generated">
            <a:extLst>
              <a:ext uri="{FF2B5EF4-FFF2-40B4-BE49-F238E27FC236}">
                <a16:creationId xmlns:a16="http://schemas.microsoft.com/office/drawing/2014/main" id="{F003E524-4081-E4FF-C783-66F65D3983B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33867" y="5806448"/>
            <a:ext cx="1584326" cy="537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1275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5AA5A-1CA6-1F02-3708-526F936CA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Step 2: </a:t>
            </a:r>
            <a:r>
              <a:rPr lang="en-US" b="0" dirty="0">
                <a:latin typeface="Arial"/>
                <a:cs typeface="Arial"/>
              </a:rPr>
              <a:t>Define Your Audience</a:t>
            </a:r>
            <a:endParaRPr lang="en-US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E58755-66F8-A086-2A21-E1BF2E243D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US">
              <a:latin typeface="Arial" panose="020B0604020202020204" pitchFamily="34" charset="0"/>
              <a:ea typeface="Roboto"/>
              <a:cs typeface="Arial" panose="020B0604020202020204" pitchFamily="34" charset="0"/>
            </a:endParaRPr>
          </a:p>
          <a:p>
            <a:endParaRPr lang="en-US">
              <a:latin typeface="Arial" panose="020B0604020202020204" pitchFamily="34" charset="0"/>
              <a:ea typeface="Roboto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b="1">
              <a:solidFill>
                <a:srgbClr val="B4008D"/>
              </a:solidFill>
              <a:latin typeface="Arial" panose="020B0604020202020204" pitchFamily="34" charset="0"/>
              <a:ea typeface="Roboto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E88607-1702-517C-9CC2-7ABA8BCF313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9" r="89"/>
          <a:stretch/>
        </p:blipFill>
        <p:spPr>
          <a:xfrm>
            <a:off x="6096000" y="4024122"/>
            <a:ext cx="4733763" cy="2663513"/>
          </a:xfrm>
          <a:prstGeom prst="roundRect">
            <a:avLst>
              <a:gd name="adj" fmla="val 11960"/>
            </a:avLst>
          </a:prstGeom>
          <a:effectLst>
            <a:outerShdw dist="114300" dir="18900000" algn="bl" rotWithShape="0">
              <a:srgbClr val="EBEBEB"/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49A735F-69EF-2990-C35B-53C001D3A5F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48" b="148"/>
          <a:stretch/>
        </p:blipFill>
        <p:spPr>
          <a:xfrm>
            <a:off x="546259" y="4024122"/>
            <a:ext cx="4756217" cy="2663513"/>
          </a:xfrm>
          <a:prstGeom prst="roundRect">
            <a:avLst>
              <a:gd name="adj" fmla="val 11720"/>
            </a:avLst>
          </a:prstGeom>
          <a:effectLst>
            <a:outerShdw dist="114300" dir="18900000" algn="bl" rotWithShape="0">
              <a:srgbClr val="EBEBEB"/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7C926BF-F218-A8A1-E023-04A35A5551E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66" r="266"/>
          <a:stretch/>
        </p:blipFill>
        <p:spPr>
          <a:xfrm>
            <a:off x="6073544" y="1150453"/>
            <a:ext cx="4756219" cy="2685723"/>
          </a:xfrm>
          <a:prstGeom prst="roundRect">
            <a:avLst>
              <a:gd name="adj" fmla="val 11926"/>
            </a:avLst>
          </a:prstGeom>
          <a:effectLst>
            <a:outerShdw dist="114300" dir="18900000" algn="bl" rotWithShape="0">
              <a:srgbClr val="EBEBEB"/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8F8BD48-0B72-B299-55C5-C923C9B76A20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266" r="266"/>
          <a:stretch/>
        </p:blipFill>
        <p:spPr>
          <a:xfrm>
            <a:off x="546258" y="1150453"/>
            <a:ext cx="4756218" cy="2685723"/>
          </a:xfrm>
          <a:prstGeom prst="roundRect">
            <a:avLst>
              <a:gd name="adj" fmla="val 11749"/>
            </a:avLst>
          </a:prstGeom>
          <a:effectLst>
            <a:outerShdw dist="114300" dir="18900000" algn="bl" rotWithShape="0">
              <a:srgbClr val="EBEBEB"/>
            </a:outerShdw>
          </a:effectLst>
        </p:spPr>
      </p:pic>
    </p:spTree>
    <p:extLst>
      <p:ext uri="{BB962C8B-B14F-4D97-AF65-F5344CB8AC3E}">
        <p14:creationId xmlns:p14="http://schemas.microsoft.com/office/powerpoint/2010/main" val="2308301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645D6-E86B-C540-2F7F-DA5D8ED75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Step 2: </a:t>
            </a:r>
            <a:r>
              <a:rPr lang="en-US" b="0" dirty="0">
                <a:latin typeface="Arial"/>
                <a:cs typeface="Arial"/>
              </a:rPr>
              <a:t>Define Your Audience</a:t>
            </a:r>
            <a:endParaRPr lang="en-US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F3D0D9A4-26B0-53A9-0E28-710AF4A5DE1E}"/>
              </a:ext>
            </a:extLst>
          </p:cNvPr>
          <p:cNvGrpSpPr/>
          <p:nvPr/>
        </p:nvGrpSpPr>
        <p:grpSpPr>
          <a:xfrm>
            <a:off x="726141" y="2153143"/>
            <a:ext cx="3349496" cy="1129553"/>
            <a:chOff x="726141" y="2299447"/>
            <a:chExt cx="3349496" cy="1129553"/>
          </a:xfrm>
        </p:grpSpPr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B62699B3-051C-8AE4-C5F7-27FF15F6BF4F}"/>
                </a:ext>
              </a:extLst>
            </p:cNvPr>
            <p:cNvSpPr/>
            <p:nvPr/>
          </p:nvSpPr>
          <p:spPr>
            <a:xfrm>
              <a:off x="1371601" y="2299447"/>
              <a:ext cx="2704036" cy="1129553"/>
            </a:xfrm>
            <a:prstGeom prst="roundRect">
              <a:avLst>
                <a:gd name="adj" fmla="val 21429"/>
              </a:avLst>
            </a:prstGeom>
            <a:solidFill>
              <a:srgbClr val="EBEBE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/>
              <a:r>
                <a:rPr lang="en-US" sz="2200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of diagnosis are men</a:t>
              </a:r>
            </a:p>
          </p:txBody>
        </p:sp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7A4FB00A-8013-1ABD-878F-9E3557ABA8BD}"/>
                </a:ext>
              </a:extLst>
            </p:cNvPr>
            <p:cNvSpPr/>
            <p:nvPr/>
          </p:nvSpPr>
          <p:spPr>
            <a:xfrm>
              <a:off x="726141" y="2299447"/>
              <a:ext cx="1129553" cy="1129553"/>
            </a:xfrm>
            <a:prstGeom prst="round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79%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17C7F40-CFA5-BC94-DD89-6EFA8198FF24}"/>
              </a:ext>
            </a:extLst>
          </p:cNvPr>
          <p:cNvGrpSpPr/>
          <p:nvPr/>
        </p:nvGrpSpPr>
        <p:grpSpPr>
          <a:xfrm>
            <a:off x="4522986" y="2152073"/>
            <a:ext cx="3349496" cy="1131693"/>
            <a:chOff x="4522986" y="2298377"/>
            <a:chExt cx="3349496" cy="1131693"/>
          </a:xfrm>
        </p:grpSpPr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6A0074B6-85E9-E94F-56B6-2AC51F39290F}"/>
                </a:ext>
              </a:extLst>
            </p:cNvPr>
            <p:cNvSpPr/>
            <p:nvPr/>
          </p:nvSpPr>
          <p:spPr>
            <a:xfrm>
              <a:off x="5168446" y="2300517"/>
              <a:ext cx="2704036" cy="1129553"/>
            </a:xfrm>
            <a:prstGeom prst="roundRect">
              <a:avLst>
                <a:gd name="adj" fmla="val 21429"/>
              </a:avLst>
            </a:prstGeom>
            <a:solidFill>
              <a:srgbClr val="EBEBE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/>
              <a:r>
                <a:rPr lang="en-US" sz="1600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of transmission is </a:t>
              </a:r>
            </a:p>
            <a:p>
              <a:pPr lvl="1"/>
              <a:r>
                <a:rPr lang="en-US" sz="1600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male-to-male contact (gay, bisexual and </a:t>
              </a:r>
            </a:p>
            <a:p>
              <a:pPr lvl="1"/>
              <a:r>
                <a:rPr lang="en-US" sz="1600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other MSM)</a:t>
              </a:r>
            </a:p>
          </p:txBody>
        </p:sp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EF5155E1-DBFE-9682-EBF7-BD6B050E6D75}"/>
                </a:ext>
              </a:extLst>
            </p:cNvPr>
            <p:cNvSpPr/>
            <p:nvPr/>
          </p:nvSpPr>
          <p:spPr>
            <a:xfrm>
              <a:off x="4522986" y="2298377"/>
              <a:ext cx="1129553" cy="1129553"/>
            </a:xfrm>
            <a:prstGeom prst="round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67%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3E9629FD-14EA-2495-934D-D0C17426CD76}"/>
              </a:ext>
            </a:extLst>
          </p:cNvPr>
          <p:cNvGrpSpPr/>
          <p:nvPr/>
        </p:nvGrpSpPr>
        <p:grpSpPr>
          <a:xfrm>
            <a:off x="8319831" y="2153143"/>
            <a:ext cx="3358169" cy="1129553"/>
            <a:chOff x="8319831" y="2299447"/>
            <a:chExt cx="3358169" cy="1129553"/>
          </a:xfrm>
        </p:grpSpPr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2CE9E4FF-4636-3081-626A-FF1D5A3FA0DC}"/>
                </a:ext>
              </a:extLst>
            </p:cNvPr>
            <p:cNvSpPr/>
            <p:nvPr/>
          </p:nvSpPr>
          <p:spPr>
            <a:xfrm>
              <a:off x="8973964" y="2299447"/>
              <a:ext cx="2704036" cy="1129553"/>
            </a:xfrm>
            <a:prstGeom prst="roundRect">
              <a:avLst>
                <a:gd name="adj" fmla="val 21429"/>
              </a:avLst>
            </a:prstGeom>
            <a:solidFill>
              <a:srgbClr val="EBEBE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/>
              <a:r>
                <a:rPr lang="en-US" sz="2200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Black/AA</a:t>
              </a:r>
            </a:p>
          </p:txBody>
        </p:sp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49DD512F-0A04-1CFC-54EB-154D64C79950}"/>
                </a:ext>
              </a:extLst>
            </p:cNvPr>
            <p:cNvSpPr/>
            <p:nvPr/>
          </p:nvSpPr>
          <p:spPr>
            <a:xfrm>
              <a:off x="8319831" y="2299447"/>
              <a:ext cx="1129553" cy="1129553"/>
            </a:xfrm>
            <a:prstGeom prst="round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38%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2D6FB604-3997-1493-3BB8-8EF68C13226F}"/>
              </a:ext>
            </a:extLst>
          </p:cNvPr>
          <p:cNvGrpSpPr/>
          <p:nvPr/>
        </p:nvGrpSpPr>
        <p:grpSpPr>
          <a:xfrm>
            <a:off x="726141" y="3937813"/>
            <a:ext cx="3349496" cy="1131693"/>
            <a:chOff x="726141" y="4084117"/>
            <a:chExt cx="3349496" cy="1131693"/>
          </a:xfrm>
        </p:grpSpPr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C61AF0A1-B699-234B-DA8E-500D119997CC}"/>
                </a:ext>
              </a:extLst>
            </p:cNvPr>
            <p:cNvSpPr/>
            <p:nvPr/>
          </p:nvSpPr>
          <p:spPr>
            <a:xfrm>
              <a:off x="1371601" y="4086257"/>
              <a:ext cx="2704036" cy="1129553"/>
            </a:xfrm>
            <a:prstGeom prst="roundRect">
              <a:avLst>
                <a:gd name="adj" fmla="val 21429"/>
              </a:avLst>
            </a:prstGeom>
            <a:solidFill>
              <a:srgbClr val="EBEBE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/>
              <a:r>
                <a:rPr lang="en-US" sz="2200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Hispanic/Latino</a:t>
              </a:r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5EADAECA-414F-2AAD-09D1-29A2BF1A53CD}"/>
                </a:ext>
              </a:extLst>
            </p:cNvPr>
            <p:cNvSpPr/>
            <p:nvPr/>
          </p:nvSpPr>
          <p:spPr>
            <a:xfrm>
              <a:off x="726141" y="4084117"/>
              <a:ext cx="1129553" cy="1129553"/>
            </a:xfrm>
            <a:prstGeom prst="round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32%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8AF534E-3E47-996E-13BB-0A1E0378BA87}"/>
              </a:ext>
            </a:extLst>
          </p:cNvPr>
          <p:cNvGrpSpPr/>
          <p:nvPr/>
        </p:nvGrpSpPr>
        <p:grpSpPr>
          <a:xfrm>
            <a:off x="4522986" y="3938883"/>
            <a:ext cx="3349496" cy="1129553"/>
            <a:chOff x="4522986" y="4085187"/>
            <a:chExt cx="3349496" cy="1129553"/>
          </a:xfrm>
        </p:grpSpPr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20AC8DAB-8E8F-DC63-1872-D617DF7175FF}"/>
                </a:ext>
              </a:extLst>
            </p:cNvPr>
            <p:cNvSpPr/>
            <p:nvPr/>
          </p:nvSpPr>
          <p:spPr>
            <a:xfrm>
              <a:off x="5168446" y="4085187"/>
              <a:ext cx="2704036" cy="1129553"/>
            </a:xfrm>
            <a:prstGeom prst="roundRect">
              <a:avLst>
                <a:gd name="adj" fmla="val 21429"/>
              </a:avLst>
            </a:prstGeom>
            <a:solidFill>
              <a:srgbClr val="EBEBE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/>
              <a:r>
                <a:rPr lang="en-US" sz="2200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Age 13-34</a:t>
              </a:r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8A00282B-452F-1D08-1AE1-7552D96FF8B6}"/>
                </a:ext>
              </a:extLst>
            </p:cNvPr>
            <p:cNvSpPr/>
            <p:nvPr/>
          </p:nvSpPr>
          <p:spPr>
            <a:xfrm>
              <a:off x="4522986" y="4085187"/>
              <a:ext cx="1129553" cy="1129553"/>
            </a:xfrm>
            <a:prstGeom prst="round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56%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122D3001-30D1-AC97-1A10-0E444EFB2F22}"/>
              </a:ext>
            </a:extLst>
          </p:cNvPr>
          <p:cNvGrpSpPr/>
          <p:nvPr/>
        </p:nvGrpSpPr>
        <p:grpSpPr>
          <a:xfrm>
            <a:off x="8328504" y="3938883"/>
            <a:ext cx="3349496" cy="1129553"/>
            <a:chOff x="8328504" y="4085187"/>
            <a:chExt cx="3349496" cy="1129553"/>
          </a:xfrm>
        </p:grpSpPr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id="{83D55497-5766-1F9A-D1A4-4F24C98BA8E1}"/>
                </a:ext>
              </a:extLst>
            </p:cNvPr>
            <p:cNvSpPr/>
            <p:nvPr/>
          </p:nvSpPr>
          <p:spPr>
            <a:xfrm>
              <a:off x="8973964" y="4085187"/>
              <a:ext cx="2704036" cy="1129553"/>
            </a:xfrm>
            <a:prstGeom prst="roundRect">
              <a:avLst>
                <a:gd name="adj" fmla="val 21429"/>
              </a:avLst>
            </a:prstGeom>
            <a:solidFill>
              <a:srgbClr val="EBEBE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/>
              <a:r>
                <a:rPr lang="en-US" sz="1600" b="1" dirty="0">
                  <a:solidFill>
                    <a:srgbClr val="B4008D"/>
                  </a:solidFill>
                  <a:latin typeface="Arial" panose="020B0604020202020204" pitchFamily="34" charset="0"/>
                  <a:ea typeface="Roboto"/>
                  <a:cs typeface="Arial" panose="020B0604020202020204" pitchFamily="34" charset="0"/>
                </a:rPr>
                <a:t>Young African American MSM (Intersectional Audience)</a:t>
              </a:r>
              <a:endParaRPr lang="en-US" sz="1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Rounded Rectangle 26">
              <a:extLst>
                <a:ext uri="{FF2B5EF4-FFF2-40B4-BE49-F238E27FC236}">
                  <a16:creationId xmlns:a16="http://schemas.microsoft.com/office/drawing/2014/main" id="{264A6FB0-19C4-4E75-976F-885CB05FACE8}"/>
                </a:ext>
              </a:extLst>
            </p:cNvPr>
            <p:cNvSpPr/>
            <p:nvPr/>
          </p:nvSpPr>
          <p:spPr>
            <a:xfrm>
              <a:off x="8328504" y="4085187"/>
              <a:ext cx="1129553" cy="1129553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Arial"/>
                  <a:ea typeface="Roboto"/>
                  <a:cs typeface="Arial"/>
                </a:rPr>
                <a:t>Audience</a:t>
              </a:r>
              <a:endParaRPr lang="en-US" sz="1400">
                <a:solidFill>
                  <a:schemeClr val="bg1"/>
                </a:solidFill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960644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D0659-333B-7718-FEC1-2A9D44D3E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Step 3: 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Identify Cultural Considerations/Refine Sources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93F3DA5B-B9C3-207C-183A-8636930A6EC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4544820"/>
              </p:ext>
            </p:extLst>
          </p:nvPr>
        </p:nvGraphicFramePr>
        <p:xfrm>
          <a:off x="546100" y="1566527"/>
          <a:ext cx="10514805" cy="44811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21135">
                  <a:extLst>
                    <a:ext uri="{9D8B030D-6E8A-4147-A177-3AD203B41FA5}">
                      <a16:colId xmlns:a16="http://schemas.microsoft.com/office/drawing/2014/main" val="1368379473"/>
                    </a:ext>
                  </a:extLst>
                </a:gridCol>
                <a:gridCol w="7293670">
                  <a:extLst>
                    <a:ext uri="{9D8B030D-6E8A-4147-A177-3AD203B41FA5}">
                      <a16:colId xmlns:a16="http://schemas.microsoft.com/office/drawing/2014/main" val="1684015840"/>
                    </a:ext>
                  </a:extLst>
                </a:gridCol>
              </a:tblGrid>
              <a:tr h="583003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/>
                          <a:cs typeface="Arial"/>
                        </a:rPr>
                        <a:t>CATEGORY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/>
                          <a:cs typeface="Arial"/>
                        </a:rPr>
                        <a:t>EXAMPLES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057610426"/>
                  </a:ext>
                </a:extLst>
              </a:tr>
              <a:tr h="1413763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Arial"/>
                          <a:cs typeface="Arial"/>
                        </a:rPr>
                        <a:t>African American Men's </a:t>
                      </a:r>
                      <a:r>
                        <a:rPr lang="en-US" dirty="0">
                          <a:latin typeface="Arial"/>
                          <a:cs typeface="Arial"/>
                        </a:rPr>
                        <a:t>health studies, reports, orgs</a:t>
                      </a:r>
                    </a:p>
                  </a:txBody>
                  <a:tcPr anchor="ctr"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/>
                          <a:cs typeface="Arial"/>
                        </a:rPr>
                        <a:t>Black Men's Health Clinic</a:t>
                      </a:r>
                    </a:p>
                    <a:p>
                      <a:r>
                        <a:rPr lang="en-US" sz="1600" dirty="0">
                          <a:latin typeface="Arial"/>
                          <a:cs typeface="Arial"/>
                        </a:rPr>
                        <a:t>Black Men's Health Initiative</a:t>
                      </a:r>
                    </a:p>
                    <a:p>
                      <a:r>
                        <a:rPr lang="en-US" sz="1600" dirty="0">
                          <a:latin typeface="Arial"/>
                          <a:cs typeface="Arial"/>
                        </a:rPr>
                        <a:t>NIH: Visible and Invisible Trends in Black Men's Health</a:t>
                      </a:r>
                    </a:p>
                    <a:p>
                      <a:r>
                        <a:rPr lang="en-US" sz="1600" dirty="0">
                          <a:latin typeface="Arial"/>
                          <a:cs typeface="Arial"/>
                        </a:rPr>
                        <a:t>John's Hopkins: Black Men's Health Project</a:t>
                      </a:r>
                    </a:p>
                  </a:txBody>
                  <a:tcPr anchor="ctr">
                    <a:solidFill>
                      <a:srgbClr val="EBEBEB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8896240"/>
                  </a:ext>
                </a:extLst>
              </a:tr>
              <a:tr h="1304365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b="1" dirty="0">
                          <a:latin typeface="Arial"/>
                          <a:cs typeface="Arial"/>
                        </a:rPr>
                        <a:t>African American MSM </a:t>
                      </a:r>
                      <a:r>
                        <a:rPr lang="en-US" dirty="0">
                          <a:latin typeface="Arial"/>
                          <a:cs typeface="Arial"/>
                        </a:rPr>
                        <a:t>health studies, reports, orgs</a:t>
                      </a:r>
                    </a:p>
                  </a:txBody>
                  <a:tcPr anchor="ctr"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buNone/>
                      </a:pPr>
                      <a:r>
                        <a:rPr lang="en-US" sz="1600" dirty="0">
                          <a:latin typeface="Arial"/>
                          <a:cs typeface="Arial"/>
                        </a:rPr>
                        <a:t>JMIR: Implementation of Evidence-Informed Behavioral Health Models to Improve HIV Health Outcomes for Black Men Who Have Sex With Men</a:t>
                      </a:r>
                    </a:p>
                    <a:p>
                      <a:pPr marL="0" lvl="0" indent="0" algn="l">
                        <a:lnSpc>
                          <a:spcPct val="100000"/>
                        </a:lnSpc>
                        <a:buNone/>
                      </a:pPr>
                      <a:r>
                        <a:rPr lang="en-US" sz="1600" dirty="0">
                          <a:latin typeface="Arial"/>
                          <a:cs typeface="Arial"/>
                        </a:rPr>
                        <a:t>Columbia: </a:t>
                      </a:r>
                      <a:r>
                        <a:rPr lang="en-US" sz="1600" dirty="0" err="1">
                          <a:latin typeface="Arial"/>
                          <a:cs typeface="Arial"/>
                        </a:rPr>
                        <a:t>PrEP</a:t>
                      </a:r>
                      <a:r>
                        <a:rPr lang="en-US" sz="1600" dirty="0">
                          <a:latin typeface="Arial"/>
                          <a:cs typeface="Arial"/>
                        </a:rPr>
                        <a:t> for Black MSM </a:t>
                      </a:r>
                      <a:r>
                        <a:rPr lang="en-US" sz="1600" b="0" i="0" u="none" strike="noStrike" baseline="0" noProof="0" dirty="0">
                          <a:solidFill>
                            <a:srgbClr val="08100D"/>
                          </a:solidFill>
                          <a:latin typeface="Arial"/>
                        </a:rPr>
                        <a:t>Community-Based Ethnography and </a:t>
                      </a:r>
                    </a:p>
                    <a:p>
                      <a:pPr marL="0" lvl="0" indent="0" algn="l">
                        <a:lnSpc>
                          <a:spcPct val="100000"/>
                        </a:lnSpc>
                        <a:buNone/>
                      </a:pPr>
                      <a:r>
                        <a:rPr lang="en-US" sz="1600" b="0" i="0" u="none" strike="noStrike" baseline="0" noProof="0" dirty="0">
                          <a:solidFill>
                            <a:srgbClr val="08100D"/>
                          </a:solidFill>
                          <a:latin typeface="Arial"/>
                        </a:rPr>
                        <a:t>Clinic-Based Treatment</a:t>
                      </a:r>
                      <a:endParaRPr lang="en-US" sz="1600" dirty="0"/>
                    </a:p>
                  </a:txBody>
                  <a:tcPr anchor="ctr">
                    <a:solidFill>
                      <a:srgbClr val="EBEBEB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9989906"/>
                  </a:ext>
                </a:extLst>
              </a:tr>
              <a:tr h="1180051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Arial"/>
                          <a:cs typeface="Arial"/>
                        </a:rPr>
                        <a:t>African American HIV/AIDS </a:t>
                      </a:r>
                      <a:r>
                        <a:rPr lang="en-US" dirty="0">
                          <a:latin typeface="Arial"/>
                          <a:cs typeface="Arial"/>
                        </a:rPr>
                        <a:t>studies, reports orgs</a:t>
                      </a:r>
                    </a:p>
                  </a:txBody>
                  <a:tcPr anchor="ctr"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0" i="0" u="none" strike="noStrike" noProof="0" dirty="0">
                          <a:solidFill>
                            <a:srgbClr val="08100D"/>
                          </a:solidFill>
                          <a:latin typeface="Arial"/>
                          <a:cs typeface="Arial"/>
                        </a:rPr>
                        <a:t>TargetHIV.org Ryan White HIV Care Black/African American</a:t>
                      </a:r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 dirty="0">
                          <a:solidFill>
                            <a:srgbClr val="08100D"/>
                          </a:solidFill>
                          <a:latin typeface="Arial"/>
                          <a:cs typeface="Arial"/>
                        </a:rPr>
                        <a:t>TargetHIV.org Best Practices Compilations</a:t>
                      </a:r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 dirty="0">
                          <a:solidFill>
                            <a:srgbClr val="08100D"/>
                          </a:solidFill>
                          <a:latin typeface="Arial"/>
                          <a:cs typeface="Arial"/>
                        </a:rPr>
                        <a:t>Black AIDS Institute</a:t>
                      </a:r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 dirty="0">
                          <a:solidFill>
                            <a:srgbClr val="08100D"/>
                          </a:solidFill>
                          <a:latin typeface="Arial"/>
                          <a:cs typeface="Arial"/>
                        </a:rPr>
                        <a:t>AIDS Project Los Angeles</a:t>
                      </a:r>
                    </a:p>
                  </a:txBody>
                  <a:tcPr anchor="ctr">
                    <a:solidFill>
                      <a:srgbClr val="EBEBEB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1972383"/>
                  </a:ext>
                </a:extLst>
              </a:tr>
            </a:tbl>
          </a:graphicData>
        </a:graphic>
      </p:graphicFrame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D5888577-9D3D-F992-9A8C-C82ACC90C724}"/>
              </a:ext>
            </a:extLst>
          </p:cNvPr>
          <p:cNvSpPr/>
          <p:nvPr/>
        </p:nvSpPr>
        <p:spPr>
          <a:xfrm>
            <a:off x="8649264" y="830837"/>
            <a:ext cx="2985247" cy="1471381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No community is a monolith. You will have to clarify your focus and make tradeoffs.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60008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74FE459F-2860-0A4D-D7F9-C78E93C8A7C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5995911"/>
              </p:ext>
            </p:extLst>
          </p:nvPr>
        </p:nvGraphicFramePr>
        <p:xfrm>
          <a:off x="1354942" y="1889674"/>
          <a:ext cx="8866840" cy="356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917">
                  <a:extLst>
                    <a:ext uri="{9D8B030D-6E8A-4147-A177-3AD203B41FA5}">
                      <a16:colId xmlns:a16="http://schemas.microsoft.com/office/drawing/2014/main" val="2793503244"/>
                    </a:ext>
                  </a:extLst>
                </a:gridCol>
                <a:gridCol w="7929923">
                  <a:extLst>
                    <a:ext uri="{9D8B030D-6E8A-4147-A177-3AD203B41FA5}">
                      <a16:colId xmlns:a16="http://schemas.microsoft.com/office/drawing/2014/main" val="1791956981"/>
                    </a:ext>
                  </a:extLst>
                </a:gridCol>
              </a:tblGrid>
              <a:tr h="1188720"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b="1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Identify someone </a:t>
                      </a:r>
                      <a:r>
                        <a:rPr lang="en-US" b="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in the field who may be </a:t>
                      </a:r>
                    </a:p>
                    <a:p>
                      <a:pPr lvl="1"/>
                      <a:r>
                        <a:rPr lang="en-US" b="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willing to talk with you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47BBA">
                        <a:alpha val="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0615938"/>
                  </a:ext>
                </a:extLst>
              </a:tr>
              <a:tr h="1188720"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b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1">
                        <a:buNone/>
                      </a:pPr>
                      <a:r>
                        <a:rPr lang="en-US" b="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Someone from your </a:t>
                      </a:r>
                      <a:r>
                        <a:rPr lang="en-US" b="1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audience group </a:t>
                      </a:r>
                    </a:p>
                    <a:p>
                      <a:pPr marL="1200150" lvl="2" indent="-285750">
                        <a:buFont typeface="Courier New" panose="02070309020205020404" pitchFamily="49" charset="0"/>
                        <a:buChar char="o"/>
                      </a:pPr>
                      <a:r>
                        <a:rPr lang="en-US" b="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Possibly a volunteer at a health organization that has personal experience to share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47BBA">
                        <a:alpha val="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4811746"/>
                  </a:ext>
                </a:extLst>
              </a:tr>
              <a:tr h="1188720"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b="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A </a:t>
                      </a:r>
                      <a:r>
                        <a:rPr lang="en-US" b="1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"proxy" interview </a:t>
                      </a:r>
                    </a:p>
                    <a:p>
                      <a:pPr marL="1200150" lvl="2" indent="-285750">
                        <a:buFont typeface="Courier New" panose="02070309020205020404" pitchFamily="49" charset="0"/>
                        <a:buChar char="o"/>
                      </a:pPr>
                      <a:r>
                        <a:rPr lang="en-US" b="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Someone who works with your audience group on a regular basis and can share their personal experiences and observations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47BBA">
                        <a:alpha val="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6218472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0BBD0659-333B-7718-FEC1-2A9D44D3E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Step 3: 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Identify Cultural Considerations/Reach Out to Stakeholder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D5888577-9D3D-F992-9A8C-C82ACC90C724}"/>
              </a:ext>
            </a:extLst>
          </p:cNvPr>
          <p:cNvSpPr/>
          <p:nvPr/>
        </p:nvSpPr>
        <p:spPr>
          <a:xfrm>
            <a:off x="8279741" y="1231478"/>
            <a:ext cx="2985247" cy="1471381"/>
          </a:xfrm>
          <a:prstGeom prst="roundRect">
            <a:avLst/>
          </a:prstGeom>
          <a:solidFill>
            <a:srgbClr val="B4008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Even 30 minutes with an expert can be enriching.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FDF1E34-7302-4379-B785-236F47F5A617}"/>
              </a:ext>
            </a:extLst>
          </p:cNvPr>
          <p:cNvGrpSpPr/>
          <p:nvPr/>
        </p:nvGrpSpPr>
        <p:grpSpPr>
          <a:xfrm>
            <a:off x="1650032" y="2038568"/>
            <a:ext cx="920267" cy="914399"/>
            <a:chOff x="2013214" y="2038568"/>
            <a:chExt cx="920267" cy="914399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471B279D-E78A-1CA2-2914-0AD2DDE7F37A}"/>
                </a:ext>
              </a:extLst>
            </p:cNvPr>
            <p:cNvSpPr/>
            <p:nvPr/>
          </p:nvSpPr>
          <p:spPr>
            <a:xfrm>
              <a:off x="2013214" y="2038568"/>
              <a:ext cx="920267" cy="91439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Graphic 10" descr="Magnifying glass with solid fill">
              <a:extLst>
                <a:ext uri="{FF2B5EF4-FFF2-40B4-BE49-F238E27FC236}">
                  <a16:creationId xmlns:a16="http://schemas.microsoft.com/office/drawing/2014/main" id="{023CE021-7141-93A1-84F3-D50B3CD4D6F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163862" y="2169348"/>
              <a:ext cx="618970" cy="618970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9609E37-43A7-4443-B4E6-1B4FBB51044B}"/>
              </a:ext>
            </a:extLst>
          </p:cNvPr>
          <p:cNvGrpSpPr/>
          <p:nvPr/>
        </p:nvGrpSpPr>
        <p:grpSpPr>
          <a:xfrm>
            <a:off x="1650032" y="3232368"/>
            <a:ext cx="920267" cy="914399"/>
            <a:chOff x="2013214" y="3232368"/>
            <a:chExt cx="920267" cy="914399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961BC4B6-D345-08C8-C1AA-F484B2CD069E}"/>
                </a:ext>
              </a:extLst>
            </p:cNvPr>
            <p:cNvSpPr/>
            <p:nvPr/>
          </p:nvSpPr>
          <p:spPr>
            <a:xfrm>
              <a:off x="2013214" y="3232368"/>
              <a:ext cx="920267" cy="91439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Graphic 12" descr="Bullseye with solid fill">
              <a:extLst>
                <a:ext uri="{FF2B5EF4-FFF2-40B4-BE49-F238E27FC236}">
                  <a16:creationId xmlns:a16="http://schemas.microsoft.com/office/drawing/2014/main" id="{E80460D6-2428-2232-6CDF-698C3FD059D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134140" y="3341893"/>
              <a:ext cx="695348" cy="695348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5E599CC-2140-787E-D5C3-843CE00ED52B}"/>
              </a:ext>
            </a:extLst>
          </p:cNvPr>
          <p:cNvGrpSpPr/>
          <p:nvPr/>
        </p:nvGrpSpPr>
        <p:grpSpPr>
          <a:xfrm>
            <a:off x="1650032" y="4426168"/>
            <a:ext cx="920267" cy="914399"/>
            <a:chOff x="2013214" y="4426168"/>
            <a:chExt cx="920267" cy="914399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E37AEF42-2C41-A930-911F-6FE3D8F16BBE}"/>
                </a:ext>
              </a:extLst>
            </p:cNvPr>
            <p:cNvSpPr/>
            <p:nvPr/>
          </p:nvSpPr>
          <p:spPr>
            <a:xfrm>
              <a:off x="2013214" y="4426168"/>
              <a:ext cx="920267" cy="91439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Graphic 14" descr="Boardroom with solid fill">
              <a:extLst>
                <a:ext uri="{FF2B5EF4-FFF2-40B4-BE49-F238E27FC236}">
                  <a16:creationId xmlns:a16="http://schemas.microsoft.com/office/drawing/2014/main" id="{272B2588-CCD0-2AA2-0CD1-2C3474FB48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072182" y="4482202"/>
              <a:ext cx="802329" cy="8023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875240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1AF6497-A176-D711-D4CA-B7D6FB911D20}"/>
              </a:ext>
            </a:extLst>
          </p:cNvPr>
          <p:cNvSpPr/>
          <p:nvPr/>
        </p:nvSpPr>
        <p:spPr>
          <a:xfrm>
            <a:off x="2292096" y="1177562"/>
            <a:ext cx="9037757" cy="2112184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dirty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Black AIDS Institute (BAI) is dedicated to ending the HIV/AIDS epidemic in the Black community. BAI is the only uniquely and unapologetically Black HIV </a:t>
            </a:r>
            <a:r>
              <a:rPr lang="en-US" i="1" dirty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think </a:t>
            </a:r>
            <a:r>
              <a:rPr lang="en-US" dirty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 </a:t>
            </a:r>
            <a:r>
              <a:rPr lang="en-US" i="1" dirty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</a:t>
            </a:r>
            <a:r>
              <a:rPr lang="en-US" dirty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tank in America. We believe in complete freedom for Black people by eradicating systematic oppression so that we can live long, healthy lives.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963B00-B0C4-6BA2-DBF7-6D9F78B96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Step 3: </a:t>
            </a:r>
            <a:r>
              <a:rPr lang="en-US" b="0" dirty="0">
                <a:latin typeface="Arial"/>
                <a:cs typeface="Arial"/>
              </a:rPr>
              <a:t>Identify Cultural Considerations/Reach Out to Stakeholder</a:t>
            </a:r>
            <a:endParaRPr lang="en-US" b="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6" name="Picture 5" descr="A white circle with black letters&#10;&#10;Description automatically generated">
            <a:extLst>
              <a:ext uri="{FF2B5EF4-FFF2-40B4-BE49-F238E27FC236}">
                <a16:creationId xmlns:a16="http://schemas.microsoft.com/office/drawing/2014/main" id="{8D6C99D5-119D-6D18-C1F3-1D4EBC4F7C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371" y="1177690"/>
            <a:ext cx="1885956" cy="211218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8F41AD0-0BEF-8F26-5B0F-ED0B53954E44}"/>
              </a:ext>
            </a:extLst>
          </p:cNvPr>
          <p:cNvSpPr txBox="1"/>
          <p:nvPr/>
        </p:nvSpPr>
        <p:spPr>
          <a:xfrm>
            <a:off x="409255" y="6368265"/>
            <a:ext cx="11382053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>
                <a:latin typeface="Arial"/>
                <a:cs typeface="Arial"/>
              </a:rPr>
              <a:t>https://blackaids.org/wp-content/uploads/2021/02/Black-AIDS-Institute-We-The-People-Report-2020-Version-1.1.pdf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6768EB6-D5D2-55B1-BC71-DD8A1E0C3D8B}"/>
              </a:ext>
            </a:extLst>
          </p:cNvPr>
          <p:cNvSpPr/>
          <p:nvPr/>
        </p:nvSpPr>
        <p:spPr>
          <a:xfrm>
            <a:off x="680371" y="4148838"/>
            <a:ext cx="1733646" cy="1971545"/>
          </a:xfrm>
          <a:prstGeom prst="roundRect">
            <a:avLst>
              <a:gd name="adj" fmla="val 11695"/>
            </a:avLst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Integrate trauma-informed care into all HIV services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A4CF7579-105F-5FF4-B016-E3BD21578CAC}"/>
              </a:ext>
            </a:extLst>
          </p:cNvPr>
          <p:cNvSpPr/>
          <p:nvPr/>
        </p:nvSpPr>
        <p:spPr>
          <a:xfrm>
            <a:off x="2578838" y="4148838"/>
            <a:ext cx="1733647" cy="1971545"/>
          </a:xfrm>
          <a:prstGeom prst="roundRect">
            <a:avLst>
              <a:gd name="adj" fmla="val 11695"/>
            </a:avLst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Integrate harm reduction into all HIV services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8427ED87-C048-77FA-FF6F-F92D80F286D5}"/>
              </a:ext>
            </a:extLst>
          </p:cNvPr>
          <p:cNvSpPr/>
          <p:nvPr/>
        </p:nvSpPr>
        <p:spPr>
          <a:xfrm>
            <a:off x="4477306" y="4148838"/>
            <a:ext cx="2029739" cy="1971545"/>
          </a:xfrm>
          <a:prstGeom prst="roundRect">
            <a:avLst>
              <a:gd name="adj" fmla="val 11695"/>
            </a:avLst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Integrate self-care and mental health into all HIV services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9684B54F-419C-3438-FC78-1CCD4EBD2A69}"/>
              </a:ext>
            </a:extLst>
          </p:cNvPr>
          <p:cNvSpPr/>
          <p:nvPr/>
        </p:nvSpPr>
        <p:spPr>
          <a:xfrm>
            <a:off x="6671866" y="4148838"/>
            <a:ext cx="2029739" cy="1971545"/>
          </a:xfrm>
          <a:prstGeom prst="roundRect">
            <a:avLst>
              <a:gd name="adj" fmla="val 11695"/>
            </a:avLst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 engagement strategies for </a:t>
            </a:r>
          </a:p>
          <a:p>
            <a:pPr algn="ctr"/>
            <a:r>
              <a:rPr lang="en-US" sz="15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Black subpopulations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BE543178-658A-EDA8-FA6F-985780946E99}"/>
              </a:ext>
            </a:extLst>
          </p:cNvPr>
          <p:cNvSpPr/>
          <p:nvPr/>
        </p:nvSpPr>
        <p:spPr>
          <a:xfrm>
            <a:off x="8866426" y="4148838"/>
            <a:ext cx="2463427" cy="1971545"/>
          </a:xfrm>
          <a:prstGeom prst="roundRect">
            <a:avLst>
              <a:gd name="adj" fmla="val 11695"/>
            </a:avLst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Integrate peer recovery coaching, peer mentors, community clubhouses and other people-centered approaches for people living with HIV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C58F7DD6-CFF5-1D5C-84A5-D038B18E2C8B}"/>
              </a:ext>
            </a:extLst>
          </p:cNvPr>
          <p:cNvSpPr/>
          <p:nvPr/>
        </p:nvSpPr>
        <p:spPr>
          <a:xfrm>
            <a:off x="680370" y="3537628"/>
            <a:ext cx="10649483" cy="502818"/>
          </a:xfrm>
          <a:prstGeom prst="roundRect">
            <a:avLst>
              <a:gd name="adj" fmla="val 2542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LEARNINGS</a:t>
            </a:r>
          </a:p>
        </p:txBody>
      </p:sp>
      <p:pic>
        <p:nvPicPr>
          <p:cNvPr id="15" name="Content Placeholder 14" descr="Lightbulb with solid fill">
            <a:extLst>
              <a:ext uri="{FF2B5EF4-FFF2-40B4-BE49-F238E27FC236}">
                <a16:creationId xmlns:a16="http://schemas.microsoft.com/office/drawing/2014/main" id="{4C359B38-07F3-5587-A380-1785968156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91626" y="3565446"/>
            <a:ext cx="447182" cy="447182"/>
          </a:xfrm>
        </p:spPr>
      </p:pic>
    </p:spTree>
    <p:extLst>
      <p:ext uri="{BB962C8B-B14F-4D97-AF65-F5344CB8AC3E}">
        <p14:creationId xmlns:p14="http://schemas.microsoft.com/office/powerpoint/2010/main" val="10053137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53230FBB-2DFC-7598-4FC9-236E0B34D61E}"/>
              </a:ext>
            </a:extLst>
          </p:cNvPr>
          <p:cNvSpPr/>
          <p:nvPr/>
        </p:nvSpPr>
        <p:spPr>
          <a:xfrm>
            <a:off x="8114493" y="4425785"/>
            <a:ext cx="3349496" cy="1967753"/>
          </a:xfrm>
          <a:prstGeom prst="roundRect">
            <a:avLst>
              <a:gd name="adj" fmla="val 11695"/>
            </a:avLst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Desire to embrace</a:t>
            </a:r>
          </a:p>
          <a:p>
            <a:pPr algn="ctr"/>
            <a:r>
              <a:rPr lang="en-US" sz="20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positive </a:t>
            </a:r>
          </a:p>
          <a:p>
            <a:pPr algn="ctr"/>
            <a:r>
              <a:rPr lang="en-US" sz="2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(focus more on treatments, solutions, paths forward vs fear, despair)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9B74758F-9D93-B420-E124-DB99C4269A7F}"/>
              </a:ext>
            </a:extLst>
          </p:cNvPr>
          <p:cNvSpPr/>
          <p:nvPr/>
        </p:nvSpPr>
        <p:spPr>
          <a:xfrm>
            <a:off x="4420317" y="4425785"/>
            <a:ext cx="3349496" cy="1967753"/>
          </a:xfrm>
          <a:prstGeom prst="roundRect">
            <a:avLst>
              <a:gd name="adj" fmla="val 11695"/>
            </a:avLst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Privacy is important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EDB594D4-E2B9-267E-DC2A-75D65E265940}"/>
              </a:ext>
            </a:extLst>
          </p:cNvPr>
          <p:cNvSpPr/>
          <p:nvPr/>
        </p:nvSpPr>
        <p:spPr>
          <a:xfrm>
            <a:off x="726141" y="4425785"/>
            <a:ext cx="3349496" cy="1967753"/>
          </a:xfrm>
          <a:prstGeom prst="roundRect">
            <a:avLst>
              <a:gd name="adj" fmla="val 11695"/>
            </a:avLst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Persistent stigma around HIV/AIDS </a:t>
            </a:r>
          </a:p>
          <a:p>
            <a:pPr algn="ctr"/>
            <a:r>
              <a:rPr lang="en-US" sz="2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(social connections at risk)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C80E3B2C-515A-D791-72C8-09F29628E059}"/>
              </a:ext>
            </a:extLst>
          </p:cNvPr>
          <p:cNvSpPr/>
          <p:nvPr/>
        </p:nvSpPr>
        <p:spPr>
          <a:xfrm>
            <a:off x="8114493" y="2206841"/>
            <a:ext cx="3349496" cy="1967753"/>
          </a:xfrm>
          <a:prstGeom prst="roundRect">
            <a:avLst>
              <a:gd name="adj" fmla="val 11695"/>
            </a:avLst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Barriers to </a:t>
            </a:r>
          </a:p>
          <a:p>
            <a:pPr algn="ctr"/>
            <a:r>
              <a:rPr lang="en-US" sz="20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healthcare access </a:t>
            </a:r>
          </a:p>
          <a:p>
            <a:pPr algn="ctr"/>
            <a:r>
              <a:rPr lang="en-US" sz="2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(insurance; primary provider)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C9147771-8AF3-F234-16BF-6630FA8CE6FA}"/>
              </a:ext>
            </a:extLst>
          </p:cNvPr>
          <p:cNvSpPr/>
          <p:nvPr/>
        </p:nvSpPr>
        <p:spPr>
          <a:xfrm>
            <a:off x="4420317" y="2206841"/>
            <a:ext cx="3349496" cy="1967753"/>
          </a:xfrm>
          <a:prstGeom prst="roundRect">
            <a:avLst>
              <a:gd name="adj" fmla="val 11695"/>
            </a:avLst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Distrust of healthcare system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130DC9D6-3385-BE98-DA24-4105D75BA7E1}"/>
              </a:ext>
            </a:extLst>
          </p:cNvPr>
          <p:cNvSpPr/>
          <p:nvPr/>
        </p:nvSpPr>
        <p:spPr>
          <a:xfrm>
            <a:off x="726141" y="1311354"/>
            <a:ext cx="10737848" cy="649224"/>
          </a:xfrm>
          <a:prstGeom prst="roundRect">
            <a:avLst>
              <a:gd name="adj" fmla="val 2542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FINDINGS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904B4F-8ABA-91E3-7060-603AD1EF6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Step 4: 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Create Content Informed by Your Research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CD0FC0AD-7170-C1D3-3EFA-51FF46A31921}"/>
              </a:ext>
            </a:extLst>
          </p:cNvPr>
          <p:cNvSpPr/>
          <p:nvPr/>
        </p:nvSpPr>
        <p:spPr>
          <a:xfrm>
            <a:off x="726141" y="2206841"/>
            <a:ext cx="3349496" cy="1967753"/>
          </a:xfrm>
          <a:prstGeom prst="roundRect">
            <a:avLst>
              <a:gd name="adj" fmla="val 11695"/>
            </a:avLst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Persistent racism in all environments</a:t>
            </a:r>
          </a:p>
        </p:txBody>
      </p:sp>
      <p:pic>
        <p:nvPicPr>
          <p:cNvPr id="15" name="Content Placeholder 14" descr="Research with solid fill">
            <a:extLst>
              <a:ext uri="{FF2B5EF4-FFF2-40B4-BE49-F238E27FC236}">
                <a16:creationId xmlns:a16="http://schemas.microsoft.com/office/drawing/2014/main" id="{3DAA9FA2-B4E1-2407-3DBF-A72747E5EF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8749" y="1350033"/>
            <a:ext cx="550862" cy="550862"/>
          </a:xfrm>
        </p:spPr>
      </p:pic>
    </p:spTree>
    <p:extLst>
      <p:ext uri="{BB962C8B-B14F-4D97-AF65-F5344CB8AC3E}">
        <p14:creationId xmlns:p14="http://schemas.microsoft.com/office/powerpoint/2010/main" val="17037767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9">
            <a:extLst>
              <a:ext uri="{FF2B5EF4-FFF2-40B4-BE49-F238E27FC236}">
                <a16:creationId xmlns:a16="http://schemas.microsoft.com/office/drawing/2014/main" id="{14CC0D83-6574-F500-A1D7-8ADE4026461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6759805"/>
              </p:ext>
            </p:extLst>
          </p:nvPr>
        </p:nvGraphicFramePr>
        <p:xfrm>
          <a:off x="2815947" y="1756273"/>
          <a:ext cx="6560106" cy="33667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C95A3271-985C-04F5-D04F-3B1A4055D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257" y="-94085"/>
            <a:ext cx="10978085" cy="1325563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Step 4: 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Create Content Informed by Your Research – Bringing it Together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D298F0D-F386-891F-E6A7-9D7FCAF8147A}"/>
              </a:ext>
            </a:extLst>
          </p:cNvPr>
          <p:cNvSpPr/>
          <p:nvPr/>
        </p:nvSpPr>
        <p:spPr>
          <a:xfrm>
            <a:off x="3535688" y="5380671"/>
            <a:ext cx="5120624" cy="1068897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Cultural Impact Zone: 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Aligning these two areas of focus will create opportunities for meaningful communication.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8C6F7FF-0CC3-738A-D51B-D39E45274E23}"/>
              </a:ext>
            </a:extLst>
          </p:cNvPr>
          <p:cNvCxnSpPr>
            <a:cxnSpLocks/>
          </p:cNvCxnSpPr>
          <p:nvPr/>
        </p:nvCxnSpPr>
        <p:spPr>
          <a:xfrm flipH="1">
            <a:off x="6096533" y="3781611"/>
            <a:ext cx="1" cy="1396749"/>
          </a:xfrm>
          <a:prstGeom prst="straightConnector1">
            <a:avLst/>
          </a:prstGeom>
          <a:ln w="571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0715F120-BAC9-906A-CE97-54D963CACF71}"/>
              </a:ext>
            </a:extLst>
          </p:cNvPr>
          <p:cNvSpPr/>
          <p:nvPr/>
        </p:nvSpPr>
        <p:spPr>
          <a:xfrm>
            <a:off x="450562" y="2068036"/>
            <a:ext cx="2515992" cy="2743200"/>
          </a:xfrm>
          <a:prstGeom prst="rect">
            <a:avLst/>
          </a:prstGeom>
          <a:solidFill>
            <a:srgbClr val="B4008C">
              <a:alpha val="29804"/>
            </a:srgbClr>
          </a:solidFill>
          <a:ln w="571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700" b="1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Encourage testing: </a:t>
            </a:r>
            <a:r>
              <a:rPr lang="en-US" sz="1700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Testing allows for early intervention and treatment as well as may reduce the risk of infecting a partner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EA433DA-6B59-DCB9-3507-B0A152C788B5}"/>
              </a:ext>
            </a:extLst>
          </p:cNvPr>
          <p:cNvSpPr/>
          <p:nvPr/>
        </p:nvSpPr>
        <p:spPr>
          <a:xfrm>
            <a:off x="9236204" y="2068036"/>
            <a:ext cx="2515992" cy="2743200"/>
          </a:xfrm>
          <a:prstGeom prst="rect">
            <a:avLst/>
          </a:prstGeom>
          <a:solidFill>
            <a:srgbClr val="047BBA">
              <a:alpha val="30000"/>
            </a:srgbClr>
          </a:solidFill>
          <a:ln w="571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700" b="1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Young AA MSM: </a:t>
            </a:r>
            <a:r>
              <a:rPr lang="en-US" sz="1700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Facing racism and stigma; unsupported in medical community; distrusting of healthcare system; looking for a focus on positive possibilities</a:t>
            </a:r>
          </a:p>
        </p:txBody>
      </p:sp>
    </p:spTree>
    <p:extLst>
      <p:ext uri="{BB962C8B-B14F-4D97-AF65-F5344CB8AC3E}">
        <p14:creationId xmlns:p14="http://schemas.microsoft.com/office/powerpoint/2010/main" val="13437352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EFE8D5-1753-2FF4-6697-52F0F9F88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Step 4: 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Create Content Informed by Your Research – Content Zones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A0563C7-828B-FDCA-F513-843E48091707}"/>
              </a:ext>
            </a:extLst>
          </p:cNvPr>
          <p:cNvGrpSpPr/>
          <p:nvPr/>
        </p:nvGrpSpPr>
        <p:grpSpPr>
          <a:xfrm>
            <a:off x="285586" y="2631343"/>
            <a:ext cx="3786542" cy="1595312"/>
            <a:chOff x="285586" y="2380420"/>
            <a:chExt cx="3786542" cy="1595312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C5A1BFAF-D4F9-C2C0-BBB9-3C6B6D829737}"/>
                </a:ext>
              </a:extLst>
            </p:cNvPr>
            <p:cNvSpPr/>
            <p:nvPr/>
          </p:nvSpPr>
          <p:spPr>
            <a:xfrm>
              <a:off x="546258" y="2380420"/>
              <a:ext cx="3525870" cy="1595312"/>
            </a:xfrm>
            <a:prstGeom prst="roundRect">
              <a:avLst/>
            </a:prstGeom>
            <a:solidFill>
              <a:srgbClr val="EBEBE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lvl="1"/>
              <a:r>
                <a:rPr lang="en-US" sz="2400" dirty="0">
                  <a:solidFill>
                    <a:schemeClr val="accent1"/>
                  </a:solidFill>
                  <a:latin typeface="Arial" panose="020B0604020202020204" pitchFamily="34" charset="0"/>
                  <a:ea typeface="Roboto"/>
                  <a:cs typeface="Arial" panose="020B0604020202020204" pitchFamily="34" charset="0"/>
                </a:rPr>
                <a:t>Possibilities</a:t>
              </a:r>
            </a:p>
          </p:txBody>
        </p:sp>
        <p:sp>
          <p:nvSpPr>
            <p:cNvPr id="6" name="Right Triangle 5">
              <a:extLst>
                <a:ext uri="{FF2B5EF4-FFF2-40B4-BE49-F238E27FC236}">
                  <a16:creationId xmlns:a16="http://schemas.microsoft.com/office/drawing/2014/main" id="{ADF2118D-E4E9-6A48-5CBB-8205028217D2}"/>
                </a:ext>
              </a:extLst>
            </p:cNvPr>
            <p:cNvSpPr/>
            <p:nvPr/>
          </p:nvSpPr>
          <p:spPr>
            <a:xfrm rot="13500000">
              <a:off x="285586" y="2917406"/>
              <a:ext cx="521344" cy="521344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F61EBE03-767D-F51A-F50C-BA68F1BD9A99}"/>
              </a:ext>
            </a:extLst>
          </p:cNvPr>
          <p:cNvGrpSpPr/>
          <p:nvPr/>
        </p:nvGrpSpPr>
        <p:grpSpPr>
          <a:xfrm>
            <a:off x="4072393" y="2631344"/>
            <a:ext cx="3786542" cy="1595311"/>
            <a:chOff x="4072393" y="2380421"/>
            <a:chExt cx="3786542" cy="1595311"/>
          </a:xfrm>
        </p:grpSpPr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5C2BEA48-AF2B-C4C4-AD14-A0FC7481F2DE}"/>
                </a:ext>
              </a:extLst>
            </p:cNvPr>
            <p:cNvSpPr/>
            <p:nvPr/>
          </p:nvSpPr>
          <p:spPr>
            <a:xfrm>
              <a:off x="4333065" y="2380421"/>
              <a:ext cx="3525870" cy="1595311"/>
            </a:xfrm>
            <a:prstGeom prst="roundRect">
              <a:avLst/>
            </a:prstGeom>
            <a:solidFill>
              <a:srgbClr val="EBEBE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lvl="1"/>
              <a:r>
                <a:rPr lang="en-US" sz="2400" dirty="0">
                  <a:solidFill>
                    <a:schemeClr val="tx2"/>
                  </a:solidFill>
                  <a:latin typeface="Arial" panose="020B0604020202020204" pitchFamily="34" charset="0"/>
                  <a:ea typeface="Roboto"/>
                  <a:cs typeface="Arial" panose="020B0604020202020204" pitchFamily="34" charset="0"/>
                </a:rPr>
                <a:t>Honoring Self</a:t>
              </a:r>
            </a:p>
          </p:txBody>
        </p:sp>
        <p:sp>
          <p:nvSpPr>
            <p:cNvPr id="9" name="Right Triangle 8">
              <a:extLst>
                <a:ext uri="{FF2B5EF4-FFF2-40B4-BE49-F238E27FC236}">
                  <a16:creationId xmlns:a16="http://schemas.microsoft.com/office/drawing/2014/main" id="{555A0D16-A618-CBD0-B00C-39D5423F2EA1}"/>
                </a:ext>
              </a:extLst>
            </p:cNvPr>
            <p:cNvSpPr/>
            <p:nvPr/>
          </p:nvSpPr>
          <p:spPr>
            <a:xfrm rot="13500000">
              <a:off x="4072393" y="2917406"/>
              <a:ext cx="521344" cy="521344"/>
            </a:xfrm>
            <a:prstGeom prst="rtTriangl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7D304AD7-FC5A-2C8B-8D38-35961587EB44}"/>
              </a:ext>
            </a:extLst>
          </p:cNvPr>
          <p:cNvGrpSpPr/>
          <p:nvPr/>
        </p:nvGrpSpPr>
        <p:grpSpPr>
          <a:xfrm>
            <a:off x="7864105" y="2631343"/>
            <a:ext cx="3786542" cy="1595311"/>
            <a:chOff x="7864105" y="2380420"/>
            <a:chExt cx="3786542" cy="1595311"/>
          </a:xfrm>
        </p:grpSpPr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C58866E4-1977-4F8C-5107-BE119E2078DA}"/>
                </a:ext>
              </a:extLst>
            </p:cNvPr>
            <p:cNvSpPr/>
            <p:nvPr/>
          </p:nvSpPr>
          <p:spPr>
            <a:xfrm>
              <a:off x="8124777" y="2380420"/>
              <a:ext cx="3525870" cy="1595311"/>
            </a:xfrm>
            <a:prstGeom prst="roundRect">
              <a:avLst/>
            </a:prstGeom>
            <a:solidFill>
              <a:srgbClr val="EBEBE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lvl="1"/>
              <a:r>
                <a:rPr lang="en-US" sz="2400" dirty="0">
                  <a:solidFill>
                    <a:schemeClr val="bg2"/>
                  </a:solidFill>
                  <a:latin typeface="Arial" panose="020B0604020202020204" pitchFamily="34" charset="0"/>
                  <a:ea typeface="Roboto"/>
                  <a:cs typeface="Arial" panose="020B0604020202020204" pitchFamily="34" charset="0"/>
                </a:rPr>
                <a:t>Community Care</a:t>
              </a:r>
            </a:p>
          </p:txBody>
        </p:sp>
        <p:sp>
          <p:nvSpPr>
            <p:cNvPr id="12" name="Right Triangle 11">
              <a:extLst>
                <a:ext uri="{FF2B5EF4-FFF2-40B4-BE49-F238E27FC236}">
                  <a16:creationId xmlns:a16="http://schemas.microsoft.com/office/drawing/2014/main" id="{D1CA4338-09E1-116D-23F0-26BC8D7C5897}"/>
                </a:ext>
              </a:extLst>
            </p:cNvPr>
            <p:cNvSpPr/>
            <p:nvPr/>
          </p:nvSpPr>
          <p:spPr>
            <a:xfrm rot="13500000">
              <a:off x="7864105" y="2917406"/>
              <a:ext cx="521344" cy="521344"/>
            </a:xfrm>
            <a:prstGeom prst="rtTriangl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427630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55964-A839-E41F-B5F5-C5F1ECFA5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Step 5: 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Get Feedback on Your Communication 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487E484-13FD-99BA-45D4-263CC2334DF7}"/>
              </a:ext>
            </a:extLst>
          </p:cNvPr>
          <p:cNvGrpSpPr/>
          <p:nvPr/>
        </p:nvGrpSpPr>
        <p:grpSpPr>
          <a:xfrm>
            <a:off x="285586" y="2367089"/>
            <a:ext cx="3786542" cy="2123822"/>
            <a:chOff x="285586" y="2116166"/>
            <a:chExt cx="3786542" cy="2123822"/>
          </a:xfrm>
        </p:grpSpPr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C6958A06-326C-977B-061D-9C18FC4C24BC}"/>
                </a:ext>
              </a:extLst>
            </p:cNvPr>
            <p:cNvSpPr/>
            <p:nvPr/>
          </p:nvSpPr>
          <p:spPr>
            <a:xfrm>
              <a:off x="546258" y="2116166"/>
              <a:ext cx="3525870" cy="2123822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lvl="1"/>
              <a:r>
                <a:rPr lang="en-US" sz="2400" dirty="0">
                  <a:latin typeface="Arial" panose="020B0604020202020204" pitchFamily="34" charset="0"/>
                  <a:ea typeface="Roboto"/>
                  <a:cs typeface="Arial" panose="020B0604020202020204" pitchFamily="34" charset="0"/>
                </a:rPr>
                <a:t>Ensure you are looking at all angles</a:t>
              </a:r>
            </a:p>
          </p:txBody>
        </p:sp>
        <p:sp>
          <p:nvSpPr>
            <p:cNvPr id="12" name="Right Triangle 11">
              <a:extLst>
                <a:ext uri="{FF2B5EF4-FFF2-40B4-BE49-F238E27FC236}">
                  <a16:creationId xmlns:a16="http://schemas.microsoft.com/office/drawing/2014/main" id="{B676A2AF-A233-3E51-769A-F4645C01400B}"/>
                </a:ext>
              </a:extLst>
            </p:cNvPr>
            <p:cNvSpPr/>
            <p:nvPr/>
          </p:nvSpPr>
          <p:spPr>
            <a:xfrm rot="13500000">
              <a:off x="285586" y="2917406"/>
              <a:ext cx="521344" cy="521344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903C2EC-8499-088F-4308-C5061F39CB0F}"/>
              </a:ext>
            </a:extLst>
          </p:cNvPr>
          <p:cNvGrpSpPr/>
          <p:nvPr/>
        </p:nvGrpSpPr>
        <p:grpSpPr>
          <a:xfrm>
            <a:off x="4072393" y="2367089"/>
            <a:ext cx="3786542" cy="2123822"/>
            <a:chOff x="4072393" y="2116166"/>
            <a:chExt cx="3786542" cy="2123822"/>
          </a:xfrm>
        </p:grpSpPr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C0DF1138-5FAD-9810-E702-4CA745C42160}"/>
                </a:ext>
              </a:extLst>
            </p:cNvPr>
            <p:cNvSpPr/>
            <p:nvPr/>
          </p:nvSpPr>
          <p:spPr>
            <a:xfrm>
              <a:off x="4333065" y="2116166"/>
              <a:ext cx="3525870" cy="2123822"/>
            </a:xfrm>
            <a:prstGeom prst="round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lvl="1"/>
              <a:r>
                <a:rPr lang="en-US" sz="2400" dirty="0">
                  <a:latin typeface="Arial" panose="020B0604020202020204" pitchFamily="34" charset="0"/>
                  <a:ea typeface="Roboto"/>
                  <a:cs typeface="Arial" panose="020B0604020202020204" pitchFamily="34" charset="0"/>
                </a:rPr>
                <a:t>Gut check with internal staff</a:t>
              </a:r>
            </a:p>
          </p:txBody>
        </p:sp>
        <p:sp>
          <p:nvSpPr>
            <p:cNvPr id="25" name="Right Triangle 24">
              <a:extLst>
                <a:ext uri="{FF2B5EF4-FFF2-40B4-BE49-F238E27FC236}">
                  <a16:creationId xmlns:a16="http://schemas.microsoft.com/office/drawing/2014/main" id="{98464EAB-34B4-EE19-140F-B881160F7F5A}"/>
                </a:ext>
              </a:extLst>
            </p:cNvPr>
            <p:cNvSpPr/>
            <p:nvPr/>
          </p:nvSpPr>
          <p:spPr>
            <a:xfrm rot="13500000">
              <a:off x="4072393" y="2917406"/>
              <a:ext cx="521344" cy="521344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3C3E704-E3FD-1A62-0FA6-3AFC7E0CA289}"/>
              </a:ext>
            </a:extLst>
          </p:cNvPr>
          <p:cNvGrpSpPr/>
          <p:nvPr/>
        </p:nvGrpSpPr>
        <p:grpSpPr>
          <a:xfrm>
            <a:off x="7864105" y="2367089"/>
            <a:ext cx="3786542" cy="2123822"/>
            <a:chOff x="7864105" y="2116166"/>
            <a:chExt cx="3786542" cy="2123822"/>
          </a:xfrm>
        </p:grpSpPr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id="{C94EFB5F-F325-5E5B-2616-12506F564FDD}"/>
                </a:ext>
              </a:extLst>
            </p:cNvPr>
            <p:cNvSpPr/>
            <p:nvPr/>
          </p:nvSpPr>
          <p:spPr>
            <a:xfrm>
              <a:off x="8124777" y="2116166"/>
              <a:ext cx="3525870" cy="2123822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lvl="1"/>
              <a:r>
                <a:rPr lang="en-US" sz="2400" dirty="0">
                  <a:latin typeface="Arial" panose="020B0604020202020204" pitchFamily="34" charset="0"/>
                  <a:ea typeface="Roboto"/>
                  <a:cs typeface="Arial" panose="020B0604020202020204" pitchFamily="34" charset="0"/>
                </a:rPr>
                <a:t>Gut check with </a:t>
              </a:r>
            </a:p>
            <a:p>
              <a:pPr lvl="1"/>
              <a:r>
                <a:rPr lang="en-US" sz="2400" dirty="0">
                  <a:latin typeface="Arial" panose="020B0604020202020204" pitchFamily="34" charset="0"/>
                  <a:ea typeface="Roboto"/>
                  <a:cs typeface="Arial" panose="020B0604020202020204" pitchFamily="34" charset="0"/>
                </a:rPr>
                <a:t>a partner, trusted </a:t>
              </a:r>
            </a:p>
            <a:p>
              <a:pPr lvl="1"/>
              <a:r>
                <a:rPr lang="en-US" sz="2400" dirty="0">
                  <a:latin typeface="Arial"/>
                  <a:ea typeface="Roboto"/>
                  <a:cs typeface="Arial"/>
                </a:rPr>
                <a:t>ally in the audience community</a:t>
              </a:r>
            </a:p>
          </p:txBody>
        </p:sp>
        <p:sp>
          <p:nvSpPr>
            <p:cNvPr id="27" name="Right Triangle 26">
              <a:extLst>
                <a:ext uri="{FF2B5EF4-FFF2-40B4-BE49-F238E27FC236}">
                  <a16:creationId xmlns:a16="http://schemas.microsoft.com/office/drawing/2014/main" id="{F402E9F6-5E02-801D-FF6B-C34BA8ACFD2D}"/>
                </a:ext>
              </a:extLst>
            </p:cNvPr>
            <p:cNvSpPr/>
            <p:nvPr/>
          </p:nvSpPr>
          <p:spPr>
            <a:xfrm rot="13500000">
              <a:off x="7864105" y="2917406"/>
              <a:ext cx="521344" cy="521344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68159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FAFF5C9D-4E14-6BD4-7105-F931BA274BAC}"/>
              </a:ext>
            </a:extLst>
          </p:cNvPr>
          <p:cNvSpPr/>
          <p:nvPr/>
        </p:nvSpPr>
        <p:spPr>
          <a:xfrm>
            <a:off x="556283" y="1940313"/>
            <a:ext cx="5712031" cy="678572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chemeClr val="bg1">
                  <a:lumMod val="0"/>
                  <a:lumOff val="100000"/>
                </a:schemeClr>
              </a:gs>
              <a:gs pos="0">
                <a:srgbClr val="EBEBEB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/>
            <a:r>
              <a:rPr lang="en-US" b="0">
                <a:solidFill>
                  <a:schemeClr val="tx2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</a:rPr>
              <a:t>Understand how culture and intersectionality can impact health views</a:t>
            </a:r>
          </a:p>
        </p:txBody>
      </p: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CB24E9DA-273C-27F7-8BDB-CB2F10673864}"/>
              </a:ext>
            </a:extLst>
          </p:cNvPr>
          <p:cNvSpPr/>
          <p:nvPr/>
        </p:nvSpPr>
        <p:spPr>
          <a:xfrm>
            <a:off x="556283" y="2715794"/>
            <a:ext cx="5712031" cy="678572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chemeClr val="bg1">
                  <a:lumMod val="0"/>
                  <a:lumOff val="100000"/>
                </a:schemeClr>
              </a:gs>
              <a:gs pos="0">
                <a:srgbClr val="EBEBEB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/>
            <a:r>
              <a:rPr lang="en-US" b="0">
                <a:solidFill>
                  <a:schemeClr val="tx2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</a:rPr>
              <a:t>Learn about cultural competence and cultural humility</a:t>
            </a:r>
            <a:endParaRPr lang="en-US" b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160FAB29-3C7C-F46E-E4ED-B5AF8980E57B}"/>
              </a:ext>
            </a:extLst>
          </p:cNvPr>
          <p:cNvSpPr/>
          <p:nvPr/>
        </p:nvSpPr>
        <p:spPr>
          <a:xfrm>
            <a:off x="556283" y="1164832"/>
            <a:ext cx="5712031" cy="678572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chemeClr val="bg1">
                  <a:lumMod val="0"/>
                  <a:lumOff val="100000"/>
                </a:schemeClr>
              </a:gs>
              <a:gs pos="0">
                <a:srgbClr val="EBEBEB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/>
            <a:r>
              <a:rPr lang="en-US" b="0">
                <a:solidFill>
                  <a:schemeClr val="tx2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</a:rPr>
              <a:t>Understand the importance of culture in healthcare communication</a:t>
            </a:r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B24DEA47-31C9-E58B-5A5C-40F2E0EF515F}"/>
              </a:ext>
            </a:extLst>
          </p:cNvPr>
          <p:cNvSpPr/>
          <p:nvPr/>
        </p:nvSpPr>
        <p:spPr>
          <a:xfrm>
            <a:off x="556283" y="3491275"/>
            <a:ext cx="5712031" cy="678572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chemeClr val="bg1">
                  <a:lumMod val="0"/>
                  <a:lumOff val="100000"/>
                </a:schemeClr>
              </a:gs>
              <a:gs pos="0">
                <a:srgbClr val="EBEBEB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/>
            <a:r>
              <a:rPr lang="en-US" b="0">
                <a:solidFill>
                  <a:schemeClr val="tx2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</a:rPr>
              <a:t>Discuss best practices in creating culturally impactful communication</a:t>
            </a:r>
          </a:p>
        </p:txBody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75519002-6E0C-D8C2-A1BF-F11D816F4F6D}"/>
              </a:ext>
            </a:extLst>
          </p:cNvPr>
          <p:cNvSpPr/>
          <p:nvPr/>
        </p:nvSpPr>
        <p:spPr>
          <a:xfrm>
            <a:off x="556283" y="4266756"/>
            <a:ext cx="5712031" cy="678572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chemeClr val="bg1">
                  <a:lumMod val="0"/>
                  <a:lumOff val="100000"/>
                </a:schemeClr>
              </a:gs>
              <a:gs pos="0">
                <a:srgbClr val="EBEBEB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/>
            <a:r>
              <a:rPr lang="en-US" b="0">
                <a:solidFill>
                  <a:schemeClr val="tx2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</a:rPr>
              <a:t>Walk through an example (under limited time and budget constraints)</a:t>
            </a:r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15AFBDF3-F8C2-0846-9841-0CD23E57A4F9}"/>
              </a:ext>
            </a:extLst>
          </p:cNvPr>
          <p:cNvSpPr/>
          <p:nvPr/>
        </p:nvSpPr>
        <p:spPr>
          <a:xfrm>
            <a:off x="556283" y="5042237"/>
            <a:ext cx="5712031" cy="678572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chemeClr val="bg1">
                  <a:lumMod val="0"/>
                  <a:lumOff val="100000"/>
                </a:schemeClr>
              </a:gs>
              <a:gs pos="0">
                <a:srgbClr val="EBEBEB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/>
            <a:r>
              <a:rPr lang="en-US" b="0">
                <a:solidFill>
                  <a:schemeClr val="tx2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</a:rPr>
              <a:t>Watch a case study (with more ample budget and time)</a:t>
            </a:r>
          </a:p>
        </p:txBody>
      </p:sp>
      <p:sp>
        <p:nvSpPr>
          <p:cNvPr id="51" name="Rounded Rectangle 50">
            <a:extLst>
              <a:ext uri="{FF2B5EF4-FFF2-40B4-BE49-F238E27FC236}">
                <a16:creationId xmlns:a16="http://schemas.microsoft.com/office/drawing/2014/main" id="{2650C354-C0AA-8DB6-FCF1-A43E99A60524}"/>
              </a:ext>
            </a:extLst>
          </p:cNvPr>
          <p:cNvSpPr/>
          <p:nvPr/>
        </p:nvSpPr>
        <p:spPr>
          <a:xfrm>
            <a:off x="556283" y="5817719"/>
            <a:ext cx="5712031" cy="678572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chemeClr val="bg1">
                  <a:lumMod val="0"/>
                  <a:lumOff val="100000"/>
                </a:schemeClr>
              </a:gs>
              <a:gs pos="0">
                <a:srgbClr val="EBEBEB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/>
            <a:r>
              <a:rPr lang="en-US" b="0">
                <a:solidFill>
                  <a:schemeClr val="tx2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</a:rPr>
              <a:t>Make connections with fellow participants for future collaboration</a:t>
            </a:r>
            <a:endParaRPr lang="en-US" b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3045D2-61FB-4AF9-7258-1B3EDF0D0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Goals For Today</a:t>
            </a:r>
          </a:p>
        </p:txBody>
      </p:sp>
      <p:pic>
        <p:nvPicPr>
          <p:cNvPr id="5" name="Graphic 4" descr="Connections outline">
            <a:extLst>
              <a:ext uri="{FF2B5EF4-FFF2-40B4-BE49-F238E27FC236}">
                <a16:creationId xmlns:a16="http://schemas.microsoft.com/office/drawing/2014/main" id="{92719B0B-47F3-2F07-C19F-5566AF1779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3193" y="5871123"/>
            <a:ext cx="548640" cy="548640"/>
          </a:xfrm>
          <a:prstGeom prst="rect">
            <a:avLst/>
          </a:prstGeom>
        </p:spPr>
      </p:pic>
      <p:pic>
        <p:nvPicPr>
          <p:cNvPr id="9" name="Graphic 8" descr="Money outline">
            <a:extLst>
              <a:ext uri="{FF2B5EF4-FFF2-40B4-BE49-F238E27FC236}">
                <a16:creationId xmlns:a16="http://schemas.microsoft.com/office/drawing/2014/main" id="{7FCB774D-22F6-85CC-2BE5-0B1B3DDB2E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23193" y="5070684"/>
            <a:ext cx="548640" cy="548640"/>
          </a:xfrm>
          <a:prstGeom prst="rect">
            <a:avLst/>
          </a:prstGeom>
        </p:spPr>
      </p:pic>
      <p:pic>
        <p:nvPicPr>
          <p:cNvPr id="11" name="Graphic 10" descr="Hourglass 90% outline">
            <a:extLst>
              <a:ext uri="{FF2B5EF4-FFF2-40B4-BE49-F238E27FC236}">
                <a16:creationId xmlns:a16="http://schemas.microsoft.com/office/drawing/2014/main" id="{7A50DBF6-7B27-760D-1920-36196F357FC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23193" y="4339695"/>
            <a:ext cx="548640" cy="548640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DD71A730-2356-4BE1-0F12-A78D29AF3A9B}"/>
              </a:ext>
            </a:extLst>
          </p:cNvPr>
          <p:cNvGrpSpPr/>
          <p:nvPr/>
        </p:nvGrpSpPr>
        <p:grpSpPr>
          <a:xfrm>
            <a:off x="754903" y="3504331"/>
            <a:ext cx="731520" cy="731520"/>
            <a:chOff x="6396000" y="4597363"/>
            <a:chExt cx="914400" cy="914400"/>
          </a:xfrm>
          <a:solidFill>
            <a:schemeClr val="bg2"/>
          </a:solidFill>
        </p:grpSpPr>
        <p:pic>
          <p:nvPicPr>
            <p:cNvPr id="17" name="Graphic 16" descr="Chat outline">
              <a:extLst>
                <a:ext uri="{FF2B5EF4-FFF2-40B4-BE49-F238E27FC236}">
                  <a16:creationId xmlns:a16="http://schemas.microsoft.com/office/drawing/2014/main" id="{3B6436FA-9ACA-CF54-FE8A-6911FB2CC8D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6396000" y="4597363"/>
              <a:ext cx="914400" cy="914400"/>
            </a:xfrm>
            <a:prstGeom prst="rect">
              <a:avLst/>
            </a:prstGeom>
          </p:spPr>
        </p:pic>
        <p:pic>
          <p:nvPicPr>
            <p:cNvPr id="19" name="Graphic 18" descr="Cause And Effect outline">
              <a:extLst>
                <a:ext uri="{FF2B5EF4-FFF2-40B4-BE49-F238E27FC236}">
                  <a16:creationId xmlns:a16="http://schemas.microsoft.com/office/drawing/2014/main" id="{0A5D13CA-04A9-A46E-08AD-B9A8D903C0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 rot="16200000" flipH="1">
              <a:off x="6837078" y="4906599"/>
              <a:ext cx="322051" cy="322051"/>
            </a:xfrm>
            <a:prstGeom prst="rect">
              <a:avLst/>
            </a:prstGeom>
          </p:spPr>
        </p:pic>
      </p:grpSp>
      <p:pic>
        <p:nvPicPr>
          <p:cNvPr id="21" name="Graphic 20" descr="Mental Health outline">
            <a:extLst>
              <a:ext uri="{FF2B5EF4-FFF2-40B4-BE49-F238E27FC236}">
                <a16:creationId xmlns:a16="http://schemas.microsoft.com/office/drawing/2014/main" id="{629038C7-2993-3FA5-DC2A-0A4CD1DD4A5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23193" y="2768238"/>
            <a:ext cx="548640" cy="548640"/>
          </a:xfrm>
          <a:prstGeom prst="rect">
            <a:avLst/>
          </a:prstGeom>
        </p:spPr>
      </p:pic>
      <p:pic>
        <p:nvPicPr>
          <p:cNvPr id="27" name="Graphic 26" descr="Comment Important outline">
            <a:extLst>
              <a:ext uri="{FF2B5EF4-FFF2-40B4-BE49-F238E27FC236}">
                <a16:creationId xmlns:a16="http://schemas.microsoft.com/office/drawing/2014/main" id="{188A4CB9-8211-A41C-5495-1BF5F4EAE24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823193" y="1256986"/>
            <a:ext cx="548640" cy="548640"/>
          </a:xfrm>
          <a:prstGeom prst="rect">
            <a:avLst/>
          </a:prstGeom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26A6B7ED-E67E-FFAB-F3D1-48F9DEC29CBC}"/>
              </a:ext>
            </a:extLst>
          </p:cNvPr>
          <p:cNvGrpSpPr/>
          <p:nvPr/>
        </p:nvGrpSpPr>
        <p:grpSpPr>
          <a:xfrm>
            <a:off x="823193" y="1960570"/>
            <a:ext cx="548640" cy="548640"/>
            <a:chOff x="408588" y="1981916"/>
            <a:chExt cx="664377" cy="671987"/>
          </a:xfrm>
        </p:grpSpPr>
        <p:pic>
          <p:nvPicPr>
            <p:cNvPr id="29" name="Graphic 28" descr="Medical outline">
              <a:extLst>
                <a:ext uri="{FF2B5EF4-FFF2-40B4-BE49-F238E27FC236}">
                  <a16:creationId xmlns:a16="http://schemas.microsoft.com/office/drawing/2014/main" id="{BC5352E8-FA99-57DE-E66A-33694B1340E6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rcRect/>
            <a:stretch/>
          </p:blipFill>
          <p:spPr>
            <a:xfrm>
              <a:off x="516804" y="1981916"/>
              <a:ext cx="457918" cy="457916"/>
            </a:xfrm>
            <a:prstGeom prst="rect">
              <a:avLst/>
            </a:prstGeom>
          </p:spPr>
        </p:pic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D79A0ED1-1C66-8F6C-D3C9-4A8C5B43DCDA}"/>
                </a:ext>
              </a:extLst>
            </p:cNvPr>
            <p:cNvSpPr/>
            <p:nvPr/>
          </p:nvSpPr>
          <p:spPr>
            <a:xfrm>
              <a:off x="716349" y="2297287"/>
              <a:ext cx="356616" cy="356616"/>
            </a:xfrm>
            <a:prstGeom prst="ellipse">
              <a:avLst/>
            </a:prstGeom>
            <a:noFill/>
            <a:ln w="15875">
              <a:solidFill>
                <a:schemeClr val="bg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0ED47BCE-E9C8-A02F-D71E-685D71DDDE4C}"/>
                </a:ext>
              </a:extLst>
            </p:cNvPr>
            <p:cNvSpPr/>
            <p:nvPr/>
          </p:nvSpPr>
          <p:spPr>
            <a:xfrm>
              <a:off x="408588" y="2297287"/>
              <a:ext cx="356616" cy="356616"/>
            </a:xfrm>
            <a:prstGeom prst="ellipse">
              <a:avLst/>
            </a:prstGeom>
            <a:noFill/>
            <a:ln w="15875">
              <a:solidFill>
                <a:schemeClr val="bg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411370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E1259-7F06-AFCB-7944-CA6B96BE6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Case Study: 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Text Me, Girl</a:t>
            </a:r>
          </a:p>
        </p:txBody>
      </p:sp>
      <p:pic>
        <p:nvPicPr>
          <p:cNvPr id="4" name="Online Media 3" title="Text Me Girl!: Transgender-Specific Text Messaging to Support HIV Care Engagement">
            <a:hlinkClick r:id="" action="ppaction://media"/>
            <a:extLst>
              <a:ext uri="{FF2B5EF4-FFF2-40B4-BE49-F238E27FC236}">
                <a16:creationId xmlns:a16="http://schemas.microsoft.com/office/drawing/2014/main" id="{A903D01C-1D27-CA59-EC0F-FF984556FB26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78656" y="1231478"/>
            <a:ext cx="9034688" cy="5104942"/>
          </a:xfrm>
        </p:spPr>
      </p:pic>
    </p:spTree>
    <p:extLst>
      <p:ext uri="{BB962C8B-B14F-4D97-AF65-F5344CB8AC3E}">
        <p14:creationId xmlns:p14="http://schemas.microsoft.com/office/powerpoint/2010/main" val="20506506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A45703-41B7-A4CB-A57D-DE0BAABA4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Text Me, Girl Considerations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AAAD431-073F-F5D4-2506-D65F5FB3F7FE}"/>
              </a:ext>
            </a:extLst>
          </p:cNvPr>
          <p:cNvGrpSpPr/>
          <p:nvPr/>
        </p:nvGrpSpPr>
        <p:grpSpPr>
          <a:xfrm>
            <a:off x="285586" y="2367089"/>
            <a:ext cx="3786542" cy="2123822"/>
            <a:chOff x="285586" y="2116166"/>
            <a:chExt cx="3786542" cy="2123822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F5BD9FFA-C0FE-962A-5F23-6548D1AFFC8D}"/>
                </a:ext>
              </a:extLst>
            </p:cNvPr>
            <p:cNvSpPr/>
            <p:nvPr/>
          </p:nvSpPr>
          <p:spPr>
            <a:xfrm>
              <a:off x="546258" y="2116166"/>
              <a:ext cx="3525870" cy="2123822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lvl="1"/>
              <a:r>
                <a:rPr lang="en-US" sz="2400" dirty="0">
                  <a:latin typeface="Arial" panose="020B0604020202020204" pitchFamily="34" charset="0"/>
                  <a:ea typeface="Roboto"/>
                  <a:cs typeface="Arial" panose="020B0604020202020204" pitchFamily="34" charset="0"/>
                </a:rPr>
                <a:t>Guided by science/research</a:t>
              </a:r>
            </a:p>
          </p:txBody>
        </p:sp>
        <p:sp>
          <p:nvSpPr>
            <p:cNvPr id="6" name="Right Triangle 5">
              <a:extLst>
                <a:ext uri="{FF2B5EF4-FFF2-40B4-BE49-F238E27FC236}">
                  <a16:creationId xmlns:a16="http://schemas.microsoft.com/office/drawing/2014/main" id="{5EFE1DA3-AEB2-0E77-7682-00108A6EA93E}"/>
                </a:ext>
              </a:extLst>
            </p:cNvPr>
            <p:cNvSpPr/>
            <p:nvPr/>
          </p:nvSpPr>
          <p:spPr>
            <a:xfrm rot="13500000">
              <a:off x="285586" y="2917406"/>
              <a:ext cx="521344" cy="521344"/>
            </a:xfrm>
            <a:prstGeom prst="rtTriangl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FC3FED7A-24D0-4BF2-8610-E87DF8F7B41C}"/>
              </a:ext>
            </a:extLst>
          </p:cNvPr>
          <p:cNvGrpSpPr/>
          <p:nvPr/>
        </p:nvGrpSpPr>
        <p:grpSpPr>
          <a:xfrm>
            <a:off x="4072393" y="2367089"/>
            <a:ext cx="3786542" cy="2123822"/>
            <a:chOff x="4072393" y="2116166"/>
            <a:chExt cx="3786542" cy="2123822"/>
          </a:xfrm>
        </p:grpSpPr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661FC92A-6F86-523E-43AC-F69BE33B9C5D}"/>
                </a:ext>
              </a:extLst>
            </p:cNvPr>
            <p:cNvSpPr/>
            <p:nvPr/>
          </p:nvSpPr>
          <p:spPr>
            <a:xfrm>
              <a:off x="4333065" y="2116166"/>
              <a:ext cx="3525870" cy="2123822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lvl="1"/>
              <a:r>
                <a:rPr lang="en-US" sz="2400" dirty="0">
                  <a:latin typeface="Arial"/>
                  <a:ea typeface="Roboto"/>
                  <a:cs typeface="Arial"/>
                </a:rPr>
                <a:t>Founded on audience insights</a:t>
              </a:r>
            </a:p>
          </p:txBody>
        </p:sp>
        <p:sp>
          <p:nvSpPr>
            <p:cNvPr id="9" name="Right Triangle 8">
              <a:extLst>
                <a:ext uri="{FF2B5EF4-FFF2-40B4-BE49-F238E27FC236}">
                  <a16:creationId xmlns:a16="http://schemas.microsoft.com/office/drawing/2014/main" id="{E2C9306B-7822-E957-42F5-7750B265FA01}"/>
                </a:ext>
              </a:extLst>
            </p:cNvPr>
            <p:cNvSpPr/>
            <p:nvPr/>
          </p:nvSpPr>
          <p:spPr>
            <a:xfrm rot="13500000">
              <a:off x="4072393" y="2917406"/>
              <a:ext cx="521344" cy="521344"/>
            </a:xfrm>
            <a:prstGeom prst="rtTriangl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E08F150B-9904-5C48-C56C-EAC506608FD5}"/>
              </a:ext>
            </a:extLst>
          </p:cNvPr>
          <p:cNvGrpSpPr/>
          <p:nvPr/>
        </p:nvGrpSpPr>
        <p:grpSpPr>
          <a:xfrm>
            <a:off x="7864105" y="2367089"/>
            <a:ext cx="3786542" cy="2123822"/>
            <a:chOff x="7864105" y="2116166"/>
            <a:chExt cx="3786542" cy="2123822"/>
          </a:xfrm>
        </p:grpSpPr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9613C08A-5E26-D7DD-DB1E-7B0BF6F8FF9A}"/>
                </a:ext>
              </a:extLst>
            </p:cNvPr>
            <p:cNvSpPr/>
            <p:nvPr/>
          </p:nvSpPr>
          <p:spPr>
            <a:xfrm>
              <a:off x="8124777" y="2116166"/>
              <a:ext cx="3525870" cy="2123822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lvl="1"/>
              <a:r>
                <a:rPr lang="en-US" sz="2400" dirty="0">
                  <a:latin typeface="Arial" panose="020B0604020202020204" pitchFamily="34" charset="0"/>
                  <a:ea typeface="Roboto"/>
                  <a:cs typeface="Arial" panose="020B0604020202020204" pitchFamily="34" charset="0"/>
                </a:rPr>
                <a:t>Co-created</a:t>
              </a:r>
            </a:p>
          </p:txBody>
        </p:sp>
        <p:sp>
          <p:nvSpPr>
            <p:cNvPr id="12" name="Right Triangle 11">
              <a:extLst>
                <a:ext uri="{FF2B5EF4-FFF2-40B4-BE49-F238E27FC236}">
                  <a16:creationId xmlns:a16="http://schemas.microsoft.com/office/drawing/2014/main" id="{81AC332E-50FF-6DC6-8F10-97B9EC98A720}"/>
                </a:ext>
              </a:extLst>
            </p:cNvPr>
            <p:cNvSpPr/>
            <p:nvPr/>
          </p:nvSpPr>
          <p:spPr>
            <a:xfrm rot="13500000">
              <a:off x="7864105" y="2917406"/>
              <a:ext cx="521344" cy="521344"/>
            </a:xfrm>
            <a:prstGeom prst="rtTriangl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962731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D9D97-26E4-5A48-83C6-8CCC4666818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934200" y="2764014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194E9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5149840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7A4EE0-0C8D-8E14-6CC2-363A0515EBD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188200" y="2764014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2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41008331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23255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6AFED-8C25-AB2F-43B9-736E87256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Who is this Course for: EVERYONE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1624DE-0140-06A3-2465-AC6170EDAA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5372" y="1611043"/>
            <a:ext cx="5724920" cy="912175"/>
          </a:xfrm>
        </p:spPr>
        <p:txBody>
          <a:bodyPr/>
          <a:lstStyle/>
          <a:p>
            <a:pPr marL="0" indent="0" algn="ctr">
              <a:buNone/>
            </a:pPr>
            <a:r>
              <a:rPr lang="en-US" b="1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Level of experience in creating outreach material to diverse communities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6F9DB84A-F28C-C9BF-8F87-C3811C48891B}"/>
              </a:ext>
            </a:extLst>
          </p:cNvPr>
          <p:cNvSpPr/>
          <p:nvPr/>
        </p:nvSpPr>
        <p:spPr>
          <a:xfrm>
            <a:off x="1637482" y="2704164"/>
            <a:ext cx="8220700" cy="689692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2B549E-03E7-6A9B-E16C-49D08352C516}"/>
              </a:ext>
            </a:extLst>
          </p:cNvPr>
          <p:cNvSpPr txBox="1"/>
          <p:nvPr/>
        </p:nvSpPr>
        <p:spPr>
          <a:xfrm>
            <a:off x="645658" y="3393856"/>
            <a:ext cx="1983648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Less</a:t>
            </a:r>
            <a:r>
              <a:rPr lang="en-US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experience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0F7722C-ECAD-D212-632C-58ED7770FE20}"/>
              </a:ext>
            </a:extLst>
          </p:cNvPr>
          <p:cNvSpPr txBox="1"/>
          <p:nvPr/>
        </p:nvSpPr>
        <p:spPr>
          <a:xfrm>
            <a:off x="8570870" y="3393856"/>
            <a:ext cx="1983648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Deep</a:t>
            </a:r>
            <a:r>
              <a:rPr lang="en-US">
                <a:solidFill>
                  <a:schemeClr val="accent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>
                <a:solidFill>
                  <a:schemeClr val="accent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experience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B47CCE3-2CAC-32AF-6C74-98FE524A5067}"/>
              </a:ext>
            </a:extLst>
          </p:cNvPr>
          <p:cNvSpPr/>
          <p:nvPr/>
        </p:nvSpPr>
        <p:spPr>
          <a:xfrm>
            <a:off x="3498845" y="2696364"/>
            <a:ext cx="705293" cy="705293"/>
          </a:xfrm>
          <a:prstGeom prst="ellipse">
            <a:avLst/>
          </a:prstGeom>
          <a:gradFill flip="none" rotWithShape="1">
            <a:gsLst>
              <a:gs pos="0">
                <a:schemeClr val="bg2">
                  <a:shade val="30000"/>
                  <a:satMod val="115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CCFAB1-22DD-EFCB-964A-73471F7BBE60}"/>
              </a:ext>
            </a:extLst>
          </p:cNvPr>
          <p:cNvSpPr txBox="1"/>
          <p:nvPr/>
        </p:nvSpPr>
        <p:spPr>
          <a:xfrm>
            <a:off x="1816151" y="4785292"/>
            <a:ext cx="7863361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solidFill>
                  <a:schemeClr val="tx2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We acknowledge that some of you may have more or less experience in this topic and hope that this is either a reminder/refresher tutorial that compliments your expertise or a good foundation for continued learning. </a:t>
            </a:r>
          </a:p>
        </p:txBody>
      </p:sp>
    </p:spTree>
    <p:extLst>
      <p:ext uri="{BB962C8B-B14F-4D97-AF65-F5344CB8AC3E}">
        <p14:creationId xmlns:p14="http://schemas.microsoft.com/office/powerpoint/2010/main" val="41186917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D6639C9-8B22-5A47-70AA-A33ABFBD789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1530" y="3135312"/>
            <a:ext cx="5910470" cy="587375"/>
          </a:xfrm>
        </p:spPr>
        <p:txBody>
          <a:bodyPr>
            <a:noAutofit/>
          </a:bodyPr>
          <a:lstStyle/>
          <a:p>
            <a:r>
              <a:rPr lang="en-US" sz="3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Understanding </a:t>
            </a:r>
            <a:br>
              <a:rPr lang="en-US" sz="3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Importance of </a:t>
            </a:r>
            <a:br>
              <a:rPr lang="en-US" sz="3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Cultural Diversity</a:t>
            </a:r>
          </a:p>
        </p:txBody>
      </p:sp>
    </p:spTree>
    <p:extLst>
      <p:ext uri="{BB962C8B-B14F-4D97-AF65-F5344CB8AC3E}">
        <p14:creationId xmlns:p14="http://schemas.microsoft.com/office/powerpoint/2010/main" val="23822890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atinos Face Disproportionate Health and Economic Impacts From COVID-19 -  Center for American Progress">
            <a:extLst>
              <a:ext uri="{FF2B5EF4-FFF2-40B4-BE49-F238E27FC236}">
                <a16:creationId xmlns:a16="http://schemas.microsoft.com/office/drawing/2014/main" id="{F7A35C72-78E7-3626-CECA-88529EB6B1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08" r="22" b="25940"/>
          <a:stretch/>
        </p:blipFill>
        <p:spPr bwMode="auto">
          <a:xfrm flipH="1">
            <a:off x="0" y="0"/>
            <a:ext cx="1219389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C19F18F-0FF2-7E8F-F76A-D7F0B0655480}"/>
              </a:ext>
            </a:extLst>
          </p:cNvPr>
          <p:cNvSpPr/>
          <p:nvPr/>
        </p:nvSpPr>
        <p:spPr>
          <a:xfrm rot="5400000">
            <a:off x="5662793" y="321148"/>
            <a:ext cx="866414" cy="12192000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0"/>
                  <a:lumOff val="100000"/>
                  <a:alpha val="80000"/>
                </a:schemeClr>
              </a:gs>
              <a:gs pos="14000">
                <a:schemeClr val="bg1">
                  <a:alpha val="0"/>
                  <a:lumMod val="0"/>
                  <a:lumOff val="10000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3A0230F-56AD-39D4-2D87-19E9E943199B}"/>
              </a:ext>
            </a:extLst>
          </p:cNvPr>
          <p:cNvSpPr/>
          <p:nvPr/>
        </p:nvSpPr>
        <p:spPr>
          <a:xfrm>
            <a:off x="3792071" y="-8681"/>
            <a:ext cx="8399929" cy="6858001"/>
          </a:xfrm>
          <a:prstGeom prst="rect">
            <a:avLst/>
          </a:prstGeom>
          <a:gradFill flip="none" rotWithShape="1">
            <a:gsLst>
              <a:gs pos="38000">
                <a:srgbClr val="FFFFFF">
                  <a:alpha val="60000"/>
                </a:srgbClr>
              </a:gs>
              <a:gs pos="100000">
                <a:schemeClr val="bg1">
                  <a:lumMod val="0"/>
                  <a:lumOff val="100000"/>
                </a:schemeClr>
              </a:gs>
              <a:gs pos="0">
                <a:schemeClr val="bg1">
                  <a:alpha val="0"/>
                  <a:lumMod val="0"/>
                  <a:lumOff val="10000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F49C5D-8CE7-229D-A940-57C536243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32996" y="639916"/>
            <a:ext cx="5133727" cy="5577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>
                <a:solidFill>
                  <a:srgbClr val="184E90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</a:rPr>
              <a:t>"...growing diversity among patients increases the likelihood that </a:t>
            </a:r>
            <a:r>
              <a:rPr lang="en-US" b="1">
                <a:solidFill>
                  <a:srgbClr val="B4008C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</a:rPr>
              <a:t>differences between patients and providers</a:t>
            </a:r>
            <a:r>
              <a:rPr lang="en-US">
                <a:solidFill>
                  <a:srgbClr val="B4008C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</a:rPr>
              <a:t> </a:t>
            </a:r>
            <a:r>
              <a:rPr lang="en-US">
                <a:solidFill>
                  <a:srgbClr val="184E90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</a:rPr>
              <a:t>will lead to </a:t>
            </a:r>
            <a:r>
              <a:rPr lang="en-US" b="1">
                <a:solidFill>
                  <a:srgbClr val="B4008C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</a:rPr>
              <a:t>diagnostic errors</a:t>
            </a:r>
            <a:r>
              <a:rPr lang="en-US">
                <a:solidFill>
                  <a:srgbClr val="184E90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</a:rPr>
              <a:t>; missed opportunities for </a:t>
            </a:r>
            <a:r>
              <a:rPr lang="en-US" b="1">
                <a:solidFill>
                  <a:srgbClr val="B4008C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</a:rPr>
              <a:t>screening</a:t>
            </a:r>
            <a:r>
              <a:rPr lang="en-US">
                <a:solidFill>
                  <a:srgbClr val="184E90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</a:rPr>
              <a:t>; failure to take into account </a:t>
            </a:r>
            <a:r>
              <a:rPr lang="en-US" b="1">
                <a:solidFill>
                  <a:srgbClr val="B4008C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</a:rPr>
              <a:t>differing responses to medication</a:t>
            </a:r>
            <a:r>
              <a:rPr lang="en-US">
                <a:solidFill>
                  <a:srgbClr val="184E90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</a:rPr>
              <a:t>; harmful </a:t>
            </a:r>
            <a:r>
              <a:rPr lang="en-US" b="1">
                <a:solidFill>
                  <a:srgbClr val="B4008C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</a:rPr>
              <a:t>drug interactions</a:t>
            </a:r>
            <a:r>
              <a:rPr lang="en-US">
                <a:solidFill>
                  <a:srgbClr val="184E90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</a:rPr>
              <a:t> resulting from simultaneous use of conventional and traditional folk medications; and inadequate </a:t>
            </a:r>
            <a:r>
              <a:rPr lang="en-US" b="1">
                <a:solidFill>
                  <a:srgbClr val="B4008C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</a:rPr>
              <a:t>patient adherence </a:t>
            </a:r>
            <a:r>
              <a:rPr lang="en-US">
                <a:solidFill>
                  <a:srgbClr val="184E90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</a:rPr>
              <a:t>to clinician recommendations on prescriptions, </a:t>
            </a:r>
            <a:r>
              <a:rPr lang="en-US" b="1">
                <a:solidFill>
                  <a:srgbClr val="B4008C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</a:rPr>
              <a:t>self-care</a:t>
            </a:r>
            <a:r>
              <a:rPr lang="en-US">
                <a:solidFill>
                  <a:srgbClr val="184E90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</a:rPr>
              <a:t>, and </a:t>
            </a:r>
            <a:r>
              <a:rPr lang="en-US" b="1">
                <a:solidFill>
                  <a:srgbClr val="B4008C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</a:rPr>
              <a:t>follow-up visits</a:t>
            </a:r>
            <a:r>
              <a:rPr lang="en-US">
                <a:solidFill>
                  <a:srgbClr val="184E90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</a:rPr>
              <a:t>."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4509C6-189C-AAB1-679D-E97E8DC73B64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32996" y="67235"/>
            <a:ext cx="5134673" cy="1115290"/>
          </a:xfrm>
        </p:spPr>
        <p:txBody>
          <a:bodyPr anchor="ctr">
            <a:normAutofit/>
          </a:bodyPr>
          <a:lstStyle/>
          <a:p>
            <a:pPr algn="ctr"/>
            <a:r>
              <a:rPr lang="en-US" sz="2400" b="1">
                <a:solidFill>
                  <a:srgbClr val="B400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Lack of Cultural Connection Can Impede Healthcare</a:t>
            </a:r>
            <a:endParaRPr lang="en-US" sz="2400" b="1">
              <a:solidFill>
                <a:srgbClr val="B4008D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1C2BDA-297F-CB0F-9E76-15A96E009527}"/>
              </a:ext>
            </a:extLst>
          </p:cNvPr>
          <p:cNvSpPr txBox="1"/>
          <p:nvPr/>
        </p:nvSpPr>
        <p:spPr>
          <a:xfrm>
            <a:off x="-3110" y="6613848"/>
            <a:ext cx="5962261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https://</a:t>
            </a:r>
            <a:r>
              <a:rPr lang="en-US" sz="100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www.ncbi.nlm.nih.gov</a:t>
            </a:r>
            <a:r>
              <a:rPr lang="en-US" sz="100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/</a:t>
            </a:r>
            <a:r>
              <a:rPr lang="en-US" sz="100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pmc</a:t>
            </a:r>
            <a:r>
              <a:rPr lang="en-US" sz="100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/articles/PMC5094358/</a:t>
            </a:r>
            <a:endParaRPr lang="en-US"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13079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The United States needs more Spanish-speaking physicians | AAMC">
            <a:extLst>
              <a:ext uri="{FF2B5EF4-FFF2-40B4-BE49-F238E27FC236}">
                <a16:creationId xmlns:a16="http://schemas.microsoft.com/office/drawing/2014/main" id="{6625D621-05AA-8FA8-5387-4AC8204B15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" r="1345"/>
          <a:stretch/>
        </p:blipFill>
        <p:spPr bwMode="auto">
          <a:xfrm>
            <a:off x="-3109" y="0"/>
            <a:ext cx="121951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82013CF-B499-8A5E-CC31-715A15B87686}"/>
              </a:ext>
            </a:extLst>
          </p:cNvPr>
          <p:cNvSpPr/>
          <p:nvPr/>
        </p:nvSpPr>
        <p:spPr>
          <a:xfrm rot="5400000">
            <a:off x="5159288" y="-182356"/>
            <a:ext cx="1873423" cy="12192000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0"/>
                  <a:lumOff val="100000"/>
                  <a:alpha val="40000"/>
                </a:schemeClr>
              </a:gs>
              <a:gs pos="14000">
                <a:schemeClr val="bg1">
                  <a:alpha val="0"/>
                  <a:lumMod val="0"/>
                  <a:lumOff val="10000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6DC185B-9AEA-D75C-EB1B-0E461DDD31CD}"/>
              </a:ext>
            </a:extLst>
          </p:cNvPr>
          <p:cNvSpPr/>
          <p:nvPr/>
        </p:nvSpPr>
        <p:spPr>
          <a:xfrm>
            <a:off x="5010911" y="-8681"/>
            <a:ext cx="7181089" cy="6858001"/>
          </a:xfrm>
          <a:prstGeom prst="rect">
            <a:avLst/>
          </a:prstGeom>
          <a:gradFill flip="none" rotWithShape="1">
            <a:gsLst>
              <a:gs pos="38000">
                <a:srgbClr val="FFFFFF">
                  <a:alpha val="40000"/>
                </a:srgbClr>
              </a:gs>
              <a:gs pos="100000">
                <a:schemeClr val="bg1">
                  <a:lumMod val="0"/>
                  <a:lumOff val="100000"/>
                </a:schemeClr>
              </a:gs>
              <a:gs pos="0">
                <a:schemeClr val="bg1">
                  <a:alpha val="0"/>
                  <a:lumMod val="0"/>
                  <a:lumOff val="10000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F49C5D-8CE7-229D-A940-57C536243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7402" y="2326341"/>
            <a:ext cx="4297735" cy="18734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>
              <a:buNone/>
            </a:pPr>
            <a:r>
              <a:rPr lang="en-US" sz="2200">
                <a:latin typeface="Arial" panose="020B0604020202020204" pitchFamily="34" charset="0"/>
                <a:ea typeface="Roboto"/>
                <a:cs typeface="Arial" panose="020B0604020202020204" pitchFamily="34" charset="0"/>
              </a:rPr>
              <a:t>"People who feel </a:t>
            </a:r>
            <a:r>
              <a:rPr lang="en-US" sz="2200" b="1">
                <a:solidFill>
                  <a:schemeClr val="accent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</a:rPr>
              <a:t>understood</a:t>
            </a:r>
            <a:r>
              <a:rPr lang="en-US" sz="2200">
                <a:latin typeface="Arial" panose="020B0604020202020204" pitchFamily="34" charset="0"/>
                <a:ea typeface="Roboto"/>
                <a:cs typeface="Arial" panose="020B0604020202020204" pitchFamily="34" charset="0"/>
              </a:rPr>
              <a:t>,</a:t>
            </a:r>
            <a:r>
              <a:rPr lang="en-US" sz="2200">
                <a:solidFill>
                  <a:schemeClr val="tx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</a:rPr>
              <a:t> </a:t>
            </a:r>
            <a:r>
              <a:rPr lang="en-US" sz="2200" b="1">
                <a:solidFill>
                  <a:schemeClr val="accent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</a:rPr>
              <a:t>respected</a:t>
            </a:r>
            <a:r>
              <a:rPr lang="en-US" sz="2200">
                <a:latin typeface="Arial" panose="020B0604020202020204" pitchFamily="34" charset="0"/>
                <a:ea typeface="Roboto"/>
                <a:cs typeface="Arial" panose="020B0604020202020204" pitchFamily="34" charset="0"/>
              </a:rPr>
              <a:t>, and </a:t>
            </a:r>
            <a:r>
              <a:rPr lang="en-US" sz="2200" b="1">
                <a:solidFill>
                  <a:schemeClr val="accent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</a:rPr>
              <a:t>valued</a:t>
            </a:r>
            <a:r>
              <a:rPr lang="en-US" sz="2200">
                <a:solidFill>
                  <a:schemeClr val="tx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</a:rPr>
              <a:t> </a:t>
            </a:r>
            <a:r>
              <a:rPr lang="en-US" sz="2200">
                <a:latin typeface="Arial" panose="020B0604020202020204" pitchFamily="34" charset="0"/>
                <a:ea typeface="Roboto"/>
                <a:cs typeface="Arial" panose="020B0604020202020204" pitchFamily="34" charset="0"/>
              </a:rPr>
              <a:t>are</a:t>
            </a:r>
            <a:r>
              <a:rPr lang="en-US" sz="2200">
                <a:solidFill>
                  <a:schemeClr val="tx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</a:rPr>
              <a:t> </a:t>
            </a:r>
            <a:r>
              <a:rPr lang="en-US" sz="2200" b="1">
                <a:solidFill>
                  <a:schemeClr val="accent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</a:rPr>
              <a:t>more likely to stay in care</a:t>
            </a:r>
            <a:r>
              <a:rPr lang="en-US" sz="2200">
                <a:latin typeface="Arial" panose="020B0604020202020204" pitchFamily="34" charset="0"/>
                <a:ea typeface="Roboto"/>
                <a:cs typeface="Arial" panose="020B0604020202020204" pitchFamily="34" charset="0"/>
              </a:rPr>
              <a:t>."</a:t>
            </a:r>
            <a:endParaRPr lang="en-US" sz="2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4509C6-189C-AAB1-679D-E97E8DC73B64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261412" y="153365"/>
            <a:ext cx="4369714" cy="1096395"/>
          </a:xfrm>
        </p:spPr>
        <p:txBody>
          <a:bodyPr anchor="ctr">
            <a:normAutofit/>
          </a:bodyPr>
          <a:lstStyle/>
          <a:p>
            <a:pPr algn="ctr"/>
            <a:r>
              <a:rPr lang="en-US" sz="2400" b="1">
                <a:solidFill>
                  <a:srgbClr val="B400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Culturally Connected Communication Can Improve Care</a:t>
            </a:r>
            <a:endParaRPr lang="en-US" sz="2400" b="1">
              <a:solidFill>
                <a:srgbClr val="B4008D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1C2BDA-297F-CB0F-9E76-15A96E009527}"/>
              </a:ext>
            </a:extLst>
          </p:cNvPr>
          <p:cNvSpPr txBox="1"/>
          <p:nvPr/>
        </p:nvSpPr>
        <p:spPr>
          <a:xfrm>
            <a:off x="-3110" y="6613848"/>
            <a:ext cx="5962261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https://</a:t>
            </a:r>
            <a:r>
              <a:rPr lang="en-US" sz="1000" err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targethiv.org</a:t>
            </a:r>
            <a:r>
              <a:rPr lang="en-US" sz="100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/library/topics/cultural</a:t>
            </a:r>
            <a:r>
              <a:rPr lang="en-US" sz="1000">
                <a:solidFill>
                  <a:srgbClr val="44444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-competency</a:t>
            </a:r>
          </a:p>
        </p:txBody>
      </p:sp>
    </p:spTree>
    <p:extLst>
      <p:ext uri="{BB962C8B-B14F-4D97-AF65-F5344CB8AC3E}">
        <p14:creationId xmlns:p14="http://schemas.microsoft.com/office/powerpoint/2010/main" val="37057836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CEE97BD-497C-4CE6-88AE-A3CD1225C098}"/>
              </a:ext>
            </a:extLst>
          </p:cNvPr>
          <p:cNvSpPr/>
          <p:nvPr/>
        </p:nvSpPr>
        <p:spPr>
          <a:xfrm>
            <a:off x="1476935" y="1248531"/>
            <a:ext cx="9453283" cy="5263452"/>
          </a:xfrm>
          <a:prstGeom prst="roundRect">
            <a:avLst>
              <a:gd name="adj" fmla="val 6704"/>
            </a:avLst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15D2F9-2AA0-0C96-1D62-895D43345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A Look at Diverse Communities: </a:t>
            </a:r>
            <a:r>
              <a:rPr lang="en-US" b="0">
                <a:latin typeface="Arial" panose="020B0604020202020204" pitchFamily="34" charset="0"/>
                <a:cs typeface="Arial" panose="020B0604020202020204" pitchFamily="34" charset="0"/>
              </a:rPr>
              <a:t>Disparities in HIV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C71A4BC-C901-7306-4AB3-FFFDF1F847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309" t="4133" r="1511" b="1831"/>
          <a:stretch/>
        </p:blipFill>
        <p:spPr>
          <a:xfrm>
            <a:off x="1329894" y="1374254"/>
            <a:ext cx="9453283" cy="5137729"/>
          </a:xfrm>
          <a:prstGeom prst="roundRect">
            <a:avLst>
              <a:gd name="adj" fmla="val 5133"/>
            </a:avLst>
          </a:prstGeom>
        </p:spPr>
      </p:pic>
    </p:spTree>
    <p:extLst>
      <p:ext uri="{BB962C8B-B14F-4D97-AF65-F5344CB8AC3E}">
        <p14:creationId xmlns:p14="http://schemas.microsoft.com/office/powerpoint/2010/main" val="36299301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1F3D2CA-0E42-6AA6-889A-A9A3CB2EAF8F}"/>
              </a:ext>
            </a:extLst>
          </p:cNvPr>
          <p:cNvSpPr/>
          <p:nvPr/>
        </p:nvSpPr>
        <p:spPr>
          <a:xfrm>
            <a:off x="1608575" y="1248531"/>
            <a:ext cx="9453283" cy="5263452"/>
          </a:xfrm>
          <a:prstGeom prst="roundRect">
            <a:avLst>
              <a:gd name="adj" fmla="val 6704"/>
            </a:avLst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15D2F9-2AA0-0C96-1D62-895D43345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A Look at Diverse Communities: </a:t>
            </a:r>
            <a:r>
              <a:rPr lang="en-US" b="0">
                <a:latin typeface="Arial" panose="020B0604020202020204" pitchFamily="34" charset="0"/>
                <a:cs typeface="Arial" panose="020B0604020202020204" pitchFamily="34" charset="0"/>
              </a:rPr>
              <a:t>Disparities in Tuberculosis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83FFAE-8933-51E7-B973-1B0A43015B2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854" b="1854"/>
          <a:stretch/>
        </p:blipFill>
        <p:spPr>
          <a:xfrm>
            <a:off x="1407631" y="1385047"/>
            <a:ext cx="9511171" cy="5143989"/>
          </a:xfrm>
          <a:prstGeom prst="roundRect">
            <a:avLst>
              <a:gd name="adj" fmla="val 6018"/>
            </a:avLst>
          </a:prstGeom>
        </p:spPr>
      </p:pic>
    </p:spTree>
    <p:extLst>
      <p:ext uri="{BB962C8B-B14F-4D97-AF65-F5344CB8AC3E}">
        <p14:creationId xmlns:p14="http://schemas.microsoft.com/office/powerpoint/2010/main" val="5565536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NPIN Brand Colors">
      <a:dk1>
        <a:srgbClr val="08100D"/>
      </a:dk1>
      <a:lt1>
        <a:srgbClr val="FEFFFE"/>
      </a:lt1>
      <a:dk2>
        <a:srgbClr val="184E90"/>
      </a:dk2>
      <a:lt2>
        <a:srgbClr val="047BBA"/>
      </a:lt2>
      <a:accent1>
        <a:srgbClr val="B4008C"/>
      </a:accent1>
      <a:accent2>
        <a:srgbClr val="028DBA"/>
      </a:accent2>
      <a:accent3>
        <a:srgbClr val="AB3F97"/>
      </a:accent3>
      <a:accent4>
        <a:srgbClr val="245F8F"/>
      </a:accent4>
      <a:accent5>
        <a:srgbClr val="3B9BB7"/>
      </a:accent5>
      <a:accent6>
        <a:srgbClr val="AE5CA3"/>
      </a:accent6>
      <a:hlink>
        <a:srgbClr val="FEFFFE"/>
      </a:hlink>
      <a:folHlink>
        <a:srgbClr val="0000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PIN Client Deck Template" id="{9D09B053-ACAD-8B4D-A26B-627DE47A2BB0}" vid="{EA006557-F629-EE42-818A-8E28702D62C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72ef590-7424-4e1b-be6a-fd6d18fff974" xsi:nil="true"/>
    <lcf76f155ced4ddcb4097134ff3c332f xmlns="78e089fa-99aa-4d47-a175-b6f0e5b4679e">
      <Terms xmlns="http://schemas.microsoft.com/office/infopath/2007/PartnerControls"/>
    </lcf76f155ced4ddcb4097134ff3c332f>
    <SharedWithUsers xmlns="972ef590-7424-4e1b-be6a-fd6d18fff974">
      <UserInfo>
        <DisplayName>Robyn Loube</DisplayName>
        <AccountId>16</AccountId>
        <AccountType/>
      </UserInfo>
      <UserInfo>
        <DisplayName>Laura Guerrero</DisplayName>
        <AccountId>588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B47FFD5AEC4BF4FACA8F9F036B60F28" ma:contentTypeVersion="16" ma:contentTypeDescription="Create a new document." ma:contentTypeScope="" ma:versionID="f9281a19503ed108d5db93b9ab17fe51">
  <xsd:schema xmlns:xsd="http://www.w3.org/2001/XMLSchema" xmlns:xs="http://www.w3.org/2001/XMLSchema" xmlns:p="http://schemas.microsoft.com/office/2006/metadata/properties" xmlns:ns2="78e089fa-99aa-4d47-a175-b6f0e5b4679e" xmlns:ns3="972ef590-7424-4e1b-be6a-fd6d18fff974" targetNamespace="http://schemas.microsoft.com/office/2006/metadata/properties" ma:root="true" ma:fieldsID="8b925630c7131eb327158fef700aad83" ns2:_="" ns3:_="">
    <xsd:import namespace="78e089fa-99aa-4d47-a175-b6f0e5b4679e"/>
    <xsd:import namespace="972ef590-7424-4e1b-be6a-fd6d18fff97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e089fa-99aa-4d47-a175-b6f0e5b4679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9353dbe8-8260-4ccf-8219-3d2995e6fa1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2ef590-7424-4e1b-be6a-fd6d18fff97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62cb2fad-108b-43dc-adda-15f70eceb5df}" ma:internalName="TaxCatchAll" ma:showField="CatchAllData" ma:web="972ef590-7424-4e1b-be6a-fd6d18fff97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D86EB46-92F7-44E3-934B-CC0E539B5426}">
  <ds:schemaRefs>
    <ds:schemaRef ds:uri="http://schemas.microsoft.com/office/2006/documentManagement/types"/>
    <ds:schemaRef ds:uri="972ef590-7424-4e1b-be6a-fd6d18fff974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www.w3.org/XML/1998/namespace"/>
    <ds:schemaRef ds:uri="http://purl.org/dc/terms/"/>
    <ds:schemaRef ds:uri="http://purl.org/dc/dcmitype/"/>
    <ds:schemaRef ds:uri="http://schemas.microsoft.com/office/infopath/2007/PartnerControls"/>
    <ds:schemaRef ds:uri="78e089fa-99aa-4d47-a175-b6f0e5b4679e"/>
  </ds:schemaRefs>
</ds:datastoreItem>
</file>

<file path=customXml/itemProps2.xml><?xml version="1.0" encoding="utf-8"?>
<ds:datastoreItem xmlns:ds="http://schemas.openxmlformats.org/officeDocument/2006/customXml" ds:itemID="{6B546BF8-3EDF-4318-A2FB-CA04D1497FE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C718DF7-EA71-4DC7-A972-9BF2B5785687}">
  <ds:schemaRefs>
    <ds:schemaRef ds:uri="78e089fa-99aa-4d47-a175-b6f0e5b4679e"/>
    <ds:schemaRef ds:uri="972ef590-7424-4e1b-be6a-fd6d18fff97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</TotalTime>
  <Words>2162</Words>
  <Application>Microsoft Office PowerPoint</Application>
  <PresentationFormat>Widescreen</PresentationFormat>
  <Paragraphs>252</Paragraphs>
  <Slides>34</Slides>
  <Notes>14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How to Build Impactful Connections with Diverse Communities</vt:lpstr>
      <vt:lpstr>Introduction</vt:lpstr>
      <vt:lpstr>Goals For Today</vt:lpstr>
      <vt:lpstr>Who is this Course for: EVERYONE</vt:lpstr>
      <vt:lpstr>Understanding  the Importance of  Cultural Diversity</vt:lpstr>
      <vt:lpstr>PowerPoint Presentation</vt:lpstr>
      <vt:lpstr>PowerPoint Presentation</vt:lpstr>
      <vt:lpstr>A Look at Diverse Communities: Disparities in HIV</vt:lpstr>
      <vt:lpstr>A Look at Diverse Communities: Disparities in Tuberculosis </vt:lpstr>
      <vt:lpstr>A Look at Diverse Communities: STIs/Syphilis</vt:lpstr>
      <vt:lpstr>A Look at Diverse Communities: Disparities in Hepatitis</vt:lpstr>
      <vt:lpstr>Defining Culture</vt:lpstr>
      <vt:lpstr>Defining Cultural Relationships: Moments that Impact Healthcare</vt:lpstr>
      <vt:lpstr>Intersectionality: Multidimensional Identities</vt:lpstr>
      <vt:lpstr>Building Impactful Connections with Diverse Cultures</vt:lpstr>
      <vt:lpstr>Cultural Competence vs Cultural Humility</vt:lpstr>
      <vt:lpstr>Identify Cultural Impact Zones for Your Communication</vt:lpstr>
      <vt:lpstr>How to Create Impactful Communications</vt:lpstr>
      <vt:lpstr>Goal: HIV Testing Material</vt:lpstr>
      <vt:lpstr>Step 1: Define Special Health Message/Find Sources</vt:lpstr>
      <vt:lpstr>Step 2: Define Your Audience</vt:lpstr>
      <vt:lpstr>Step 2: Define Your Audience</vt:lpstr>
      <vt:lpstr>Step 3: Identify Cultural Considerations/Refine Sources</vt:lpstr>
      <vt:lpstr>Step 3: Identify Cultural Considerations/Reach Out to Stakeholder</vt:lpstr>
      <vt:lpstr>Step 3: Identify Cultural Considerations/Reach Out to Stakeholder</vt:lpstr>
      <vt:lpstr>Step 4: Create Content Informed by Your Research</vt:lpstr>
      <vt:lpstr>Step 4: Create Content Informed by Your Research – Bringing it Together</vt:lpstr>
      <vt:lpstr>Step 4: Create Content Informed by Your Research – Content Zones</vt:lpstr>
      <vt:lpstr>Step 5: Get Feedback on Your Communication </vt:lpstr>
      <vt:lpstr>Case Study: Text Me, Girl</vt:lpstr>
      <vt:lpstr>Text Me, Girl Considerations</vt:lpstr>
      <vt:lpstr>Questions?</vt:lpstr>
      <vt:lpstr>Thank you!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Connecting With Diverse Communities</dc:title>
  <dc:creator>Zikea McCurdie</dc:creator>
  <cp:lastModifiedBy>Guzman, Jeanette (CDC/NCHHSTP/OD) (CTR)</cp:lastModifiedBy>
  <cp:revision>44</cp:revision>
  <dcterms:created xsi:type="dcterms:W3CDTF">2024-04-15T15:42:52Z</dcterms:created>
  <dcterms:modified xsi:type="dcterms:W3CDTF">2024-09-27T16:15:06Z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0x0101008B47FFD5AEC4BF4FACA8F9F036B60F28</vt:lpwstr>
  </property>
  <property fmtid="{D5CDD505-2E9C-101B-9397-08002B2CF9AE}" pid="3" name="MediaServiceImageTags">
    <vt:lpwstr/>
  </property>
  <property fmtid="{D5CDD505-2E9C-101B-9397-08002B2CF9AE}" pid="4" name="MSIP_Label_7b94a7b8-f06c-4dfe-bdcc-9b548fd58c31_Enabled">
    <vt:lpwstr>true</vt:lpwstr>
  </property>
  <property fmtid="{D5CDD505-2E9C-101B-9397-08002B2CF9AE}" pid="5" name="MSIP_Label_7b94a7b8-f06c-4dfe-bdcc-9b548fd58c31_SetDate">
    <vt:lpwstr>2024-02-07T22:24:21Z</vt:lpwstr>
  </property>
  <property fmtid="{D5CDD505-2E9C-101B-9397-08002B2CF9AE}" pid="6" name="MSIP_Label_7b94a7b8-f06c-4dfe-bdcc-9b548fd58c31_Method">
    <vt:lpwstr>Privileged</vt:lpwstr>
  </property>
  <property fmtid="{D5CDD505-2E9C-101B-9397-08002B2CF9AE}" pid="7" name="MSIP_Label_7b94a7b8-f06c-4dfe-bdcc-9b548fd58c31_Name">
    <vt:lpwstr>7b94a7b8-f06c-4dfe-bdcc-9b548fd58c31</vt:lpwstr>
  </property>
  <property fmtid="{D5CDD505-2E9C-101B-9397-08002B2CF9AE}" pid="8" name="MSIP_Label_7b94a7b8-f06c-4dfe-bdcc-9b548fd58c31_SiteId">
    <vt:lpwstr>9ce70869-60db-44fd-abe8-d2767077fc8f</vt:lpwstr>
  </property>
  <property fmtid="{D5CDD505-2E9C-101B-9397-08002B2CF9AE}" pid="9" name="MSIP_Label_7b94a7b8-f06c-4dfe-bdcc-9b548fd58c31_ActionId">
    <vt:lpwstr>82a977e0-2a14-4bc7-b56a-59038c1527c1</vt:lpwstr>
  </property>
  <property fmtid="{D5CDD505-2E9C-101B-9397-08002B2CF9AE}" pid="10" name="MSIP_Label_7b94a7b8-f06c-4dfe-bdcc-9b548fd58c31_ContentBits">
    <vt:lpwstr>0</vt:lpwstr>
  </property>
</Properties>
</file>