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8"/>
  </p:notesMasterIdLst>
  <p:sldIdLst>
    <p:sldId id="256" r:id="rId5"/>
    <p:sldId id="582" r:id="rId6"/>
    <p:sldId id="668" r:id="rId7"/>
    <p:sldId id="617" r:id="rId8"/>
    <p:sldId id="641" r:id="rId9"/>
    <p:sldId id="387" r:id="rId10"/>
    <p:sldId id="669" r:id="rId11"/>
    <p:sldId id="673" r:id="rId12"/>
    <p:sldId id="692" r:id="rId13"/>
    <p:sldId id="653" r:id="rId14"/>
    <p:sldId id="649" r:id="rId15"/>
    <p:sldId id="672" r:id="rId16"/>
    <p:sldId id="535" r:id="rId17"/>
    <p:sldId id="654" r:id="rId18"/>
    <p:sldId id="375" r:id="rId19"/>
    <p:sldId id="655" r:id="rId20"/>
    <p:sldId id="656" r:id="rId21"/>
    <p:sldId id="545" r:id="rId22"/>
    <p:sldId id="660" r:id="rId23"/>
    <p:sldId id="659" r:id="rId24"/>
    <p:sldId id="658" r:id="rId25"/>
    <p:sldId id="657" r:id="rId26"/>
    <p:sldId id="661" r:id="rId27"/>
    <p:sldId id="667" r:id="rId28"/>
    <p:sldId id="666" r:id="rId29"/>
    <p:sldId id="665" r:id="rId30"/>
    <p:sldId id="664" r:id="rId31"/>
    <p:sldId id="663" r:id="rId32"/>
    <p:sldId id="662" r:id="rId33"/>
    <p:sldId id="642" r:id="rId34"/>
    <p:sldId id="650" r:id="rId35"/>
    <p:sldId id="675" r:id="rId36"/>
    <p:sldId id="683" r:id="rId37"/>
    <p:sldId id="625" r:id="rId38"/>
    <p:sldId id="689" r:id="rId39"/>
    <p:sldId id="680" r:id="rId40"/>
    <p:sldId id="693" r:id="rId41"/>
    <p:sldId id="676" r:id="rId42"/>
    <p:sldId id="682" r:id="rId43"/>
    <p:sldId id="681" r:id="rId44"/>
    <p:sldId id="691" r:id="rId45"/>
    <p:sldId id="686" r:id="rId46"/>
    <p:sldId id="690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65E8E18-1BC5-5DF1-7E83-7165C53467E8}" name="Guzman, Jeanette (CDC/NCHHSTP/OD) (CTR)" initials="G(" userId="S::utf9@cdc.gov::4f086f49-f3a4-4800-9761-2b3074c852a6" providerId="AD"/>
  <p188:author id="{868E2F33-E442-760C-E7D5-C352CEB2BFB7}" name="Forsythe, Ann (CDC/NCHHSTP/OD)" initials="F(" userId="S::akf9@cdc.gov::323147af-4ebb-4018-89b6-ee7910afd652" providerId="AD"/>
  <p188:author id="{24DD7959-8D5B-EED4-BFAC-CA8C4A076A54}" name="Beard, Zachary (Zak) (CDC/NCHHSTP/OD)" initials="BZ((" userId="S::wsu7@cdc.gov::0f1fa46f-6a48-41f1-8a56-b0b98df203f0" providerId="AD"/>
  <p188:author id="{0DC3CD91-E49D-C952-CFC2-D8E4FF68510B}" name="Sharon Carothers" initials="SC" userId="S::scarothers@sensisagency.com::9d4cd55d-a7c4-4168-8872-79b97925b817" providerId="AD"/>
  <p188:author id="{B9D72F93-D186-2F51-7E7E-6C227C04C67B}" name="Jennifer Prine" initials="JP" userId="S::jprine@sensisagency.com::949e6dc7-cea1-4305-8972-0ccda6c48138" providerId="AD"/>
  <p188:author id="{F70B74B3-74BE-4BA4-881F-382D5A8AF83F}" name="Jeanette Guzman" initials="JG" userId="S::jguzman@sensisagency.com::0018d6fc-8e35-43c8-ac11-486aa1dda2be" providerId="AD"/>
  <p188:author id="{4A84C9BF-8B75-44CC-EE28-086D4CD4914B}" name="Zikea McCurdie" initials="ZM" userId="S::zmccurdie@sensisagency.com::fa608759-2b2e-493a-ba09-be529ea82eda" providerId="AD"/>
  <p188:author id="{81F9D8CB-CC29-075F-76CD-D2ABFE24402F}" name="Robyn Loube" initials="RL" userId="S::rloube@sensisagency.com::b06a97c0-c520-4ad2-9e50-250a6133ab3b" providerId="AD"/>
  <p188:author id="{433DB2CC-4A86-7923-A844-BF6F4BB86A7C}" name="McCurdie, Zikea (CDC/NCHHSTP/OD)" initials="M(" userId="S::tze7@cdc.gov::ce0621eb-9ae8-42d7-a660-6339b643911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4E90"/>
    <a:srgbClr val="FEFFFE"/>
    <a:srgbClr val="007CBB"/>
    <a:srgbClr val="175DAC"/>
    <a:srgbClr val="B4008D"/>
    <a:srgbClr val="70A5CF"/>
    <a:srgbClr val="EBEBEB"/>
    <a:srgbClr val="CBCBCB"/>
    <a:srgbClr val="007CBA"/>
    <a:srgbClr val="9635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1524CD-90D1-4ACD-8E5F-B665E6793BBC}" v="20" dt="2024-02-16T19:04:14.082"/>
    <p1510:client id="{C32DE637-397C-9787-8E8B-602BD4944664}" v="86" dt="2024-02-15T15:47:43.8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6E9072-297D-4AD3-A985-E5F7EA03027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C3F49F4-6926-4A5A-A57B-7D220AEC4176}">
      <dgm:prSet phldr="0"/>
      <dgm:spPr/>
      <dgm:t>
        <a:bodyPr/>
        <a:lstStyle/>
        <a:p>
          <a:pPr rtl="0"/>
          <a:r>
            <a:rPr lang="en-US">
              <a:solidFill>
                <a:srgbClr val="194E90"/>
              </a:solidFill>
              <a:latin typeface="Roboto"/>
              <a:ea typeface="Roboto"/>
              <a:cs typeface="Roboto"/>
            </a:rPr>
            <a:t>Ensure 508 Accessibility</a:t>
          </a:r>
        </a:p>
      </dgm:t>
    </dgm:pt>
    <dgm:pt modelId="{A910D50D-9970-4C43-AE79-EC773BB1A397}" type="parTrans" cxnId="{0FD2A794-B15E-48FC-9FF6-C89F4CAB5C8A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84B3DC11-1491-481B-9D53-5A228D9B113B}" type="sibTrans" cxnId="{0FD2A794-B15E-48FC-9FF6-C89F4CAB5C8A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54195737-811D-476F-9641-2D53206D406E}">
      <dgm:prSet phldr="0"/>
      <dgm:spPr/>
      <dgm:t>
        <a:bodyPr/>
        <a:lstStyle/>
        <a:p>
          <a:pPr rtl="0"/>
          <a:r>
            <a:rPr lang="en-US">
              <a:solidFill>
                <a:srgbClr val="194E90"/>
              </a:solidFill>
              <a:latin typeface="Roboto"/>
              <a:ea typeface="Roboto"/>
              <a:cs typeface="Roboto"/>
            </a:rPr>
            <a:t>Test and distribute your infographic</a:t>
          </a:r>
        </a:p>
      </dgm:t>
    </dgm:pt>
    <dgm:pt modelId="{F0671594-4A0B-48DC-B2EF-A92252104A5D}" type="parTrans" cxnId="{6F24BCB4-7492-4A68-88FE-BE0072D7639E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809CF54F-FCB2-43A4-9FB3-5920A98E268C}" type="sibTrans" cxnId="{6F24BCB4-7492-4A68-88FE-BE0072D7639E}">
      <dgm:prSet/>
      <dgm:spPr/>
      <dgm:t>
        <a:bodyPr/>
        <a:lstStyle/>
        <a:p>
          <a:endParaRPr lang="en-US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BF607E7F-5969-4530-A801-04B42395863E}">
      <dgm:prSet phldr="0"/>
      <dgm:spPr/>
      <dgm:t>
        <a:bodyPr/>
        <a:lstStyle/>
        <a:p>
          <a:pPr rtl="0"/>
          <a:r>
            <a:rPr lang="en-US" u="none">
              <a:solidFill>
                <a:srgbClr val="194E90"/>
              </a:solidFill>
              <a:latin typeface="Roboto"/>
              <a:ea typeface="Roboto"/>
              <a:cs typeface="Roboto"/>
            </a:rPr>
            <a:t>Us</a:t>
          </a:r>
          <a:r>
            <a:rPr lang="en-US" u="none">
              <a:solidFill>
                <a:srgbClr val="194E90"/>
              </a:solidFill>
              <a:latin typeface="Roboto"/>
              <a:ea typeface="Roboto"/>
              <a:cs typeface="Calibri"/>
            </a:rPr>
            <a:t>e design elements to create</a:t>
          </a:r>
          <a:r>
            <a:rPr lang="en-US" u="none">
              <a:solidFill>
                <a:srgbClr val="194E90"/>
              </a:solidFill>
              <a:latin typeface="Roboto"/>
              <a:ea typeface="Roboto"/>
              <a:cs typeface="Roboto"/>
            </a:rPr>
            <a:t> </a:t>
          </a:r>
        </a:p>
      </dgm:t>
    </dgm:pt>
    <dgm:pt modelId="{E6B67FCF-0AB9-4600-AD46-9893868D137A}" type="parTrans" cxnId="{B1123B1C-07D1-4C3C-BB2A-9ABEA2A6419A}">
      <dgm:prSet/>
      <dgm:spPr/>
      <dgm:t>
        <a:bodyPr/>
        <a:lstStyle/>
        <a:p>
          <a:endParaRPr lang="en-US"/>
        </a:p>
      </dgm:t>
    </dgm:pt>
    <dgm:pt modelId="{FC14F01E-1023-4F6E-BF2C-33B6DA786FBE}" type="sibTrans" cxnId="{B1123B1C-07D1-4C3C-BB2A-9ABEA2A6419A}">
      <dgm:prSet/>
      <dgm:spPr/>
      <dgm:t>
        <a:bodyPr/>
        <a:lstStyle/>
        <a:p>
          <a:endParaRPr lang="en-US"/>
        </a:p>
      </dgm:t>
    </dgm:pt>
    <dgm:pt modelId="{FA495683-8D0A-6B49-B6D3-43DC278EB14D}" type="pres">
      <dgm:prSet presAssocID="{626E9072-297D-4AD3-A985-E5F7EA030279}" presName="vert0" presStyleCnt="0">
        <dgm:presLayoutVars>
          <dgm:dir/>
          <dgm:animOne val="branch"/>
          <dgm:animLvl val="lvl"/>
        </dgm:presLayoutVars>
      </dgm:prSet>
      <dgm:spPr/>
    </dgm:pt>
    <dgm:pt modelId="{7FCE8AC0-F071-4BC1-909D-DCED672E0BBF}" type="pres">
      <dgm:prSet presAssocID="{BF607E7F-5969-4530-A801-04B42395863E}" presName="thickLine" presStyleLbl="alignNode1" presStyleIdx="0" presStyleCnt="3"/>
      <dgm:spPr/>
    </dgm:pt>
    <dgm:pt modelId="{205837C5-9271-4DB4-9F70-541A2D8C4C61}" type="pres">
      <dgm:prSet presAssocID="{BF607E7F-5969-4530-A801-04B42395863E}" presName="horz1" presStyleCnt="0"/>
      <dgm:spPr/>
    </dgm:pt>
    <dgm:pt modelId="{B2B4F6A5-BF69-4FBA-8E1E-C2B3596A9610}" type="pres">
      <dgm:prSet presAssocID="{BF607E7F-5969-4530-A801-04B42395863E}" presName="tx1" presStyleLbl="revTx" presStyleIdx="0" presStyleCnt="3"/>
      <dgm:spPr/>
    </dgm:pt>
    <dgm:pt modelId="{55C1592F-5DC7-4EE3-B3BC-F220F69846B4}" type="pres">
      <dgm:prSet presAssocID="{BF607E7F-5969-4530-A801-04B42395863E}" presName="vert1" presStyleCnt="0"/>
      <dgm:spPr/>
    </dgm:pt>
    <dgm:pt modelId="{05E6F8BC-35C7-9F47-8970-51CB24DCD322}" type="pres">
      <dgm:prSet presAssocID="{DC3F49F4-6926-4A5A-A57B-7D220AEC4176}" presName="thickLine" presStyleLbl="alignNode1" presStyleIdx="1" presStyleCnt="3"/>
      <dgm:spPr/>
    </dgm:pt>
    <dgm:pt modelId="{BF2AEA13-320D-F64F-9D86-17C82FC523CD}" type="pres">
      <dgm:prSet presAssocID="{DC3F49F4-6926-4A5A-A57B-7D220AEC4176}" presName="horz1" presStyleCnt="0"/>
      <dgm:spPr/>
    </dgm:pt>
    <dgm:pt modelId="{7FD24143-572B-9445-8EAA-9275813DDEE8}" type="pres">
      <dgm:prSet presAssocID="{DC3F49F4-6926-4A5A-A57B-7D220AEC4176}" presName="tx1" presStyleLbl="revTx" presStyleIdx="1" presStyleCnt="3"/>
      <dgm:spPr/>
    </dgm:pt>
    <dgm:pt modelId="{160DC30F-AF96-A542-B356-7DC3784B7F5A}" type="pres">
      <dgm:prSet presAssocID="{DC3F49F4-6926-4A5A-A57B-7D220AEC4176}" presName="vert1" presStyleCnt="0"/>
      <dgm:spPr/>
    </dgm:pt>
    <dgm:pt modelId="{78F924A8-A1FA-6747-88BF-574D82BA78B2}" type="pres">
      <dgm:prSet presAssocID="{54195737-811D-476F-9641-2D53206D406E}" presName="thickLine" presStyleLbl="alignNode1" presStyleIdx="2" presStyleCnt="3"/>
      <dgm:spPr/>
    </dgm:pt>
    <dgm:pt modelId="{164BF793-071E-CA4D-8DFC-86036737AB0E}" type="pres">
      <dgm:prSet presAssocID="{54195737-811D-476F-9641-2D53206D406E}" presName="horz1" presStyleCnt="0"/>
      <dgm:spPr/>
    </dgm:pt>
    <dgm:pt modelId="{AE270B6D-4876-D64F-A9AE-9C553AD12BFD}" type="pres">
      <dgm:prSet presAssocID="{54195737-811D-476F-9641-2D53206D406E}" presName="tx1" presStyleLbl="revTx" presStyleIdx="2" presStyleCnt="3"/>
      <dgm:spPr/>
    </dgm:pt>
    <dgm:pt modelId="{C6AB9012-E4CC-3B40-A524-218835CD10CC}" type="pres">
      <dgm:prSet presAssocID="{54195737-811D-476F-9641-2D53206D406E}" presName="vert1" presStyleCnt="0"/>
      <dgm:spPr/>
    </dgm:pt>
  </dgm:ptLst>
  <dgm:cxnLst>
    <dgm:cxn modelId="{B1123B1C-07D1-4C3C-BB2A-9ABEA2A6419A}" srcId="{626E9072-297D-4AD3-A985-E5F7EA030279}" destId="{BF607E7F-5969-4530-A801-04B42395863E}" srcOrd="0" destOrd="0" parTransId="{E6B67FCF-0AB9-4600-AD46-9893868D137A}" sibTransId="{FC14F01E-1023-4F6E-BF2C-33B6DA786FBE}"/>
    <dgm:cxn modelId="{F0655C27-3863-4658-AE40-7A6F611E2E74}" type="presOf" srcId="{54195737-811D-476F-9641-2D53206D406E}" destId="{AE270B6D-4876-D64F-A9AE-9C553AD12BFD}" srcOrd="0" destOrd="0" presId="urn:microsoft.com/office/officeart/2008/layout/LinedList"/>
    <dgm:cxn modelId="{AE1F3D5F-1147-48B9-B34C-F1F7065D513B}" type="presOf" srcId="{DC3F49F4-6926-4A5A-A57B-7D220AEC4176}" destId="{7FD24143-572B-9445-8EAA-9275813DDEE8}" srcOrd="0" destOrd="0" presId="urn:microsoft.com/office/officeart/2008/layout/LinedList"/>
    <dgm:cxn modelId="{0D6E4369-9DB6-4D18-9DB6-65EE49C1F973}" type="presOf" srcId="{BF607E7F-5969-4530-A801-04B42395863E}" destId="{B2B4F6A5-BF69-4FBA-8E1E-C2B3596A9610}" srcOrd="0" destOrd="0" presId="urn:microsoft.com/office/officeart/2008/layout/LinedList"/>
    <dgm:cxn modelId="{B758818D-7D3C-104A-83DA-5F4EBD35E4A7}" type="presOf" srcId="{626E9072-297D-4AD3-A985-E5F7EA030279}" destId="{FA495683-8D0A-6B49-B6D3-43DC278EB14D}" srcOrd="0" destOrd="0" presId="urn:microsoft.com/office/officeart/2008/layout/LinedList"/>
    <dgm:cxn modelId="{0FD2A794-B15E-48FC-9FF6-C89F4CAB5C8A}" srcId="{626E9072-297D-4AD3-A985-E5F7EA030279}" destId="{DC3F49F4-6926-4A5A-A57B-7D220AEC4176}" srcOrd="1" destOrd="0" parTransId="{A910D50D-9970-4C43-AE79-EC773BB1A397}" sibTransId="{84B3DC11-1491-481B-9D53-5A228D9B113B}"/>
    <dgm:cxn modelId="{6F24BCB4-7492-4A68-88FE-BE0072D7639E}" srcId="{626E9072-297D-4AD3-A985-E5F7EA030279}" destId="{54195737-811D-476F-9641-2D53206D406E}" srcOrd="2" destOrd="0" parTransId="{F0671594-4A0B-48DC-B2EF-A92252104A5D}" sibTransId="{809CF54F-FCB2-43A4-9FB3-5920A98E268C}"/>
    <dgm:cxn modelId="{CFD5A163-9E9F-4F15-B242-DFF142BE11A3}" type="presParOf" srcId="{FA495683-8D0A-6B49-B6D3-43DC278EB14D}" destId="{7FCE8AC0-F071-4BC1-909D-DCED672E0BBF}" srcOrd="0" destOrd="0" presId="urn:microsoft.com/office/officeart/2008/layout/LinedList"/>
    <dgm:cxn modelId="{24101255-7D4B-4630-A81B-33A4282BF3AF}" type="presParOf" srcId="{FA495683-8D0A-6B49-B6D3-43DC278EB14D}" destId="{205837C5-9271-4DB4-9F70-541A2D8C4C61}" srcOrd="1" destOrd="0" presId="urn:microsoft.com/office/officeart/2008/layout/LinedList"/>
    <dgm:cxn modelId="{FD18DD68-DB84-4AC2-8350-120F2ED66F6B}" type="presParOf" srcId="{205837C5-9271-4DB4-9F70-541A2D8C4C61}" destId="{B2B4F6A5-BF69-4FBA-8E1E-C2B3596A9610}" srcOrd="0" destOrd="0" presId="urn:microsoft.com/office/officeart/2008/layout/LinedList"/>
    <dgm:cxn modelId="{37A3A64F-03DD-46E9-897E-787B17AAD55D}" type="presParOf" srcId="{205837C5-9271-4DB4-9F70-541A2D8C4C61}" destId="{55C1592F-5DC7-4EE3-B3BC-F220F69846B4}" srcOrd="1" destOrd="0" presId="urn:microsoft.com/office/officeart/2008/layout/LinedList"/>
    <dgm:cxn modelId="{935EBB4D-590F-4D8C-921E-B119FF353617}" type="presParOf" srcId="{FA495683-8D0A-6B49-B6D3-43DC278EB14D}" destId="{05E6F8BC-35C7-9F47-8970-51CB24DCD322}" srcOrd="2" destOrd="0" presId="urn:microsoft.com/office/officeart/2008/layout/LinedList"/>
    <dgm:cxn modelId="{3243B1C0-C0C1-491A-B882-757FFB6E6014}" type="presParOf" srcId="{FA495683-8D0A-6B49-B6D3-43DC278EB14D}" destId="{BF2AEA13-320D-F64F-9D86-17C82FC523CD}" srcOrd="3" destOrd="0" presId="urn:microsoft.com/office/officeart/2008/layout/LinedList"/>
    <dgm:cxn modelId="{57CF2C27-5D06-479A-9F18-B7BA85F89702}" type="presParOf" srcId="{BF2AEA13-320D-F64F-9D86-17C82FC523CD}" destId="{7FD24143-572B-9445-8EAA-9275813DDEE8}" srcOrd="0" destOrd="0" presId="urn:microsoft.com/office/officeart/2008/layout/LinedList"/>
    <dgm:cxn modelId="{7C48998C-F502-443A-8B0D-84DC1BDAB34B}" type="presParOf" srcId="{BF2AEA13-320D-F64F-9D86-17C82FC523CD}" destId="{160DC30F-AF96-A542-B356-7DC3784B7F5A}" srcOrd="1" destOrd="0" presId="urn:microsoft.com/office/officeart/2008/layout/LinedList"/>
    <dgm:cxn modelId="{86E08938-B566-43C7-A3AA-ECD05804F29F}" type="presParOf" srcId="{FA495683-8D0A-6B49-B6D3-43DC278EB14D}" destId="{78F924A8-A1FA-6747-88BF-574D82BA78B2}" srcOrd="4" destOrd="0" presId="urn:microsoft.com/office/officeart/2008/layout/LinedList"/>
    <dgm:cxn modelId="{FE9364DD-C024-4D93-B01A-B9FA503EBDCB}" type="presParOf" srcId="{FA495683-8D0A-6B49-B6D3-43DC278EB14D}" destId="{164BF793-071E-CA4D-8DFC-86036737AB0E}" srcOrd="5" destOrd="0" presId="urn:microsoft.com/office/officeart/2008/layout/LinedList"/>
    <dgm:cxn modelId="{BA248A3C-1A01-4D8E-BAFA-DBCE5A535C75}" type="presParOf" srcId="{164BF793-071E-CA4D-8DFC-86036737AB0E}" destId="{AE270B6D-4876-D64F-A9AE-9C553AD12BFD}" srcOrd="0" destOrd="0" presId="urn:microsoft.com/office/officeart/2008/layout/LinedList"/>
    <dgm:cxn modelId="{BDD74241-6E3A-4A88-B1B9-1AC468F8BA55}" type="presParOf" srcId="{164BF793-071E-CA4D-8DFC-86036737AB0E}" destId="{C6AB9012-E4CC-3B40-A524-218835CD10C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444C27-3AAB-7447-B7FD-9BAF4943856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7459F3-EAC7-E043-ACCE-9CDAD6A76DD2}">
      <dgm:prSet custT="1"/>
      <dgm:spPr/>
      <dgm:t>
        <a:bodyPr/>
        <a:lstStyle/>
        <a:p>
          <a:r>
            <a:rPr lang="en-US" sz="2400" b="1" i="0">
              <a:latin typeface="Roboto"/>
              <a:ea typeface="Roboto"/>
              <a:cs typeface="Roboto"/>
            </a:rPr>
            <a:t>Canva</a:t>
          </a:r>
          <a:endParaRPr lang="en-US" sz="2400">
            <a:latin typeface="Roboto"/>
            <a:ea typeface="Roboto"/>
            <a:cs typeface="Roboto"/>
          </a:endParaRPr>
        </a:p>
      </dgm:t>
    </dgm:pt>
    <dgm:pt modelId="{75312550-01DA-2E47-AEDE-3E59D5267129}" type="parTrans" cxnId="{26DC9D70-7722-3646-94CE-7C19FF767A71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35239CB7-3C74-494A-8871-8301A4C44AFC}" type="sibTrans" cxnId="{26DC9D70-7722-3646-94CE-7C19FF767A71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AAA6A08F-939D-8745-886E-684E115A091D}">
      <dgm:prSet custT="1"/>
      <dgm:spPr/>
      <dgm:t>
        <a:bodyPr/>
        <a:lstStyle/>
        <a:p>
          <a:pPr rtl="0">
            <a:buNone/>
          </a:pPr>
          <a:r>
            <a:rPr lang="en-US" sz="2400" b="0" i="0">
              <a:solidFill>
                <a:srgbClr val="194E90"/>
              </a:solidFill>
              <a:latin typeface="Roboto"/>
              <a:ea typeface="Roboto"/>
              <a:cs typeface="Roboto"/>
            </a:rPr>
            <a:t>   User-friendly platform with drag-and-drop functionality</a:t>
          </a:r>
          <a:endParaRPr lang="en-US" sz="240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4FA39B77-E62F-6948-8242-15EE5E04C5E5}" type="parTrans" cxnId="{18BD52C7-1D6B-D14A-8284-0409D435D9CC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F0726680-BF2E-1F43-92B0-DFF336139F50}" type="sibTrans" cxnId="{18BD52C7-1D6B-D14A-8284-0409D435D9CC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D1496B5F-5C1C-3542-93A6-5FEF579D3968}">
      <dgm:prSet custT="1"/>
      <dgm:spPr/>
      <dgm:t>
        <a:bodyPr/>
        <a:lstStyle/>
        <a:p>
          <a:pPr rtl="0">
            <a:buNone/>
          </a:pPr>
          <a:r>
            <a:rPr lang="en-US" sz="2400" b="0" i="1">
              <a:solidFill>
                <a:srgbClr val="194E90"/>
              </a:solidFill>
              <a:latin typeface="Roboto"/>
              <a:ea typeface="Roboto"/>
              <a:cs typeface="Roboto"/>
            </a:rPr>
            <a:t>   Features:</a:t>
          </a:r>
          <a:r>
            <a:rPr lang="en-US" sz="2400" b="0" i="0">
              <a:solidFill>
                <a:srgbClr val="194E90"/>
              </a:solidFill>
              <a:latin typeface="Roboto"/>
              <a:ea typeface="Roboto"/>
              <a:cs typeface="Roboto"/>
            </a:rPr>
            <a:t> Templates, icons, charts, and customizable layouts</a:t>
          </a:r>
          <a:endParaRPr lang="en-US" sz="240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127C7B3E-521F-CD45-AEF4-29E568BD352B}" type="parTrans" cxnId="{912F31AA-5191-624B-93B8-F9AE6D2FE102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A78F5A30-9503-2A4A-B93F-A8F197624C45}" type="sibTrans" cxnId="{912F31AA-5191-624B-93B8-F9AE6D2FE102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31DF49D5-D954-074E-B156-9A48E586281F}">
      <dgm:prSet custT="1"/>
      <dgm:spPr/>
      <dgm:t>
        <a:bodyPr/>
        <a:lstStyle/>
        <a:p>
          <a:r>
            <a:rPr lang="en-US" sz="2400" b="1" i="0">
              <a:latin typeface="Roboto"/>
              <a:ea typeface="Roboto"/>
              <a:cs typeface="Roboto"/>
            </a:rPr>
            <a:t>Piktochart</a:t>
          </a:r>
          <a:endParaRPr lang="en-US" sz="2400">
            <a:latin typeface="Roboto"/>
            <a:ea typeface="Roboto"/>
            <a:cs typeface="Roboto"/>
          </a:endParaRPr>
        </a:p>
      </dgm:t>
    </dgm:pt>
    <dgm:pt modelId="{9068270A-A03E-164E-A97B-A5E813CD3855}" type="parTrans" cxnId="{9956049D-6461-C74B-82E5-82A4993A1284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7BC9519E-40A0-7B43-8BC5-6BDBC11129A9}" type="sibTrans" cxnId="{9956049D-6461-C74B-82E5-82A4993A1284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82E30ECA-A793-A149-9EEB-80D8E76792ED}">
      <dgm:prSet custT="1"/>
      <dgm:spPr/>
      <dgm:t>
        <a:bodyPr/>
        <a:lstStyle/>
        <a:p>
          <a:pPr rtl="0">
            <a:buNone/>
          </a:pPr>
          <a:r>
            <a:rPr lang="en-US" sz="2400" b="0" i="0">
              <a:solidFill>
                <a:srgbClr val="194E90"/>
              </a:solidFill>
              <a:latin typeface="Roboto"/>
              <a:ea typeface="Roboto"/>
              <a:cs typeface="Roboto"/>
            </a:rPr>
            <a:t>   Create professional-looking infographics with ease</a:t>
          </a:r>
          <a:endParaRPr lang="en-US" sz="240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0E50B927-BA98-184A-8182-6C8040109CBD}" type="parTrans" cxnId="{0EB22540-5D4F-4C46-993F-524B07ECA9A3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51E2C378-5A51-7A46-AEB5-225FDDC73090}" type="sibTrans" cxnId="{0EB22540-5D4F-4C46-993F-524B07ECA9A3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7883001D-79B3-5540-863E-629E334369DA}">
      <dgm:prSet custT="1"/>
      <dgm:spPr/>
      <dgm:t>
        <a:bodyPr/>
        <a:lstStyle/>
        <a:p>
          <a:pPr rtl="0">
            <a:buNone/>
          </a:pPr>
          <a:r>
            <a:rPr lang="en-US" sz="2400" b="0" i="1">
              <a:solidFill>
                <a:srgbClr val="194E90"/>
              </a:solidFill>
              <a:latin typeface="Roboto"/>
              <a:ea typeface="Roboto"/>
              <a:cs typeface="Roboto"/>
            </a:rPr>
            <a:t>   Features:</a:t>
          </a:r>
          <a:r>
            <a:rPr lang="en-US" sz="2400" b="0" i="0">
              <a:solidFill>
                <a:srgbClr val="194E90"/>
              </a:solidFill>
              <a:latin typeface="Roboto"/>
              <a:ea typeface="Roboto"/>
              <a:cs typeface="Roboto"/>
            </a:rPr>
            <a:t> Extensive library of templates, charts, and graphics</a:t>
          </a:r>
          <a:endParaRPr lang="en-US" sz="240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774606E2-909A-8E4C-ACD3-CB26FAE15F3B}" type="parTrans" cxnId="{352F0DC4-AD17-394A-A100-FF149BC0E209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A2DECD2C-3DBB-4545-87CE-44FC40AFFCCC}" type="sibTrans" cxnId="{352F0DC4-AD17-394A-A100-FF149BC0E209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19D2C1CB-B540-0A4C-B42F-AD261D296403}">
      <dgm:prSet custT="1"/>
      <dgm:spPr/>
      <dgm:t>
        <a:bodyPr/>
        <a:lstStyle/>
        <a:p>
          <a:r>
            <a:rPr lang="en-US" sz="2400" b="1" i="0">
              <a:latin typeface="Roboto"/>
              <a:ea typeface="Roboto"/>
              <a:cs typeface="Roboto"/>
            </a:rPr>
            <a:t>PowerPoint</a:t>
          </a:r>
          <a:endParaRPr lang="en-US" sz="2400">
            <a:latin typeface="Roboto"/>
            <a:ea typeface="Roboto"/>
            <a:cs typeface="Roboto"/>
          </a:endParaRPr>
        </a:p>
      </dgm:t>
    </dgm:pt>
    <dgm:pt modelId="{586FA2A9-96FD-8E4D-8AF3-DCBC6ABD3A99}" type="parTrans" cxnId="{29C1098D-9C8B-194D-A105-335CAB500E30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9970806C-D2EE-3547-A3B1-0F133B2DFE4B}" type="sibTrans" cxnId="{29C1098D-9C8B-194D-A105-335CAB500E30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F772AD73-9E44-1445-B458-18098B8314F9}">
      <dgm:prSet custT="1"/>
      <dgm:spPr/>
      <dgm:t>
        <a:bodyPr/>
        <a:lstStyle/>
        <a:p>
          <a:pPr rtl="0">
            <a:buNone/>
          </a:pPr>
          <a:r>
            <a:rPr lang="en-US" sz="2400" b="0" i="0">
              <a:latin typeface="Roboto"/>
              <a:ea typeface="Roboto"/>
              <a:cs typeface="Roboto"/>
            </a:rPr>
            <a:t>   </a:t>
          </a:r>
          <a:r>
            <a:rPr lang="en-US" sz="2400" b="0" i="0">
              <a:solidFill>
                <a:srgbClr val="194E90"/>
              </a:solidFill>
              <a:latin typeface="Roboto"/>
              <a:ea typeface="Roboto"/>
              <a:cs typeface="Roboto"/>
            </a:rPr>
            <a:t>Versatile Infographic Creation Tool</a:t>
          </a:r>
          <a:endParaRPr lang="en-US" sz="240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358E6405-1D97-F349-A089-9EDA009AE745}" type="parTrans" cxnId="{A3A73132-1AFC-2447-8F1F-A304B5E6A98E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7CF7EA1B-C8CF-EC48-8A7E-2D0BE0325EE8}" type="sibTrans" cxnId="{A3A73132-1AFC-2447-8F1F-A304B5E6A98E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C8007A7A-70E0-894E-AB63-D8F26E3937EA}">
      <dgm:prSet custT="1"/>
      <dgm:spPr/>
      <dgm:t>
        <a:bodyPr/>
        <a:lstStyle/>
        <a:p>
          <a:pPr rtl="0">
            <a:buNone/>
          </a:pPr>
          <a:r>
            <a:rPr lang="en-US" sz="2400" b="0" i="1">
              <a:solidFill>
                <a:srgbClr val="194E90"/>
              </a:solidFill>
              <a:latin typeface="Roboto"/>
              <a:ea typeface="Roboto"/>
              <a:cs typeface="Roboto"/>
            </a:rPr>
            <a:t>   </a:t>
          </a:r>
          <a:endParaRPr lang="en-US" sz="2400" b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CE21A1AF-F4DE-754D-B6C8-B22C08331DB0}" type="parTrans" cxnId="{35EF872A-EE32-084C-999E-202A648E2332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8D951681-C520-924C-89D9-917EA5008A56}" type="sibTrans" cxnId="{35EF872A-EE32-084C-999E-202A648E2332}">
      <dgm:prSet/>
      <dgm:spPr/>
      <dgm:t>
        <a:bodyPr/>
        <a:lstStyle/>
        <a:p>
          <a:endParaRPr lang="en-US" sz="240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endParaRPr>
        </a:p>
      </dgm:t>
    </dgm:pt>
    <dgm:pt modelId="{150F808E-DB89-8E4E-94A3-7CFE3F7D9C22}">
      <dgm:prSet custT="1"/>
      <dgm:spPr/>
      <dgm:t>
        <a:bodyPr/>
        <a:lstStyle/>
        <a:p>
          <a:pPr>
            <a:buNone/>
          </a:pPr>
          <a:endParaRPr lang="en-US" sz="240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04C6CE51-51AC-F24C-B99F-BA83CB1C2EFB}" type="parTrans" cxnId="{FCB8ACF1-E6B0-A043-930D-EA87130011AD}">
      <dgm:prSet/>
      <dgm:spPr/>
      <dgm:t>
        <a:bodyPr/>
        <a:lstStyle/>
        <a:p>
          <a:endParaRPr lang="en-US" sz="2400"/>
        </a:p>
      </dgm:t>
    </dgm:pt>
    <dgm:pt modelId="{F0D6BC9B-17B2-E340-87DA-58B98DD7A4EC}" type="sibTrans" cxnId="{FCB8ACF1-E6B0-A043-930D-EA87130011AD}">
      <dgm:prSet/>
      <dgm:spPr/>
      <dgm:t>
        <a:bodyPr/>
        <a:lstStyle/>
        <a:p>
          <a:endParaRPr lang="en-US" sz="2400"/>
        </a:p>
      </dgm:t>
    </dgm:pt>
    <dgm:pt modelId="{CAB089AD-B53E-2D45-8BD5-48A82D6CF36B}">
      <dgm:prSet custT="1"/>
      <dgm:spPr/>
      <dgm:t>
        <a:bodyPr/>
        <a:lstStyle/>
        <a:p>
          <a:endParaRPr lang="en-US" sz="240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445F62B9-3251-8945-92B3-AD985B82D0AC}" type="parTrans" cxnId="{A9D952BF-5358-AC45-A2F9-7BEA9CBD8748}">
      <dgm:prSet/>
      <dgm:spPr/>
      <dgm:t>
        <a:bodyPr/>
        <a:lstStyle/>
        <a:p>
          <a:endParaRPr lang="en-US" sz="2400"/>
        </a:p>
      </dgm:t>
    </dgm:pt>
    <dgm:pt modelId="{9A606A30-21D7-B149-BBA2-F4A533B01074}" type="sibTrans" cxnId="{A9D952BF-5358-AC45-A2F9-7BEA9CBD8748}">
      <dgm:prSet/>
      <dgm:spPr/>
      <dgm:t>
        <a:bodyPr/>
        <a:lstStyle/>
        <a:p>
          <a:endParaRPr lang="en-US" sz="2400"/>
        </a:p>
      </dgm:t>
    </dgm:pt>
    <dgm:pt modelId="{07DEC04F-0BC0-8644-9D22-E77843258BE3}">
      <dgm:prSet custT="1"/>
      <dgm:spPr/>
      <dgm:t>
        <a:bodyPr/>
        <a:lstStyle/>
        <a:p>
          <a:pPr>
            <a:buNone/>
          </a:pPr>
          <a:endParaRPr lang="en-US" sz="240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4DFA8C6A-D7D8-F74D-852D-2B38CCC9E6E1}" type="parTrans" cxnId="{1E73812C-F163-EC4B-89F1-C45E828BF856}">
      <dgm:prSet/>
      <dgm:spPr/>
      <dgm:t>
        <a:bodyPr/>
        <a:lstStyle/>
        <a:p>
          <a:endParaRPr lang="en-US" sz="2400"/>
        </a:p>
      </dgm:t>
    </dgm:pt>
    <dgm:pt modelId="{BDB2EFB3-0699-2B4E-9DCD-54A99CD59275}" type="sibTrans" cxnId="{1E73812C-F163-EC4B-89F1-C45E828BF856}">
      <dgm:prSet/>
      <dgm:spPr/>
      <dgm:t>
        <a:bodyPr/>
        <a:lstStyle/>
        <a:p>
          <a:endParaRPr lang="en-US" sz="2400"/>
        </a:p>
      </dgm:t>
    </dgm:pt>
    <dgm:pt modelId="{63856300-35A5-F141-8DE0-B8A19F4A30B3}">
      <dgm:prSet custT="1"/>
      <dgm:spPr/>
      <dgm:t>
        <a:bodyPr/>
        <a:lstStyle/>
        <a:p>
          <a:pPr rtl="0">
            <a:buNone/>
          </a:pPr>
          <a:r>
            <a:rPr lang="en-US" sz="2400" b="0" i="1">
              <a:solidFill>
                <a:srgbClr val="194E90"/>
              </a:solidFill>
              <a:latin typeface="Roboto"/>
              <a:ea typeface="Roboto"/>
              <a:cs typeface="Roboto"/>
            </a:rPr>
            <a:t>   Features:</a:t>
          </a:r>
          <a:r>
            <a:rPr lang="en-US" sz="2400" b="0" i="0">
              <a:solidFill>
                <a:srgbClr val="194E90"/>
              </a:solidFill>
              <a:latin typeface="Roboto"/>
              <a:ea typeface="Roboto"/>
              <a:cs typeface="Roboto"/>
            </a:rPr>
            <a:t> Pre-Designed Templates, shapes and objects, and SmartArt graphics</a:t>
          </a:r>
          <a:endParaRPr lang="en-US" sz="2400" b="0">
            <a:solidFill>
              <a:srgbClr val="194E90"/>
            </a:solidFill>
            <a:latin typeface="Roboto"/>
            <a:ea typeface="Roboto"/>
            <a:cs typeface="Roboto"/>
          </a:endParaRPr>
        </a:p>
      </dgm:t>
    </dgm:pt>
    <dgm:pt modelId="{DE5FD281-53BE-BF44-8001-5E6B9B32F884}" type="parTrans" cxnId="{78C8C0B3-CA96-C44C-BFDB-5EFEA1045E83}">
      <dgm:prSet/>
      <dgm:spPr/>
      <dgm:t>
        <a:bodyPr/>
        <a:lstStyle/>
        <a:p>
          <a:endParaRPr lang="en-US" sz="2400"/>
        </a:p>
      </dgm:t>
    </dgm:pt>
    <dgm:pt modelId="{B9FA3BCF-D3AB-8647-A851-3F5C9C3A618F}" type="sibTrans" cxnId="{78C8C0B3-CA96-C44C-BFDB-5EFEA1045E83}">
      <dgm:prSet/>
      <dgm:spPr/>
      <dgm:t>
        <a:bodyPr/>
        <a:lstStyle/>
        <a:p>
          <a:endParaRPr lang="en-US" sz="2400"/>
        </a:p>
      </dgm:t>
    </dgm:pt>
    <dgm:pt modelId="{1138FF1D-6257-A64E-A61E-E6274E17918E}" type="pres">
      <dgm:prSet presAssocID="{D2444C27-3AAB-7447-B7FD-9BAF49438566}" presName="Name0" presStyleCnt="0">
        <dgm:presLayoutVars>
          <dgm:dir/>
          <dgm:animLvl val="lvl"/>
          <dgm:resizeHandles val="exact"/>
        </dgm:presLayoutVars>
      </dgm:prSet>
      <dgm:spPr/>
    </dgm:pt>
    <dgm:pt modelId="{E65DB53A-FFB7-7D48-869E-94D873911BFD}" type="pres">
      <dgm:prSet presAssocID="{5A7459F3-EAC7-E043-ACCE-9CDAD6A76DD2}" presName="composite" presStyleCnt="0"/>
      <dgm:spPr/>
    </dgm:pt>
    <dgm:pt modelId="{BB1E194F-D51F-0340-BC27-C04278464935}" type="pres">
      <dgm:prSet presAssocID="{5A7459F3-EAC7-E043-ACCE-9CDAD6A76DD2}" presName="parTx" presStyleLbl="alignNode1" presStyleIdx="0" presStyleCnt="3" custLinFactNeighborX="280">
        <dgm:presLayoutVars>
          <dgm:chMax val="0"/>
          <dgm:chPref val="0"/>
          <dgm:bulletEnabled val="1"/>
        </dgm:presLayoutVars>
      </dgm:prSet>
      <dgm:spPr/>
    </dgm:pt>
    <dgm:pt modelId="{772790EA-6D28-2945-804B-EA0092D0250B}" type="pres">
      <dgm:prSet presAssocID="{5A7459F3-EAC7-E043-ACCE-9CDAD6A76DD2}" presName="desTx" presStyleLbl="alignAccFollowNode1" presStyleIdx="0" presStyleCnt="3">
        <dgm:presLayoutVars>
          <dgm:bulletEnabled val="1"/>
        </dgm:presLayoutVars>
      </dgm:prSet>
      <dgm:spPr/>
    </dgm:pt>
    <dgm:pt modelId="{816B48F5-7129-6A42-8D23-702A316AF29E}" type="pres">
      <dgm:prSet presAssocID="{35239CB7-3C74-494A-8871-8301A4C44AFC}" presName="space" presStyleCnt="0"/>
      <dgm:spPr/>
    </dgm:pt>
    <dgm:pt modelId="{73641A73-D778-234D-91FD-C0ABC27A6C1C}" type="pres">
      <dgm:prSet presAssocID="{31DF49D5-D954-074E-B156-9A48E586281F}" presName="composite" presStyleCnt="0"/>
      <dgm:spPr/>
    </dgm:pt>
    <dgm:pt modelId="{D0FDB908-826A-0649-B902-2C768CDA689A}" type="pres">
      <dgm:prSet presAssocID="{31DF49D5-D954-074E-B156-9A48E586281F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4D17B8D5-5B9E-084E-927A-E3176EDE00EC}" type="pres">
      <dgm:prSet presAssocID="{31DF49D5-D954-074E-B156-9A48E586281F}" presName="desTx" presStyleLbl="alignAccFollowNode1" presStyleIdx="1" presStyleCnt="3">
        <dgm:presLayoutVars>
          <dgm:bulletEnabled val="1"/>
        </dgm:presLayoutVars>
      </dgm:prSet>
      <dgm:spPr/>
    </dgm:pt>
    <dgm:pt modelId="{12A0573E-D781-B941-B109-FABFCE55F618}" type="pres">
      <dgm:prSet presAssocID="{7BC9519E-40A0-7B43-8BC5-6BDBC11129A9}" presName="space" presStyleCnt="0"/>
      <dgm:spPr/>
    </dgm:pt>
    <dgm:pt modelId="{E753BDBA-E1C4-3E4C-86F6-87AF2BD47831}" type="pres">
      <dgm:prSet presAssocID="{19D2C1CB-B540-0A4C-B42F-AD261D296403}" presName="composite" presStyleCnt="0"/>
      <dgm:spPr/>
    </dgm:pt>
    <dgm:pt modelId="{65F22973-66F0-7441-8164-8C7DC71DF172}" type="pres">
      <dgm:prSet presAssocID="{19D2C1CB-B540-0A4C-B42F-AD261D296403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8B7F2A0C-B3AD-9941-94DD-F2D8213FDA12}" type="pres">
      <dgm:prSet presAssocID="{19D2C1CB-B540-0A4C-B42F-AD261D296403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C790E511-EDCC-1246-9989-9111E8E64C4C}" type="presOf" srcId="{AAA6A08F-939D-8745-886E-684E115A091D}" destId="{772790EA-6D28-2945-804B-EA0092D0250B}" srcOrd="0" destOrd="0" presId="urn:microsoft.com/office/officeart/2005/8/layout/hList1"/>
    <dgm:cxn modelId="{35EF872A-EE32-084C-999E-202A648E2332}" srcId="{19D2C1CB-B540-0A4C-B42F-AD261D296403}" destId="{C8007A7A-70E0-894E-AB63-D8F26E3937EA}" srcOrd="2" destOrd="0" parTransId="{CE21A1AF-F4DE-754D-B6C8-B22C08331DB0}" sibTransId="{8D951681-C520-924C-89D9-917EA5008A56}"/>
    <dgm:cxn modelId="{1E73812C-F163-EC4B-89F1-C45E828BF856}" srcId="{31DF49D5-D954-074E-B156-9A48E586281F}" destId="{07DEC04F-0BC0-8644-9D22-E77843258BE3}" srcOrd="1" destOrd="0" parTransId="{4DFA8C6A-D7D8-F74D-852D-2B38CCC9E6E1}" sibTransId="{BDB2EFB3-0699-2B4E-9DCD-54A99CD59275}"/>
    <dgm:cxn modelId="{A3A73132-1AFC-2447-8F1F-A304B5E6A98E}" srcId="{19D2C1CB-B540-0A4C-B42F-AD261D296403}" destId="{F772AD73-9E44-1445-B458-18098B8314F9}" srcOrd="0" destOrd="0" parTransId="{358E6405-1D97-F349-A089-9EDA009AE745}" sibTransId="{7CF7EA1B-C8CF-EC48-8A7E-2D0BE0325EE8}"/>
    <dgm:cxn modelId="{0EB22540-5D4F-4C46-993F-524B07ECA9A3}" srcId="{31DF49D5-D954-074E-B156-9A48E586281F}" destId="{82E30ECA-A793-A149-9EEB-80D8E76792ED}" srcOrd="0" destOrd="0" parTransId="{0E50B927-BA98-184A-8182-6C8040109CBD}" sibTransId="{51E2C378-5A51-7A46-AEB5-225FDDC73090}"/>
    <dgm:cxn modelId="{EA5D985F-B570-A343-8599-26F6234D1CA9}" type="presOf" srcId="{82E30ECA-A793-A149-9EEB-80D8E76792ED}" destId="{4D17B8D5-5B9E-084E-927A-E3176EDE00EC}" srcOrd="0" destOrd="0" presId="urn:microsoft.com/office/officeart/2005/8/layout/hList1"/>
    <dgm:cxn modelId="{EC489764-A2C1-1A41-94FD-1FCD19122D7B}" type="presOf" srcId="{7883001D-79B3-5540-863E-629E334369DA}" destId="{4D17B8D5-5B9E-084E-927A-E3176EDE00EC}" srcOrd="0" destOrd="2" presId="urn:microsoft.com/office/officeart/2005/8/layout/hList1"/>
    <dgm:cxn modelId="{26DC9D70-7722-3646-94CE-7C19FF767A71}" srcId="{D2444C27-3AAB-7447-B7FD-9BAF49438566}" destId="{5A7459F3-EAC7-E043-ACCE-9CDAD6A76DD2}" srcOrd="0" destOrd="0" parTransId="{75312550-01DA-2E47-AEDE-3E59D5267129}" sibTransId="{35239CB7-3C74-494A-8871-8301A4C44AFC}"/>
    <dgm:cxn modelId="{5BD25575-180E-6649-BA93-440666E115CC}" type="presOf" srcId="{19D2C1CB-B540-0A4C-B42F-AD261D296403}" destId="{65F22973-66F0-7441-8164-8C7DC71DF172}" srcOrd="0" destOrd="0" presId="urn:microsoft.com/office/officeart/2005/8/layout/hList1"/>
    <dgm:cxn modelId="{29C1098D-9C8B-194D-A105-335CAB500E30}" srcId="{D2444C27-3AAB-7447-B7FD-9BAF49438566}" destId="{19D2C1CB-B540-0A4C-B42F-AD261D296403}" srcOrd="2" destOrd="0" parTransId="{586FA2A9-96FD-8E4D-8AF3-DCBC6ABD3A99}" sibTransId="{9970806C-D2EE-3547-A3B1-0F133B2DFE4B}"/>
    <dgm:cxn modelId="{653B6E96-9310-5F42-AEC1-098FC1C0CE91}" type="presOf" srcId="{150F808E-DB89-8E4E-94A3-7CFE3F7D9C22}" destId="{772790EA-6D28-2945-804B-EA0092D0250B}" srcOrd="0" destOrd="1" presId="urn:microsoft.com/office/officeart/2005/8/layout/hList1"/>
    <dgm:cxn modelId="{9956049D-6461-C74B-82E5-82A4993A1284}" srcId="{D2444C27-3AAB-7447-B7FD-9BAF49438566}" destId="{31DF49D5-D954-074E-B156-9A48E586281F}" srcOrd="1" destOrd="0" parTransId="{9068270A-A03E-164E-A97B-A5E813CD3855}" sibTransId="{7BC9519E-40A0-7B43-8BC5-6BDBC11129A9}"/>
    <dgm:cxn modelId="{912F31AA-5191-624B-93B8-F9AE6D2FE102}" srcId="{5A7459F3-EAC7-E043-ACCE-9CDAD6A76DD2}" destId="{D1496B5F-5C1C-3542-93A6-5FEF579D3968}" srcOrd="2" destOrd="0" parTransId="{127C7B3E-521F-CD45-AEF4-29E568BD352B}" sibTransId="{A78F5A30-9503-2A4A-B93F-A8F197624C45}"/>
    <dgm:cxn modelId="{DF8249B0-E9D5-E547-AF47-3D65C49B27BD}" type="presOf" srcId="{F772AD73-9E44-1445-B458-18098B8314F9}" destId="{8B7F2A0C-B3AD-9941-94DD-F2D8213FDA12}" srcOrd="0" destOrd="0" presId="urn:microsoft.com/office/officeart/2005/8/layout/hList1"/>
    <dgm:cxn modelId="{D94597B0-A658-5141-91CE-2C9D77EBA36F}" type="presOf" srcId="{31DF49D5-D954-074E-B156-9A48E586281F}" destId="{D0FDB908-826A-0649-B902-2C768CDA689A}" srcOrd="0" destOrd="0" presId="urn:microsoft.com/office/officeart/2005/8/layout/hList1"/>
    <dgm:cxn modelId="{78C8C0B3-CA96-C44C-BFDB-5EFEA1045E83}" srcId="{19D2C1CB-B540-0A4C-B42F-AD261D296403}" destId="{63856300-35A5-F141-8DE0-B8A19F4A30B3}" srcOrd="3" destOrd="0" parTransId="{DE5FD281-53BE-BF44-8001-5E6B9B32F884}" sibTransId="{B9FA3BCF-D3AB-8647-A851-3F5C9C3A618F}"/>
    <dgm:cxn modelId="{A9D952BF-5358-AC45-A2F9-7BEA9CBD8748}" srcId="{19D2C1CB-B540-0A4C-B42F-AD261D296403}" destId="{CAB089AD-B53E-2D45-8BD5-48A82D6CF36B}" srcOrd="1" destOrd="0" parTransId="{445F62B9-3251-8945-92B3-AD985B82D0AC}" sibTransId="{9A606A30-21D7-B149-BBA2-F4A533B01074}"/>
    <dgm:cxn modelId="{352F0DC4-AD17-394A-A100-FF149BC0E209}" srcId="{31DF49D5-D954-074E-B156-9A48E586281F}" destId="{7883001D-79B3-5540-863E-629E334369DA}" srcOrd="2" destOrd="0" parTransId="{774606E2-909A-8E4C-ACD3-CB26FAE15F3B}" sibTransId="{A2DECD2C-3DBB-4545-87CE-44FC40AFFCCC}"/>
    <dgm:cxn modelId="{18BD52C7-1D6B-D14A-8284-0409D435D9CC}" srcId="{5A7459F3-EAC7-E043-ACCE-9CDAD6A76DD2}" destId="{AAA6A08F-939D-8745-886E-684E115A091D}" srcOrd="0" destOrd="0" parTransId="{4FA39B77-E62F-6948-8242-15EE5E04C5E5}" sibTransId="{F0726680-BF2E-1F43-92B0-DFF336139F50}"/>
    <dgm:cxn modelId="{5631CCC8-1597-2F48-8378-B5B7F2C907D0}" type="presOf" srcId="{07DEC04F-0BC0-8644-9D22-E77843258BE3}" destId="{4D17B8D5-5B9E-084E-927A-E3176EDE00EC}" srcOrd="0" destOrd="1" presId="urn:microsoft.com/office/officeart/2005/8/layout/hList1"/>
    <dgm:cxn modelId="{75BB49CB-3EA0-4D49-BC2D-1C13E472B99D}" type="presOf" srcId="{D1496B5F-5C1C-3542-93A6-5FEF579D3968}" destId="{772790EA-6D28-2945-804B-EA0092D0250B}" srcOrd="0" destOrd="2" presId="urn:microsoft.com/office/officeart/2005/8/layout/hList1"/>
    <dgm:cxn modelId="{3589C4D8-6BF8-E64B-B9AD-B5C422E6AA3E}" type="presOf" srcId="{D2444C27-3AAB-7447-B7FD-9BAF49438566}" destId="{1138FF1D-6257-A64E-A61E-E6274E17918E}" srcOrd="0" destOrd="0" presId="urn:microsoft.com/office/officeart/2005/8/layout/hList1"/>
    <dgm:cxn modelId="{D7FE17E1-2B07-BE48-9899-E08D785C004F}" type="presOf" srcId="{5A7459F3-EAC7-E043-ACCE-9CDAD6A76DD2}" destId="{BB1E194F-D51F-0340-BC27-C04278464935}" srcOrd="0" destOrd="0" presId="urn:microsoft.com/office/officeart/2005/8/layout/hList1"/>
    <dgm:cxn modelId="{3B8D02E4-EA8C-3345-85BC-41C960742A21}" type="presOf" srcId="{63856300-35A5-F141-8DE0-B8A19F4A30B3}" destId="{8B7F2A0C-B3AD-9941-94DD-F2D8213FDA12}" srcOrd="0" destOrd="3" presId="urn:microsoft.com/office/officeart/2005/8/layout/hList1"/>
    <dgm:cxn modelId="{FCB8ACF1-E6B0-A043-930D-EA87130011AD}" srcId="{5A7459F3-EAC7-E043-ACCE-9CDAD6A76DD2}" destId="{150F808E-DB89-8E4E-94A3-7CFE3F7D9C22}" srcOrd="1" destOrd="0" parTransId="{04C6CE51-51AC-F24C-B99F-BA83CB1C2EFB}" sibTransId="{F0D6BC9B-17B2-E340-87DA-58B98DD7A4EC}"/>
    <dgm:cxn modelId="{B10424F3-DEBD-044E-AB44-1ADC3A39D684}" type="presOf" srcId="{C8007A7A-70E0-894E-AB63-D8F26E3937EA}" destId="{8B7F2A0C-B3AD-9941-94DD-F2D8213FDA12}" srcOrd="0" destOrd="2" presId="urn:microsoft.com/office/officeart/2005/8/layout/hList1"/>
    <dgm:cxn modelId="{8B74CFF8-CC77-C242-AE0A-6C042BF07BE8}" type="presOf" srcId="{CAB089AD-B53E-2D45-8BD5-48A82D6CF36B}" destId="{8B7F2A0C-B3AD-9941-94DD-F2D8213FDA12}" srcOrd="0" destOrd="1" presId="urn:microsoft.com/office/officeart/2005/8/layout/hList1"/>
    <dgm:cxn modelId="{F9844E31-5248-2441-BC63-FA0EEE4815DF}" type="presParOf" srcId="{1138FF1D-6257-A64E-A61E-E6274E17918E}" destId="{E65DB53A-FFB7-7D48-869E-94D873911BFD}" srcOrd="0" destOrd="0" presId="urn:microsoft.com/office/officeart/2005/8/layout/hList1"/>
    <dgm:cxn modelId="{DF0C27D5-EABE-B24D-9362-2A5CCA251B2C}" type="presParOf" srcId="{E65DB53A-FFB7-7D48-869E-94D873911BFD}" destId="{BB1E194F-D51F-0340-BC27-C04278464935}" srcOrd="0" destOrd="0" presId="urn:microsoft.com/office/officeart/2005/8/layout/hList1"/>
    <dgm:cxn modelId="{33375B95-AB03-A344-AD59-64152B98002C}" type="presParOf" srcId="{E65DB53A-FFB7-7D48-869E-94D873911BFD}" destId="{772790EA-6D28-2945-804B-EA0092D0250B}" srcOrd="1" destOrd="0" presId="urn:microsoft.com/office/officeart/2005/8/layout/hList1"/>
    <dgm:cxn modelId="{3C5AC0BE-000A-5F49-9B9D-03F24933F427}" type="presParOf" srcId="{1138FF1D-6257-A64E-A61E-E6274E17918E}" destId="{816B48F5-7129-6A42-8D23-702A316AF29E}" srcOrd="1" destOrd="0" presId="urn:microsoft.com/office/officeart/2005/8/layout/hList1"/>
    <dgm:cxn modelId="{FEBECB17-7130-6640-8C13-DB985910A23D}" type="presParOf" srcId="{1138FF1D-6257-A64E-A61E-E6274E17918E}" destId="{73641A73-D778-234D-91FD-C0ABC27A6C1C}" srcOrd="2" destOrd="0" presId="urn:microsoft.com/office/officeart/2005/8/layout/hList1"/>
    <dgm:cxn modelId="{B2DA2829-09E0-304E-991C-A0FA6248B792}" type="presParOf" srcId="{73641A73-D778-234D-91FD-C0ABC27A6C1C}" destId="{D0FDB908-826A-0649-B902-2C768CDA689A}" srcOrd="0" destOrd="0" presId="urn:microsoft.com/office/officeart/2005/8/layout/hList1"/>
    <dgm:cxn modelId="{33DD62F6-1DFA-EE41-89A9-B1878CBC4D50}" type="presParOf" srcId="{73641A73-D778-234D-91FD-C0ABC27A6C1C}" destId="{4D17B8D5-5B9E-084E-927A-E3176EDE00EC}" srcOrd="1" destOrd="0" presId="urn:microsoft.com/office/officeart/2005/8/layout/hList1"/>
    <dgm:cxn modelId="{AC9FA56B-7F97-BA4E-BD21-689D29A2CEC0}" type="presParOf" srcId="{1138FF1D-6257-A64E-A61E-E6274E17918E}" destId="{12A0573E-D781-B941-B109-FABFCE55F618}" srcOrd="3" destOrd="0" presId="urn:microsoft.com/office/officeart/2005/8/layout/hList1"/>
    <dgm:cxn modelId="{F8C34A3E-4DD9-4143-8095-75A0578CE61E}" type="presParOf" srcId="{1138FF1D-6257-A64E-A61E-E6274E17918E}" destId="{E753BDBA-E1C4-3E4C-86F6-87AF2BD47831}" srcOrd="4" destOrd="0" presId="urn:microsoft.com/office/officeart/2005/8/layout/hList1"/>
    <dgm:cxn modelId="{BC5E8B67-97DB-8D43-A301-37E8B83D1D9C}" type="presParOf" srcId="{E753BDBA-E1C4-3E4C-86F6-87AF2BD47831}" destId="{65F22973-66F0-7441-8164-8C7DC71DF172}" srcOrd="0" destOrd="0" presId="urn:microsoft.com/office/officeart/2005/8/layout/hList1"/>
    <dgm:cxn modelId="{BCD9C586-65F8-5B40-BC56-6DFE1C1AD703}" type="presParOf" srcId="{E753BDBA-E1C4-3E4C-86F6-87AF2BD47831}" destId="{8B7F2A0C-B3AD-9941-94DD-F2D8213FDA1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E8AC0-F071-4BC1-909D-DCED672E0BBF}">
      <dsp:nvSpPr>
        <dsp:cNvPr id="0" name=""/>
        <dsp:cNvSpPr/>
      </dsp:nvSpPr>
      <dsp:spPr>
        <a:xfrm>
          <a:off x="0" y="1401"/>
          <a:ext cx="58851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B4F6A5-BF69-4FBA-8E1E-C2B3596A9610}">
      <dsp:nvSpPr>
        <dsp:cNvPr id="0" name=""/>
        <dsp:cNvSpPr/>
      </dsp:nvSpPr>
      <dsp:spPr>
        <a:xfrm>
          <a:off x="0" y="1401"/>
          <a:ext cx="5885192" cy="9558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none" kern="1200">
              <a:solidFill>
                <a:srgbClr val="194E90"/>
              </a:solidFill>
              <a:latin typeface="Roboto"/>
              <a:ea typeface="Roboto"/>
              <a:cs typeface="Roboto"/>
            </a:rPr>
            <a:t>Us</a:t>
          </a:r>
          <a:r>
            <a:rPr lang="en-US" sz="2800" u="none" kern="1200">
              <a:solidFill>
                <a:srgbClr val="194E90"/>
              </a:solidFill>
              <a:latin typeface="Roboto"/>
              <a:ea typeface="Roboto"/>
              <a:cs typeface="Calibri"/>
            </a:rPr>
            <a:t>e design elements to create</a:t>
          </a:r>
          <a:r>
            <a:rPr lang="en-US" sz="2800" u="none" kern="1200">
              <a:solidFill>
                <a:srgbClr val="194E90"/>
              </a:solidFill>
              <a:latin typeface="Roboto"/>
              <a:ea typeface="Roboto"/>
              <a:cs typeface="Roboto"/>
            </a:rPr>
            <a:t> </a:t>
          </a:r>
        </a:p>
      </dsp:txBody>
      <dsp:txXfrm>
        <a:off x="0" y="1401"/>
        <a:ext cx="5885192" cy="955888"/>
      </dsp:txXfrm>
    </dsp:sp>
    <dsp:sp modelId="{05E6F8BC-35C7-9F47-8970-51CB24DCD322}">
      <dsp:nvSpPr>
        <dsp:cNvPr id="0" name=""/>
        <dsp:cNvSpPr/>
      </dsp:nvSpPr>
      <dsp:spPr>
        <a:xfrm>
          <a:off x="0" y="957290"/>
          <a:ext cx="58851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D24143-572B-9445-8EAA-9275813DDEE8}">
      <dsp:nvSpPr>
        <dsp:cNvPr id="0" name=""/>
        <dsp:cNvSpPr/>
      </dsp:nvSpPr>
      <dsp:spPr>
        <a:xfrm>
          <a:off x="0" y="957290"/>
          <a:ext cx="5885192" cy="9558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>
              <a:solidFill>
                <a:srgbClr val="194E90"/>
              </a:solidFill>
              <a:latin typeface="Roboto"/>
              <a:ea typeface="Roboto"/>
              <a:cs typeface="Roboto"/>
            </a:rPr>
            <a:t>Ensure 508 Accessibility</a:t>
          </a:r>
        </a:p>
      </dsp:txBody>
      <dsp:txXfrm>
        <a:off x="0" y="957290"/>
        <a:ext cx="5885192" cy="955888"/>
      </dsp:txXfrm>
    </dsp:sp>
    <dsp:sp modelId="{78F924A8-A1FA-6747-88BF-574D82BA78B2}">
      <dsp:nvSpPr>
        <dsp:cNvPr id="0" name=""/>
        <dsp:cNvSpPr/>
      </dsp:nvSpPr>
      <dsp:spPr>
        <a:xfrm>
          <a:off x="0" y="1913179"/>
          <a:ext cx="588519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70B6D-4876-D64F-A9AE-9C553AD12BFD}">
      <dsp:nvSpPr>
        <dsp:cNvPr id="0" name=""/>
        <dsp:cNvSpPr/>
      </dsp:nvSpPr>
      <dsp:spPr>
        <a:xfrm>
          <a:off x="0" y="1913179"/>
          <a:ext cx="5885192" cy="9558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>
              <a:solidFill>
                <a:srgbClr val="194E90"/>
              </a:solidFill>
              <a:latin typeface="Roboto"/>
              <a:ea typeface="Roboto"/>
              <a:cs typeface="Roboto"/>
            </a:rPr>
            <a:t>Test and distribute your infographic</a:t>
          </a:r>
        </a:p>
      </dsp:txBody>
      <dsp:txXfrm>
        <a:off x="0" y="1913179"/>
        <a:ext cx="5885192" cy="9558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1E194F-D51F-0340-BC27-C04278464935}">
      <dsp:nvSpPr>
        <dsp:cNvPr id="0" name=""/>
        <dsp:cNvSpPr/>
      </dsp:nvSpPr>
      <dsp:spPr>
        <a:xfrm>
          <a:off x="13003" y="128261"/>
          <a:ext cx="3399016" cy="13596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latin typeface="Roboto"/>
              <a:ea typeface="Roboto"/>
              <a:cs typeface="Roboto"/>
            </a:rPr>
            <a:t>Canva</a:t>
          </a:r>
          <a:endParaRPr lang="en-US" sz="2400" kern="1200">
            <a:latin typeface="Roboto"/>
            <a:ea typeface="Roboto"/>
            <a:cs typeface="Roboto"/>
          </a:endParaRPr>
        </a:p>
      </dsp:txBody>
      <dsp:txXfrm>
        <a:off x="13003" y="128261"/>
        <a:ext cx="3399016" cy="1359606"/>
      </dsp:txXfrm>
    </dsp:sp>
    <dsp:sp modelId="{772790EA-6D28-2945-804B-EA0092D0250B}">
      <dsp:nvSpPr>
        <dsp:cNvPr id="0" name=""/>
        <dsp:cNvSpPr/>
      </dsp:nvSpPr>
      <dsp:spPr>
        <a:xfrm>
          <a:off x="3486" y="1487868"/>
          <a:ext cx="3399016" cy="34792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400" b="0" i="0" kern="1200">
              <a:solidFill>
                <a:srgbClr val="194E90"/>
              </a:solidFill>
              <a:latin typeface="Roboto"/>
              <a:ea typeface="Roboto"/>
              <a:cs typeface="Roboto"/>
            </a:rPr>
            <a:t>   User-friendly platform with drag-and-drop functionality</a:t>
          </a:r>
          <a:endParaRPr lang="en-US" sz="2400" kern="120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400" kern="120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400" b="0" i="1" kern="1200">
              <a:solidFill>
                <a:srgbClr val="194E90"/>
              </a:solidFill>
              <a:latin typeface="Roboto"/>
              <a:ea typeface="Roboto"/>
              <a:cs typeface="Roboto"/>
            </a:rPr>
            <a:t>   Features:</a:t>
          </a:r>
          <a:r>
            <a:rPr lang="en-US" sz="2400" b="0" i="0" kern="1200">
              <a:solidFill>
                <a:srgbClr val="194E90"/>
              </a:solidFill>
              <a:latin typeface="Roboto"/>
              <a:ea typeface="Roboto"/>
              <a:cs typeface="Roboto"/>
            </a:rPr>
            <a:t> Templates, icons, charts, and customizable layouts</a:t>
          </a:r>
          <a:endParaRPr lang="en-US" sz="2400" kern="1200">
            <a:solidFill>
              <a:srgbClr val="194E90"/>
            </a:solidFill>
            <a:latin typeface="Roboto"/>
            <a:ea typeface="Roboto"/>
            <a:cs typeface="Roboto"/>
          </a:endParaRPr>
        </a:p>
      </dsp:txBody>
      <dsp:txXfrm>
        <a:off x="3486" y="1487868"/>
        <a:ext cx="3399016" cy="3479287"/>
      </dsp:txXfrm>
    </dsp:sp>
    <dsp:sp modelId="{D0FDB908-826A-0649-B902-2C768CDA689A}">
      <dsp:nvSpPr>
        <dsp:cNvPr id="0" name=""/>
        <dsp:cNvSpPr/>
      </dsp:nvSpPr>
      <dsp:spPr>
        <a:xfrm>
          <a:off x="3878365" y="128261"/>
          <a:ext cx="3399016" cy="13596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latin typeface="Roboto"/>
              <a:ea typeface="Roboto"/>
              <a:cs typeface="Roboto"/>
            </a:rPr>
            <a:t>Piktochart</a:t>
          </a:r>
          <a:endParaRPr lang="en-US" sz="2400" kern="1200">
            <a:latin typeface="Roboto"/>
            <a:ea typeface="Roboto"/>
            <a:cs typeface="Roboto"/>
          </a:endParaRPr>
        </a:p>
      </dsp:txBody>
      <dsp:txXfrm>
        <a:off x="3878365" y="128261"/>
        <a:ext cx="3399016" cy="1359606"/>
      </dsp:txXfrm>
    </dsp:sp>
    <dsp:sp modelId="{4D17B8D5-5B9E-084E-927A-E3176EDE00EC}">
      <dsp:nvSpPr>
        <dsp:cNvPr id="0" name=""/>
        <dsp:cNvSpPr/>
      </dsp:nvSpPr>
      <dsp:spPr>
        <a:xfrm>
          <a:off x="3878365" y="1487868"/>
          <a:ext cx="3399016" cy="34792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400" b="0" i="0" kern="1200">
              <a:solidFill>
                <a:srgbClr val="194E90"/>
              </a:solidFill>
              <a:latin typeface="Roboto"/>
              <a:ea typeface="Roboto"/>
              <a:cs typeface="Roboto"/>
            </a:rPr>
            <a:t>   Create professional-looking infographics with ease</a:t>
          </a:r>
          <a:endParaRPr lang="en-US" sz="2400" kern="120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400" kern="120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400" b="0" i="1" kern="1200">
              <a:solidFill>
                <a:srgbClr val="194E90"/>
              </a:solidFill>
              <a:latin typeface="Roboto"/>
              <a:ea typeface="Roboto"/>
              <a:cs typeface="Roboto"/>
            </a:rPr>
            <a:t>   Features:</a:t>
          </a:r>
          <a:r>
            <a:rPr lang="en-US" sz="2400" b="0" i="0" kern="1200">
              <a:solidFill>
                <a:srgbClr val="194E90"/>
              </a:solidFill>
              <a:latin typeface="Roboto"/>
              <a:ea typeface="Roboto"/>
              <a:cs typeface="Roboto"/>
            </a:rPr>
            <a:t> Extensive library of templates, charts, and graphics</a:t>
          </a:r>
          <a:endParaRPr lang="en-US" sz="2400" kern="1200">
            <a:solidFill>
              <a:srgbClr val="194E90"/>
            </a:solidFill>
            <a:latin typeface="Roboto"/>
            <a:ea typeface="Roboto"/>
            <a:cs typeface="Roboto"/>
          </a:endParaRPr>
        </a:p>
      </dsp:txBody>
      <dsp:txXfrm>
        <a:off x="3878365" y="1487868"/>
        <a:ext cx="3399016" cy="3479287"/>
      </dsp:txXfrm>
    </dsp:sp>
    <dsp:sp modelId="{65F22973-66F0-7441-8164-8C7DC71DF172}">
      <dsp:nvSpPr>
        <dsp:cNvPr id="0" name=""/>
        <dsp:cNvSpPr/>
      </dsp:nvSpPr>
      <dsp:spPr>
        <a:xfrm>
          <a:off x="7753244" y="128261"/>
          <a:ext cx="3399016" cy="13596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latin typeface="Roboto"/>
              <a:ea typeface="Roboto"/>
              <a:cs typeface="Roboto"/>
            </a:rPr>
            <a:t>PowerPoint</a:t>
          </a:r>
          <a:endParaRPr lang="en-US" sz="2400" kern="1200">
            <a:latin typeface="Roboto"/>
            <a:ea typeface="Roboto"/>
            <a:cs typeface="Roboto"/>
          </a:endParaRPr>
        </a:p>
      </dsp:txBody>
      <dsp:txXfrm>
        <a:off x="7753244" y="128261"/>
        <a:ext cx="3399016" cy="1359606"/>
      </dsp:txXfrm>
    </dsp:sp>
    <dsp:sp modelId="{8B7F2A0C-B3AD-9941-94DD-F2D8213FDA12}">
      <dsp:nvSpPr>
        <dsp:cNvPr id="0" name=""/>
        <dsp:cNvSpPr/>
      </dsp:nvSpPr>
      <dsp:spPr>
        <a:xfrm>
          <a:off x="7753244" y="1487868"/>
          <a:ext cx="3399016" cy="34792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400" b="0" i="0" kern="1200">
              <a:latin typeface="Roboto"/>
              <a:ea typeface="Roboto"/>
              <a:cs typeface="Roboto"/>
            </a:rPr>
            <a:t>   </a:t>
          </a:r>
          <a:r>
            <a:rPr lang="en-US" sz="2400" b="0" i="0" kern="1200">
              <a:solidFill>
                <a:srgbClr val="194E90"/>
              </a:solidFill>
              <a:latin typeface="Roboto"/>
              <a:ea typeface="Roboto"/>
              <a:cs typeface="Roboto"/>
            </a:rPr>
            <a:t>Versatile Infographic Creation Tool</a:t>
          </a:r>
          <a:endParaRPr lang="en-US" sz="2400" kern="120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400" b="0" i="1" kern="1200">
              <a:solidFill>
                <a:srgbClr val="194E90"/>
              </a:solidFill>
              <a:latin typeface="Roboto"/>
              <a:ea typeface="Roboto"/>
              <a:cs typeface="Roboto"/>
            </a:rPr>
            <a:t>   </a:t>
          </a:r>
          <a:endParaRPr lang="en-US" sz="2400" b="0" kern="1200">
            <a:solidFill>
              <a:srgbClr val="194E90"/>
            </a:solidFill>
            <a:latin typeface="Roboto"/>
            <a:ea typeface="Roboto"/>
            <a:cs typeface="Roboto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400" b="0" i="1" kern="1200">
              <a:solidFill>
                <a:srgbClr val="194E90"/>
              </a:solidFill>
              <a:latin typeface="Roboto"/>
              <a:ea typeface="Roboto"/>
              <a:cs typeface="Roboto"/>
            </a:rPr>
            <a:t>   Features:</a:t>
          </a:r>
          <a:r>
            <a:rPr lang="en-US" sz="2400" b="0" i="0" kern="1200">
              <a:solidFill>
                <a:srgbClr val="194E90"/>
              </a:solidFill>
              <a:latin typeface="Roboto"/>
              <a:ea typeface="Roboto"/>
              <a:cs typeface="Roboto"/>
            </a:rPr>
            <a:t> Pre-Designed Templates, shapes and objects, and SmartArt graphics</a:t>
          </a:r>
          <a:endParaRPr lang="en-US" sz="2400" b="0" kern="1200">
            <a:solidFill>
              <a:srgbClr val="194E90"/>
            </a:solidFill>
            <a:latin typeface="Roboto"/>
            <a:ea typeface="Roboto"/>
            <a:cs typeface="Roboto"/>
          </a:endParaRPr>
        </a:p>
      </dsp:txBody>
      <dsp:txXfrm>
        <a:off x="7753244" y="1487868"/>
        <a:ext cx="3399016" cy="34792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52FEB-CC33-4543-9B3E-91513C3D304E}" type="datetimeFigureOut">
              <a:rPr lang="en-US"/>
              <a:t>2/16/2024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BA018-38AE-46D3-9FA6-73F2863DD58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554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53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DFDCA-8A76-FE30-4306-6E69B58BD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0265B8-6478-8762-504C-6082AD545E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3F3F3E-395E-A47C-AA00-9F8AC01548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4E076C-426C-2DE5-0E52-1F33E3D62F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958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112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819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With your PowerPoint open, Select “View” on the PowerPoint menu. Once that is open Select ”Check Accessibility” and select “Check Accessibility”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279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BA018-38AE-46D3-9FA6-73F2863DD5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200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19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22.svg"/><Relationship Id="rId4" Type="http://schemas.openxmlformats.org/officeDocument/2006/relationships/image" Target="../media/image1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61A39DD-407C-A746-A681-806679DA94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5037"/>
            <a:ext cx="12197048" cy="68679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FE80FF-03BA-3949-8BA6-FF512CDC7C3B}"/>
              </a:ext>
            </a:extLst>
          </p:cNvPr>
          <p:cNvSpPr txBox="1"/>
          <p:nvPr userDrawn="1"/>
        </p:nvSpPr>
        <p:spPr>
          <a:xfrm>
            <a:off x="165100" y="7061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7" name="Picture 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CF155CF1-3ADA-C654-A865-F24392E282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52784" y="5733230"/>
            <a:ext cx="1612741" cy="80637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93EC4B8-FFEA-6710-A99F-1EE79EA728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62209" y="5671503"/>
            <a:ext cx="1371600" cy="9144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891DD731-53BD-B847-98C5-CDB8CF76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922" y="2456461"/>
            <a:ext cx="499128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6315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4F5FBB-B1F5-3145-9D94-4565EF509B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-2"/>
            <a:ext cx="12192001" cy="685800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085CB20-19C6-3B40-B8C6-311733CA67F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1530" y="3135312"/>
            <a:ext cx="5910470" cy="587375"/>
          </a:xfrm>
        </p:spPr>
        <p:txBody>
          <a:bodyPr>
            <a:noAutofit/>
          </a:bodyPr>
          <a:lstStyle>
            <a:lvl1pPr>
              <a:defRPr sz="2400" b="1">
                <a:latin typeface=""/>
              </a:defRPr>
            </a:lvl1pPr>
          </a:lstStyle>
          <a:p>
            <a:r>
              <a:rPr lang="en-US">
                <a:solidFill>
                  <a:schemeClr val="tx2"/>
                </a:solidFill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9677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4F5FBB-B1F5-3145-9D94-4565EF509B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2"/>
            <a:ext cx="12192004" cy="6858002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26AAB7D-8588-E3E5-A7BC-6E03D9D746C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40511" y="2970183"/>
            <a:ext cx="1371600" cy="914400"/>
          </a:xfrm>
          <a:prstGeom prst="rect">
            <a:avLst/>
          </a:prstGeom>
        </p:spPr>
      </p:pic>
      <p:pic>
        <p:nvPicPr>
          <p:cNvPr id="3" name="Picture 2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74233A9B-9619-6D33-3A0D-3BB5A4BCB5C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914982" y="3025814"/>
            <a:ext cx="1612741" cy="806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4F6355-F3D8-D41E-7986-1813906AB1A1}"/>
              </a:ext>
            </a:extLst>
          </p:cNvPr>
          <p:cNvSpPr txBox="1"/>
          <p:nvPr userDrawn="1"/>
        </p:nvSpPr>
        <p:spPr>
          <a:xfrm>
            <a:off x="2351990" y="5642408"/>
            <a:ext cx="6920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The findings and conclusions in this report are those of the authors and do not necessarily represent the official position of the Centers for Disease Control and Prevention.</a:t>
            </a:r>
          </a:p>
        </p:txBody>
      </p:sp>
    </p:spTree>
    <p:extLst>
      <p:ext uri="{BB962C8B-B14F-4D97-AF65-F5344CB8AC3E}">
        <p14:creationId xmlns:p14="http://schemas.microsoft.com/office/powerpoint/2010/main" val="1347535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61A39DD-407C-A746-A681-806679DA94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5037"/>
            <a:ext cx="12197048" cy="68679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FE80FF-03BA-3949-8BA6-FF512CDC7C3B}"/>
              </a:ext>
            </a:extLst>
          </p:cNvPr>
          <p:cNvSpPr txBox="1"/>
          <p:nvPr userDrawn="1"/>
        </p:nvSpPr>
        <p:spPr>
          <a:xfrm>
            <a:off x="165100" y="7061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7" name="Picture 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CF155CF1-3ADA-C654-A865-F24392E282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52784" y="5733230"/>
            <a:ext cx="1612741" cy="80637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93EC4B8-FFEA-6710-A99F-1EE79EA728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62209" y="5671503"/>
            <a:ext cx="1371600" cy="9144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D7D6F9E-A505-156D-ACD2-24AEB6DF85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1" r="47267"/>
          <a:stretch/>
        </p:blipFill>
        <p:spPr>
          <a:xfrm>
            <a:off x="1272975" y="1279293"/>
            <a:ext cx="4030545" cy="4299333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FE7CCAAD-F39A-524C-B8ED-F3102ACAA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6481" y="2766177"/>
            <a:ext cx="499128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05491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6D8B43A-C35E-D444-94AC-8ED5811445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09000" y="5815584"/>
            <a:ext cx="3683000" cy="859536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108CA97-D01C-2266-0125-78C5A3169A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1911270" y="2508250"/>
            <a:ext cx="3276600" cy="1841500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F9D12E6-42BC-9FE6-4265-868A71755E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1352" y="1431202"/>
            <a:ext cx="684779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CFCBDAC-4313-B99C-2C66-A0003A38CDB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32853" y="3084576"/>
            <a:ext cx="2963787" cy="327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FontTx/>
              <a:buNone/>
              <a:defRPr sz="2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>
              <a:buFontTx/>
              <a:buNone/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>
              <a:buFontTx/>
              <a:buNone/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>
              <a:buFontTx/>
              <a:buNone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Table of Contents</a:t>
            </a:r>
          </a:p>
        </p:txBody>
      </p:sp>
    </p:spTree>
    <p:extLst>
      <p:ext uri="{BB962C8B-B14F-4D97-AF65-F5344CB8AC3E}">
        <p14:creationId xmlns:p14="http://schemas.microsoft.com/office/powerpoint/2010/main" val="3141167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DA973A2-447E-7C5C-D634-206BBF94AC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8216" y="-54980"/>
            <a:ext cx="3276600" cy="1841500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48234A7-30C2-3E42-B1E8-5C6DD52AA1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6258" y="-940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accent1"/>
                </a:solidFill>
                <a:latin typeface="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74E1DF4-132D-9D4D-AC6A-16E6446B7E7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6258" y="180125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bullets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5668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286A7B7D-7A10-6B59-0EC8-7B08990C77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1893A5D-4E5F-A169-A017-422B93177E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487136" y="-54980"/>
            <a:ext cx="3276600" cy="1841500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2BFEC7B-7BE7-DA37-33C5-6535D8D3F5C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831367" y="1636484"/>
            <a:ext cx="684779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bullets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0A503E4C-D9BE-58C0-2165-A15ACEB4A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1367" y="-940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accent1"/>
                </a:solidFill>
                <a:latin typeface=""/>
              </a:defRPr>
            </a:lvl1pPr>
          </a:lstStyle>
          <a:p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811093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286A7B7D-7A10-6B59-0EC8-7B08990C7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9262" b="926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A58F4AD0-9FFE-EDCB-7A94-24EF90764D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8216" y="-54980"/>
            <a:ext cx="3276600" cy="18415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BA24F93-01DC-D621-A35F-B5ADBA899EF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02332" y="-50864"/>
            <a:ext cx="3276600" cy="1841500"/>
          </a:xfrm>
          <a:prstGeom prst="rect">
            <a:avLst/>
          </a:prstGeom>
        </p:spPr>
      </p:pic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24D79FF-3ECB-644D-822F-24DCCD739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58" y="-940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tx2"/>
                </a:solidFill>
                <a:latin typeface="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100A57E-A53E-3147-8F53-392D2C391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258" y="1431203"/>
            <a:ext cx="837380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56808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286A7B7D-7A10-6B59-0EC8-7B08990C77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2031357-F60C-EEC6-CE63-7094270AFC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8216" y="-54980"/>
            <a:ext cx="3276600" cy="18415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96C0FCA-0049-3636-9180-13D046D50BE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98216" y="242"/>
            <a:ext cx="3276600" cy="1841500"/>
          </a:xfrm>
          <a:prstGeom prst="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EA6837-C932-41A9-3142-3697D595A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58" y="-940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tx2"/>
                </a:solidFill>
                <a:latin typeface="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0BA2813-28F3-4FFE-D75E-344415956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259" y="1431202"/>
            <a:ext cx="6049614" cy="5189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537841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286A7B7D-7A10-6B59-0EC8-7B08990C77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A58F4AD0-9FFE-EDCB-7A94-24EF90764D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8216" y="-54980"/>
            <a:ext cx="3276600" cy="18415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3F6BBF6F-13FE-4444-BD61-C5503EA58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58" y="-9408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>
                <a:solidFill>
                  <a:schemeClr val="tx2"/>
                </a:solidFill>
                <a:latin typeface="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4ECD129-3E5C-7645-8F1E-95036C205B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048" y="1431202"/>
            <a:ext cx="532315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336F4E6-EAF8-1346-9B31-9225D8F3799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655880" y="1431202"/>
            <a:ext cx="532315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0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8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6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56908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D8C303E-E293-BC05-83A4-0CEDBCA0C4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39F3498-38C1-694D-ADB1-340E2EA878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1530" y="3135312"/>
            <a:ext cx="5910470" cy="587375"/>
          </a:xfrm>
        </p:spPr>
        <p:txBody>
          <a:bodyPr>
            <a:noAutofit/>
          </a:bodyPr>
          <a:lstStyle>
            <a:lvl1pPr>
              <a:defRPr sz="2400" b="1">
                <a:latin typeface=""/>
              </a:defRPr>
            </a:lvl1pPr>
          </a:lstStyle>
          <a:p>
            <a:r>
              <a:rPr lang="en-US">
                <a:solidFill>
                  <a:schemeClr val="tx2"/>
                </a:solidFill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4040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2013B1-B49D-A542-A4D4-11895E903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E52AC2-B03D-AE40-A31A-B5F93EEFA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3D3A7F-5915-1D46-9BC2-D8C087C283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F4572-77DA-414C-98E4-624CEE4532D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D063A-67D3-9744-9244-37EF53F9EA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760C3C-E5F1-724D-8B94-DF566F8CC4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564C1-ED85-FC4A-AC5D-56F28EA76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55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84" r:id="rId2"/>
    <p:sldLayoutId id="2147483702" r:id="rId3"/>
    <p:sldLayoutId id="2147483709" r:id="rId4"/>
    <p:sldLayoutId id="2147483781" r:id="rId5"/>
    <p:sldLayoutId id="2147483775" r:id="rId6"/>
    <p:sldLayoutId id="2147483783" r:id="rId7"/>
    <p:sldLayoutId id="2147483770" r:id="rId8"/>
    <p:sldLayoutId id="2147483764" r:id="rId9"/>
    <p:sldLayoutId id="2147483786" r:id="rId10"/>
    <p:sldLayoutId id="21474837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81329-518F-4A45-BDEE-0B5AEA6EB5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5132" y="1755693"/>
            <a:ext cx="6148226" cy="2206625"/>
          </a:xfrm>
        </p:spPr>
        <p:txBody>
          <a:bodyPr>
            <a:noAutofit/>
          </a:bodyPr>
          <a:lstStyle/>
          <a:p>
            <a:r>
              <a:rPr lang="en-US" sz="4400">
                <a:latin typeface="Roboto"/>
                <a:ea typeface="Roboto"/>
                <a:cs typeface="Roboto"/>
              </a:rPr>
              <a:t>Designing Infographics for Public Health</a:t>
            </a:r>
            <a:endParaRPr lang="en-US" sz="4400" b="1">
              <a:cs typeface="Roboto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2D0AFB-2812-4D4B-A3C6-57401E27264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767046" y="4274059"/>
            <a:ext cx="4146976" cy="45402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 b="1">
                <a:solidFill>
                  <a:schemeClr val="bg1"/>
                </a:solidFill>
                <a:latin typeface="Roboto"/>
                <a:ea typeface="Roboto"/>
                <a:cs typeface="Roboto"/>
              </a:rPr>
              <a:t>February 2024</a:t>
            </a: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30B19A1-139F-9EB9-0C0B-4E5D262469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40331" b="34991"/>
          <a:stretch/>
        </p:blipFill>
        <p:spPr>
          <a:xfrm>
            <a:off x="5331277" y="3819617"/>
            <a:ext cx="3276600" cy="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262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FB849-3769-6D90-15D5-607F040A49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E7F4B-1629-02F4-1A76-F43D328993F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38398" y="2919652"/>
            <a:ext cx="4515867" cy="1018695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Using Colors In Your Infographic</a:t>
            </a:r>
          </a:p>
        </p:txBody>
      </p:sp>
    </p:spTree>
    <p:extLst>
      <p:ext uri="{BB962C8B-B14F-4D97-AF65-F5344CB8AC3E}">
        <p14:creationId xmlns:p14="http://schemas.microsoft.com/office/powerpoint/2010/main" val="3597745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E269E4-C366-59F3-23A8-5C347A50A5DB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831367" y="2154068"/>
            <a:ext cx="6847795" cy="383375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Color choice is one of the most important visual qualities of an infographic</a:t>
            </a:r>
            <a:endParaRPr lang="en-US"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endParaRPr lang="en-US"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Keep your color palette between 3-5 colors and choose them based on relativity to the subject</a:t>
            </a:r>
          </a:p>
          <a:p>
            <a:pPr>
              <a:buFont typeface="Wingdings" pitchFamily="2" charset="2"/>
              <a:buChar char="ü"/>
            </a:pPr>
            <a:endParaRPr lang="en-US"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Be aware of certain emotional associations to colors. Ensure the colors in your graphic are appropriate for the objective.</a:t>
            </a:r>
            <a:endParaRPr lang="en-US">
              <a:cs typeface="Roboto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38B3F1-BD73-5FEF-E6C0-8BC78B757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Importance of Color Choice</a:t>
            </a:r>
            <a:endParaRPr lang="en-US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28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99089B7-FDA2-A1CD-77A7-2344488B8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Color Psychology Guide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50FF340-1C0C-061B-FB71-873CF7065D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6818" r="281" b="-758"/>
          <a:stretch/>
        </p:blipFill>
        <p:spPr>
          <a:xfrm>
            <a:off x="6396707" y="119661"/>
            <a:ext cx="5097316" cy="3587902"/>
          </a:xfr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03C91D0-80DE-8A0C-3CBC-CDB946E865C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8226" y="1302020"/>
            <a:ext cx="3984656" cy="3276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When choosing colors </a:t>
            </a:r>
            <a:br>
              <a:rPr lang="en-US" sz="2000">
                <a:solidFill>
                  <a:srgbClr val="194E90"/>
                </a:solidFill>
                <a:latin typeface="Roboto"/>
                <a:ea typeface="Roboto"/>
                <a:cs typeface="Roboto"/>
              </a:rPr>
            </a:br>
            <a:r>
              <a:rPr lang="en-US" sz="200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for your infographic, opt to</a:t>
            </a:r>
            <a:br>
              <a:rPr lang="en-US" sz="2000">
                <a:solidFill>
                  <a:srgbClr val="194E90"/>
                </a:solidFill>
                <a:latin typeface="Roboto"/>
                <a:ea typeface="Roboto"/>
                <a:cs typeface="Roboto"/>
              </a:rPr>
            </a:br>
            <a:r>
              <a:rPr lang="en-US" sz="200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use your brand colors for </a:t>
            </a:r>
            <a:br>
              <a:rPr lang="en-US" sz="2000">
                <a:solidFill>
                  <a:srgbClr val="194E90"/>
                </a:solidFill>
                <a:latin typeface="Roboto"/>
                <a:ea typeface="Roboto"/>
                <a:cs typeface="Roboto"/>
              </a:rPr>
            </a:br>
            <a:r>
              <a:rPr lang="en-US" sz="200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visual alignment. </a:t>
            </a:r>
            <a:endParaRPr lang="en-US" sz="2000">
              <a:solidFill>
                <a:srgbClr val="194E90"/>
              </a:solidFill>
              <a:cs typeface="Roboto"/>
            </a:endParaRPr>
          </a:p>
          <a:p>
            <a:endParaRPr lang="en-US" sz="2000">
              <a:solidFill>
                <a:srgbClr val="194E90"/>
              </a:solidFill>
              <a:latin typeface="Roboto"/>
              <a:ea typeface="Roboto"/>
              <a:cs typeface="Roboto"/>
            </a:endParaRPr>
          </a:p>
          <a:p>
            <a:r>
              <a:rPr lang="en-US" sz="200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If that's not an option, you may opt to utilize color psychology to determine what colors best support your message. </a:t>
            </a:r>
            <a:endParaRPr lang="en-US" sz="2000">
              <a:solidFill>
                <a:srgbClr val="194E90"/>
              </a:solidFill>
              <a:cs typeface="Roboto"/>
            </a:endParaRPr>
          </a:p>
          <a:p>
            <a:endParaRPr lang="en-US" sz="2000">
              <a:cs typeface="Roboto"/>
            </a:endParaRPr>
          </a:p>
        </p:txBody>
      </p:sp>
      <p:pic>
        <p:nvPicPr>
          <p:cNvPr id="11" name="Content Placeholder 6">
            <a:extLst>
              <a:ext uri="{FF2B5EF4-FFF2-40B4-BE49-F238E27FC236}">
                <a16:creationId xmlns:a16="http://schemas.microsoft.com/office/drawing/2014/main" id="{23CDE680-389A-A31D-B11F-B4CA8FF3A1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43" t="8333" r="2143" b="8095"/>
          <a:stretch/>
        </p:blipFill>
        <p:spPr>
          <a:xfrm>
            <a:off x="6500607" y="3400901"/>
            <a:ext cx="4920459" cy="322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708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0CE8E-BD96-8CEE-1849-0A20D5A49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Color Contrast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F367AC-B834-77B1-D6F7-8437EBFBD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013" y="1513702"/>
            <a:ext cx="3528204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r>
              <a:rPr lang="en-US" sz="1700">
                <a:latin typeface="Roboto"/>
                <a:ea typeface="Roboto"/>
                <a:cs typeface="Roboto"/>
              </a:rPr>
              <a:t>Utilize contrast to highlight key points, create focal points, and guide the viewer’s eye.</a:t>
            </a: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endParaRPr lang="en-US" sz="1700"/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r>
              <a:rPr lang="en-US" sz="1700">
                <a:latin typeface="Roboto"/>
                <a:ea typeface="Roboto"/>
                <a:cs typeface="Roboto"/>
              </a:rPr>
              <a:t>Consider visual impairment and ensure your color choices are accessible to all viewers.</a:t>
            </a: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endParaRPr lang="en-US" sz="1700">
              <a:latin typeface="Roboto"/>
              <a:ea typeface="Roboto"/>
              <a:cs typeface="Roboto"/>
            </a:endParaRP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r>
              <a:rPr lang="en-US" sz="1700">
                <a:latin typeface="Roboto"/>
                <a:ea typeface="Roboto"/>
                <a:cs typeface="Roboto"/>
              </a:rPr>
              <a:t>Ensure high color contrast for text and visual elements for better visibility. The contrast ratio between the background and text should be at least 4.5:1.</a:t>
            </a:r>
          </a:p>
          <a:p>
            <a:endParaRPr lang="en-US" sz="1700"/>
          </a:p>
        </p:txBody>
      </p:sp>
      <p:pic>
        <p:nvPicPr>
          <p:cNvPr id="5" name="Picture 4" descr="Color Contrast - Accessibility by Design">
            <a:extLst>
              <a:ext uri="{FF2B5EF4-FFF2-40B4-BE49-F238E27FC236}">
                <a16:creationId xmlns:a16="http://schemas.microsoft.com/office/drawing/2014/main" id="{54629DDF-7FAD-BCFA-AE93-215959D88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399" y="1511894"/>
            <a:ext cx="7450788" cy="452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996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49693B-85EC-D1F8-A662-0274CAD01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9CDF1-3057-D13A-F70B-0C2485B02C3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24662" y="2747123"/>
            <a:ext cx="3796999" cy="1363752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Typography</a:t>
            </a:r>
            <a:b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</a:br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in Infographics</a:t>
            </a:r>
          </a:p>
        </p:txBody>
      </p:sp>
    </p:spTree>
    <p:extLst>
      <p:ext uri="{BB962C8B-B14F-4D97-AF65-F5344CB8AC3E}">
        <p14:creationId xmlns:p14="http://schemas.microsoft.com/office/powerpoint/2010/main" val="1478084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63F1C-05E6-7D33-7C5A-1B1F8EADE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58" y="-94085"/>
            <a:ext cx="10515600" cy="1124280"/>
          </a:xfrm>
        </p:spPr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Using layout to tell a visual story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08A827-D91C-842A-A18A-1A704133D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258" y="1801250"/>
            <a:ext cx="2723072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</a:pPr>
            <a:r>
              <a:rPr lang="en-US" sz="160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Use legible fonts and ensure text is sizable for easy reading.</a:t>
            </a:r>
            <a:endParaRPr lang="en-US" sz="1600">
              <a:solidFill>
                <a:srgbClr val="194E90"/>
              </a:solidFill>
              <a:cs typeface="Roboto" panose="02000000000000000000" pitchFamily="2" charset="0"/>
            </a:endParaRP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</a:pPr>
            <a:endParaRPr lang="en-US" sz="1600">
              <a:solidFill>
                <a:srgbClr val="194E90"/>
              </a:solidFill>
              <a:cs typeface="Roboto"/>
            </a:endParaRP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</a:pPr>
            <a:r>
              <a:rPr lang="en-US" sz="160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Stick to Serif or Sans Serif fonts for readability</a:t>
            </a: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</a:pPr>
            <a:endParaRPr lang="en-US" sz="1600">
              <a:solidFill>
                <a:srgbClr val="194E90"/>
              </a:solidFill>
              <a:cs typeface="Roboto" panose="02000000000000000000" pitchFamily="2" charset="0"/>
            </a:endParaRP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</a:pPr>
            <a:r>
              <a:rPr lang="en-US" sz="160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Use varying font sizes, weights, and styles to establish hierarchy and guide the viewer’s eye</a:t>
            </a:r>
            <a:r>
              <a:rPr lang="en-US" sz="1600">
                <a:latin typeface="Roboto"/>
                <a:ea typeface="Roboto"/>
                <a:cs typeface="Roboto"/>
              </a:rPr>
              <a:t>.</a:t>
            </a:r>
            <a:endParaRPr lang="en-US" sz="1600">
              <a:cs typeface="Roboto"/>
            </a:endParaRPr>
          </a:p>
        </p:txBody>
      </p:sp>
      <p:pic>
        <p:nvPicPr>
          <p:cNvPr id="12290" name="Picture 2" descr="infographic design tutorial - fonts and typography">
            <a:extLst>
              <a:ext uri="{FF2B5EF4-FFF2-40B4-BE49-F238E27FC236}">
                <a16:creationId xmlns:a16="http://schemas.microsoft.com/office/drawing/2014/main" id="{A5BA98A9-C021-64F2-AD4A-ABFC0A0AE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859" y="1488007"/>
            <a:ext cx="7692198" cy="470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961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FEADE-FC01-494D-657E-6A4B1D1A84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5A182-4B56-4407-F709-A7E767FC2E8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1530" y="2761501"/>
            <a:ext cx="3868886" cy="1334997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Imagery in Infographics</a:t>
            </a:r>
          </a:p>
        </p:txBody>
      </p:sp>
    </p:spTree>
    <p:extLst>
      <p:ext uri="{BB962C8B-B14F-4D97-AF65-F5344CB8AC3E}">
        <p14:creationId xmlns:p14="http://schemas.microsoft.com/office/powerpoint/2010/main" val="1458518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46E5D21-80E9-6E9F-65FB-1B389DDBA46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831367" y="2182823"/>
            <a:ext cx="6847795" cy="380499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Images can be impactful in reinforcing key messages and making the infographic more visually interesting.</a:t>
            </a:r>
            <a:endParaRPr lang="en-US">
              <a:solidFill>
                <a:srgbClr val="194E90"/>
              </a:solidFill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endParaRPr lang="en-US">
              <a:solidFill>
                <a:srgbClr val="194E90"/>
              </a:solidFill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Choose imagery that aligns with the objective of the infographic.</a:t>
            </a:r>
          </a:p>
          <a:p>
            <a:pPr>
              <a:buFont typeface="Wingdings" pitchFamily="2" charset="2"/>
              <a:buChar char="ü"/>
            </a:pPr>
            <a:endParaRPr lang="en-US">
              <a:solidFill>
                <a:srgbClr val="194E90"/>
              </a:solidFill>
              <a:cs typeface="Roboto" panose="02000000000000000000" pitchFamily="2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Avoid adding excessive imagery and detail to prevent distracting audience members from key messages.</a:t>
            </a:r>
            <a:endParaRPr lang="en-US">
              <a:solidFill>
                <a:srgbClr val="194E90"/>
              </a:solidFill>
              <a:cs typeface="Roboto" panose="02000000000000000000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8071AB-0C2C-135C-7688-3A723672D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Use Imagery</a:t>
            </a:r>
          </a:p>
        </p:txBody>
      </p:sp>
    </p:spTree>
    <p:extLst>
      <p:ext uri="{BB962C8B-B14F-4D97-AF65-F5344CB8AC3E}">
        <p14:creationId xmlns:p14="http://schemas.microsoft.com/office/powerpoint/2010/main" val="29970513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C9063-E696-490C-1793-165AF3844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Alternative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08A827-D91C-842A-A18A-1A704133DB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</a:pPr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Provide alternative text and descriptions for visual elements on digital infographics to aid understanding.</a:t>
            </a: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</a:pPr>
            <a:endParaRPr lang="en-US">
              <a:solidFill>
                <a:srgbClr val="194E90"/>
              </a:solidFill>
              <a:cs typeface="Roboto"/>
            </a:endParaRP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</a:pPr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Write alt text that is descriptive yet concise, ideally under 125 characters.</a:t>
            </a: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</a:pPr>
            <a:endParaRPr lang="en-US">
              <a:solidFill>
                <a:srgbClr val="194E90"/>
              </a:solidFill>
              <a:latin typeface="Roboto"/>
              <a:ea typeface="Roboto"/>
              <a:cs typeface="Roboto"/>
            </a:endParaRP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</a:pPr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It's important to consider this as you're designing so you won't have to make multiple changes at the end.</a:t>
            </a:r>
          </a:p>
        </p:txBody>
      </p:sp>
      <p:pic>
        <p:nvPicPr>
          <p:cNvPr id="4102" name="Picture 6" descr="Image Alt Text: Definition and Best Practices for Accessible Designs -  Venngage">
            <a:extLst>
              <a:ext uri="{FF2B5EF4-FFF2-40B4-BE49-F238E27FC236}">
                <a16:creationId xmlns:a16="http://schemas.microsoft.com/office/drawing/2014/main" id="{D9B36E3B-A96F-1605-2E4E-5B4556A92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640" y="350300"/>
            <a:ext cx="5323512" cy="5294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241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D1EFB-FC75-AD96-F6C9-D553D569D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9CB16-D26A-F529-3E57-81A0F0FAA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62175" y="2532017"/>
            <a:ext cx="5166035" cy="1298654"/>
          </a:xfrm>
        </p:spPr>
        <p:txBody>
          <a:bodyPr>
            <a:noAutofit/>
          </a:bodyPr>
          <a:lstStyle/>
          <a:p>
            <a:br>
              <a:rPr lang="en-US" sz="2600">
                <a:latin typeface="Roboto"/>
                <a:ea typeface="Roboto"/>
                <a:cs typeface="Roboto"/>
              </a:rPr>
            </a:br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Common Methods </a:t>
            </a:r>
            <a:b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</a:br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for Data Visualization</a:t>
            </a:r>
          </a:p>
        </p:txBody>
      </p:sp>
    </p:spTree>
    <p:extLst>
      <p:ext uri="{BB962C8B-B14F-4D97-AF65-F5344CB8AC3E}">
        <p14:creationId xmlns:p14="http://schemas.microsoft.com/office/powerpoint/2010/main" val="3699381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6E599-B9DB-CA42-B6F8-18CFAFAB9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Purpose of This Webinar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6D0978-364C-043F-F4E8-208C3E037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latin typeface="Roboto"/>
                <a:ea typeface="Roboto"/>
                <a:cs typeface="Roboto"/>
              </a:rPr>
              <a:t>This webinar is for any public health professional who wants to create their own infographics that are accessible to all audiences.</a:t>
            </a:r>
            <a:endParaRPr lang="en-US" dirty="0">
              <a:cs typeface="Roboto"/>
            </a:endParaRPr>
          </a:p>
          <a:p>
            <a:endParaRPr lang="en-US">
              <a:cs typeface="Roboto"/>
            </a:endParaRPr>
          </a:p>
          <a:p>
            <a:pPr marL="0" indent="0">
              <a:buNone/>
            </a:pPr>
            <a:r>
              <a:rPr lang="en-US" dirty="0">
                <a:latin typeface="Roboto"/>
                <a:ea typeface="Roboto"/>
                <a:cs typeface="Roboto"/>
              </a:rPr>
              <a:t>In this training you'll learn how to:</a:t>
            </a:r>
          </a:p>
          <a:p>
            <a:pPr marL="342900" indent="-342900"/>
            <a:r>
              <a:rPr lang="en-US" dirty="0">
                <a:latin typeface="Roboto"/>
                <a:ea typeface="Roboto"/>
                <a:cs typeface="Roboto"/>
              </a:rPr>
              <a:t>Use design elements to create your infographic</a:t>
            </a:r>
          </a:p>
          <a:p>
            <a:pPr marL="342900" indent="-342900"/>
            <a:r>
              <a:rPr lang="en-US" dirty="0">
                <a:latin typeface="Roboto"/>
                <a:ea typeface="Roboto"/>
                <a:cs typeface="Roboto"/>
              </a:rPr>
              <a:t>Ensure 508 Accessibility</a:t>
            </a:r>
          </a:p>
          <a:p>
            <a:pPr marL="342900" indent="-342900"/>
            <a:r>
              <a:rPr lang="en-US" dirty="0">
                <a:latin typeface="Roboto"/>
                <a:ea typeface="Roboto"/>
                <a:cs typeface="Roboto"/>
              </a:rPr>
              <a:t>Test and distribute your infographic</a:t>
            </a:r>
            <a:endParaRPr lang="en-US" dirty="0">
              <a:latin typeface="Roboto"/>
              <a:ea typeface="Roboto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0408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089CF9-F91C-EC13-CAD2-FB4B23BE9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Bar Graphs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244AA34-25BE-47BE-0DC5-979AA78F8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093" y="1228002"/>
            <a:ext cx="10515600" cy="4364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latin typeface="Roboto"/>
                <a:ea typeface="Roboto"/>
                <a:cs typeface="Roboto"/>
              </a:rPr>
              <a:t>Bar graphs can be useful in showing frequency and/or comparing different groups.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C53458-8DE4-898F-6803-42949C8C9E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486" y="2257323"/>
            <a:ext cx="8088385" cy="3629479"/>
          </a:xfrm>
          <a:prstGeom prst="rect">
            <a:avLst/>
          </a:prstGeom>
        </p:spPr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E0C60BD2-103C-9154-D8F3-B65402E98797}"/>
              </a:ext>
            </a:extLst>
          </p:cNvPr>
          <p:cNvSpPr/>
          <p:nvPr/>
        </p:nvSpPr>
        <p:spPr>
          <a:xfrm>
            <a:off x="9739453" y="3826755"/>
            <a:ext cx="531302" cy="489357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74B05C-C6E5-EBDF-AE23-E6173A00DBE5}"/>
              </a:ext>
            </a:extLst>
          </p:cNvPr>
          <p:cNvSpPr/>
          <p:nvPr/>
        </p:nvSpPr>
        <p:spPr>
          <a:xfrm>
            <a:off x="10198868" y="2881583"/>
            <a:ext cx="1416482" cy="15712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Keep bar graphs simple and use color to increase appeal</a:t>
            </a: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82A17F34-5762-10B9-BFDE-DE50723DD866}"/>
              </a:ext>
            </a:extLst>
          </p:cNvPr>
          <p:cNvSpPr/>
          <p:nvPr/>
        </p:nvSpPr>
        <p:spPr>
          <a:xfrm>
            <a:off x="9743812" y="5210029"/>
            <a:ext cx="531302" cy="489357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CF08CE8-A503-2E95-768D-7A948002A1F5}"/>
              </a:ext>
            </a:extLst>
          </p:cNvPr>
          <p:cNvSpPr/>
          <p:nvPr/>
        </p:nvSpPr>
        <p:spPr>
          <a:xfrm>
            <a:off x="10231983" y="4926216"/>
            <a:ext cx="1368990" cy="1556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Include labels for each variable in the bar chart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C3182DA-9274-29D5-CE4A-1C6FBED87EAF}"/>
              </a:ext>
            </a:extLst>
          </p:cNvPr>
          <p:cNvSpPr/>
          <p:nvPr/>
        </p:nvSpPr>
        <p:spPr>
          <a:xfrm>
            <a:off x="1841452" y="2456995"/>
            <a:ext cx="416560" cy="4267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9D6A9E-7F38-0157-5E6A-5F9C85ACBEE2}"/>
              </a:ext>
            </a:extLst>
          </p:cNvPr>
          <p:cNvSpPr/>
          <p:nvPr/>
        </p:nvSpPr>
        <p:spPr>
          <a:xfrm>
            <a:off x="732526" y="2100627"/>
            <a:ext cx="1165668" cy="10423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Roboto"/>
                <a:cs typeface="Calibri"/>
              </a:rPr>
              <a:t>Include a title for your graph</a:t>
            </a:r>
          </a:p>
        </p:txBody>
      </p:sp>
    </p:spTree>
    <p:extLst>
      <p:ext uri="{BB962C8B-B14F-4D97-AF65-F5344CB8AC3E}">
        <p14:creationId xmlns:p14="http://schemas.microsoft.com/office/powerpoint/2010/main" val="95984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C1FA2D7-3AA4-5ED0-7581-3E5295A5C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Pie Graphs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411B9AE-B0DA-682C-15E2-E336AE2F7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1237519"/>
            <a:ext cx="6309360" cy="47842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latin typeface="Roboto"/>
                <a:ea typeface="Roboto"/>
                <a:cs typeface="Roboto"/>
              </a:rPr>
              <a:t>Pie charts are useful in communicating proportion.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CFAC33F7-CE1E-45E9-A40B-E986697825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840" y="2445738"/>
            <a:ext cx="10434320" cy="2708204"/>
          </a:xfrm>
          <a:prstGeom prst="rect">
            <a:avLst/>
          </a:prstGeom>
        </p:spPr>
      </p:pic>
      <p:sp>
        <p:nvSpPr>
          <p:cNvPr id="5" name="Arrow: Up 4">
            <a:extLst>
              <a:ext uri="{FF2B5EF4-FFF2-40B4-BE49-F238E27FC236}">
                <a16:creationId xmlns:a16="http://schemas.microsoft.com/office/drawing/2014/main" id="{23B03CD7-8714-960F-EFB3-D7BB5F3A4F8B}"/>
              </a:ext>
            </a:extLst>
          </p:cNvPr>
          <p:cNvSpPr/>
          <p:nvPr/>
        </p:nvSpPr>
        <p:spPr>
          <a:xfrm>
            <a:off x="5831840" y="5008880"/>
            <a:ext cx="528320" cy="518160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AE71EE-B92B-7726-E30E-364331E350DD}"/>
              </a:ext>
            </a:extLst>
          </p:cNvPr>
          <p:cNvSpPr/>
          <p:nvPr/>
        </p:nvSpPr>
        <p:spPr>
          <a:xfrm>
            <a:off x="4749608" y="5386738"/>
            <a:ext cx="2692783" cy="93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Calibri"/>
                <a:cs typeface="Calibri"/>
              </a:rPr>
              <a:t>Always include text to describe the main message</a:t>
            </a:r>
            <a:endParaRPr lang="en-US" sz="1600">
              <a:latin typeface="Roboto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3654BF6-51D4-A9BB-C8EC-D84A07D05130}"/>
              </a:ext>
            </a:extLst>
          </p:cNvPr>
          <p:cNvGrpSpPr/>
          <p:nvPr/>
        </p:nvGrpSpPr>
        <p:grpSpPr>
          <a:xfrm>
            <a:off x="874335" y="4970732"/>
            <a:ext cx="1966553" cy="1354317"/>
            <a:chOff x="5394960" y="5198785"/>
            <a:chExt cx="1953505" cy="1496655"/>
          </a:xfrm>
        </p:grpSpPr>
        <p:sp>
          <p:nvSpPr>
            <p:cNvPr id="7" name="Arrow: Up 6">
              <a:extLst>
                <a:ext uri="{FF2B5EF4-FFF2-40B4-BE49-F238E27FC236}">
                  <a16:creationId xmlns:a16="http://schemas.microsoft.com/office/drawing/2014/main" id="{5608F401-23A0-59C2-2F98-E024AF0E8877}"/>
                </a:ext>
              </a:extLst>
            </p:cNvPr>
            <p:cNvSpPr/>
            <p:nvPr/>
          </p:nvSpPr>
          <p:spPr>
            <a:xfrm>
              <a:off x="5974080" y="5198785"/>
              <a:ext cx="528320" cy="518160"/>
            </a:xfrm>
            <a:prstGeom prst="upArrow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62440F-7142-B569-B371-E7EA7DBE3C9E}"/>
                </a:ext>
              </a:extLst>
            </p:cNvPr>
            <p:cNvSpPr/>
            <p:nvPr/>
          </p:nvSpPr>
          <p:spPr>
            <a:xfrm>
              <a:off x="5394960" y="5686029"/>
              <a:ext cx="1953505" cy="100941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600">
                  <a:latin typeface="Roboto"/>
                  <a:ea typeface="Calibri"/>
                  <a:cs typeface="Calibri"/>
                </a:rPr>
                <a:t>Label all segments of the pie chart</a:t>
              </a:r>
              <a:endParaRPr lang="en-US" sz="2000"/>
            </a:p>
          </p:txBody>
        </p:sp>
      </p:grp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9EFA8F3-8F25-BC37-7A01-A2A5BA65DFC1}"/>
              </a:ext>
            </a:extLst>
          </p:cNvPr>
          <p:cNvSpPr/>
          <p:nvPr/>
        </p:nvSpPr>
        <p:spPr>
          <a:xfrm>
            <a:off x="4094480" y="2540000"/>
            <a:ext cx="416560" cy="4267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F2F27E-9EBE-1C0B-C290-1DB44B1B1806}"/>
              </a:ext>
            </a:extLst>
          </p:cNvPr>
          <p:cNvSpPr/>
          <p:nvPr/>
        </p:nvSpPr>
        <p:spPr>
          <a:xfrm>
            <a:off x="2604167" y="2227319"/>
            <a:ext cx="1561433" cy="993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>
                <a:latin typeface="Roboto"/>
                <a:ea typeface="Roboto"/>
                <a:cs typeface="Calibri"/>
              </a:rPr>
              <a:t>Include a title for your graph</a:t>
            </a:r>
          </a:p>
        </p:txBody>
      </p:sp>
    </p:spTree>
    <p:extLst>
      <p:ext uri="{BB962C8B-B14F-4D97-AF65-F5344CB8AC3E}">
        <p14:creationId xmlns:p14="http://schemas.microsoft.com/office/powerpoint/2010/main" val="1990064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AE299B3-0FDD-293E-091C-B4CEC8DE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811" y="-79542"/>
            <a:ext cx="10515600" cy="1325563"/>
          </a:xfrm>
        </p:spPr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Picture/Icon Tables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994F15F-6830-D140-A443-FC690AA26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908" y="1261867"/>
            <a:ext cx="8852655" cy="3661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latin typeface="Roboto"/>
                <a:ea typeface="Roboto"/>
                <a:cs typeface="Roboto"/>
              </a:rPr>
              <a:t>It is easier for viewers to determine frequency when using picture tables.</a:t>
            </a:r>
            <a:endParaRPr lang="en-US">
              <a:cs typeface="Roboto" panose="02000000000000000000" pitchFamily="2" charset="0"/>
            </a:endParaRPr>
          </a:p>
        </p:txBody>
      </p:sp>
      <p:pic>
        <p:nvPicPr>
          <p:cNvPr id="4" name="Picture 3" descr="A group of people with text&#10;&#10;Description automatically generated">
            <a:extLst>
              <a:ext uri="{FF2B5EF4-FFF2-40B4-BE49-F238E27FC236}">
                <a16:creationId xmlns:a16="http://schemas.microsoft.com/office/drawing/2014/main" id="{0AA06E55-B3E6-AF33-6452-CD3EB9DB98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57" t="-526" r="3777" b="5263"/>
          <a:stretch/>
        </p:blipFill>
        <p:spPr>
          <a:xfrm>
            <a:off x="2481829" y="1993071"/>
            <a:ext cx="7492724" cy="2609219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151B337-98B9-27CC-7877-6A96EE2378B4}"/>
              </a:ext>
            </a:extLst>
          </p:cNvPr>
          <p:cNvGrpSpPr/>
          <p:nvPr/>
        </p:nvGrpSpPr>
        <p:grpSpPr>
          <a:xfrm>
            <a:off x="4158916" y="4744720"/>
            <a:ext cx="2300790" cy="1521475"/>
            <a:chOff x="4158916" y="4744720"/>
            <a:chExt cx="2300790" cy="1521475"/>
          </a:xfrm>
        </p:grpSpPr>
        <p:sp>
          <p:nvSpPr>
            <p:cNvPr id="5" name="Arrow: Up 4">
              <a:extLst>
                <a:ext uri="{FF2B5EF4-FFF2-40B4-BE49-F238E27FC236}">
                  <a16:creationId xmlns:a16="http://schemas.microsoft.com/office/drawing/2014/main" id="{8D32A837-7138-306C-57A4-1EBB1AD1CE83}"/>
                </a:ext>
              </a:extLst>
            </p:cNvPr>
            <p:cNvSpPr/>
            <p:nvPr/>
          </p:nvSpPr>
          <p:spPr>
            <a:xfrm>
              <a:off x="4158916" y="4744720"/>
              <a:ext cx="558800" cy="467360"/>
            </a:xfrm>
            <a:prstGeom prst="upArrow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Arrow: Up 5">
              <a:extLst>
                <a:ext uri="{FF2B5EF4-FFF2-40B4-BE49-F238E27FC236}">
                  <a16:creationId xmlns:a16="http://schemas.microsoft.com/office/drawing/2014/main" id="{29F5CDAE-65CD-1D70-CA95-C6F26986C2E0}"/>
                </a:ext>
              </a:extLst>
            </p:cNvPr>
            <p:cNvSpPr/>
            <p:nvPr/>
          </p:nvSpPr>
          <p:spPr>
            <a:xfrm>
              <a:off x="5900906" y="4744720"/>
              <a:ext cx="558800" cy="467360"/>
            </a:xfrm>
            <a:prstGeom prst="upArrow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C439084-4DF2-3D38-B053-A49412098C6E}"/>
                </a:ext>
              </a:extLst>
            </p:cNvPr>
            <p:cNvSpPr/>
            <p:nvPr/>
          </p:nvSpPr>
          <p:spPr>
            <a:xfrm>
              <a:off x="4300150" y="5212079"/>
              <a:ext cx="2019369" cy="105411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latin typeface="Roboto"/>
                  <a:ea typeface="Calibri"/>
                  <a:cs typeface="Calibri"/>
                </a:rPr>
                <a:t>Use contrasting colors to show differences</a:t>
              </a:r>
              <a:endParaRPr lang="en-US" sz="1600">
                <a:latin typeface="Roboto"/>
              </a:endParaRPr>
            </a:p>
          </p:txBody>
        </p:sp>
      </p:grpSp>
      <p:sp>
        <p:nvSpPr>
          <p:cNvPr id="9" name="Arrow: Right 8">
            <a:extLst>
              <a:ext uri="{FF2B5EF4-FFF2-40B4-BE49-F238E27FC236}">
                <a16:creationId xmlns:a16="http://schemas.microsoft.com/office/drawing/2014/main" id="{E277C872-F001-CD12-4924-8AAC20CD5896}"/>
              </a:ext>
            </a:extLst>
          </p:cNvPr>
          <p:cNvSpPr/>
          <p:nvPr/>
        </p:nvSpPr>
        <p:spPr>
          <a:xfrm>
            <a:off x="2072257" y="3779520"/>
            <a:ext cx="731520" cy="49784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1DF1A16-F33E-CA8C-27CC-C8F9EA563D39}"/>
              </a:ext>
            </a:extLst>
          </p:cNvPr>
          <p:cNvSpPr/>
          <p:nvPr/>
        </p:nvSpPr>
        <p:spPr>
          <a:xfrm>
            <a:off x="660037" y="3436668"/>
            <a:ext cx="1455351" cy="13059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Calibri"/>
                <a:cs typeface="Calibri"/>
              </a:rPr>
              <a:t>Place the information you want to highlight to the left</a:t>
            </a:r>
            <a:endParaRPr lang="en-US" sz="1600">
              <a:latin typeface="Roboto"/>
            </a:endParaRPr>
          </a:p>
        </p:txBody>
      </p:sp>
      <p:sp>
        <p:nvSpPr>
          <p:cNvPr id="11" name="Arrow: Left 10">
            <a:extLst>
              <a:ext uri="{FF2B5EF4-FFF2-40B4-BE49-F238E27FC236}">
                <a16:creationId xmlns:a16="http://schemas.microsoft.com/office/drawing/2014/main" id="{7B96B49E-FA60-7296-F814-68E8DDC75544}"/>
              </a:ext>
            </a:extLst>
          </p:cNvPr>
          <p:cNvSpPr/>
          <p:nvPr/>
        </p:nvSpPr>
        <p:spPr>
          <a:xfrm>
            <a:off x="9733280" y="3815080"/>
            <a:ext cx="701040" cy="426720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82003E-915E-03CE-6FB6-266E2DD8AF68}"/>
              </a:ext>
            </a:extLst>
          </p:cNvPr>
          <p:cNvSpPr/>
          <p:nvPr/>
        </p:nvSpPr>
        <p:spPr>
          <a:xfrm>
            <a:off x="10434320" y="3429000"/>
            <a:ext cx="1316956" cy="12393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>
                <a:latin typeface="Roboto"/>
                <a:ea typeface="Calibri"/>
                <a:cs typeface="Calibri"/>
              </a:rPr>
              <a:t>Include </a:t>
            </a:r>
            <a:br>
              <a:rPr lang="en-US" sz="1600">
                <a:latin typeface="Roboto"/>
                <a:ea typeface="Calibri"/>
                <a:cs typeface="Calibri"/>
              </a:rPr>
            </a:br>
            <a:r>
              <a:rPr lang="en-US" sz="1600">
                <a:latin typeface="Roboto"/>
                <a:ea typeface="Calibri"/>
                <a:cs typeface="Calibri"/>
              </a:rPr>
              <a:t>text to explain key messages</a:t>
            </a:r>
            <a:endParaRPr lang="en-US" sz="1600">
              <a:latin typeface="Roboto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E5E5EF2-8F8A-58BD-2094-F765AF3CC337}"/>
              </a:ext>
            </a:extLst>
          </p:cNvPr>
          <p:cNvSpPr/>
          <p:nvPr/>
        </p:nvSpPr>
        <p:spPr>
          <a:xfrm>
            <a:off x="2072640" y="2245360"/>
            <a:ext cx="416560" cy="4267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6D3B37-5D46-D964-441D-D4BE060C271F}"/>
              </a:ext>
            </a:extLst>
          </p:cNvPr>
          <p:cNvSpPr/>
          <p:nvPr/>
        </p:nvSpPr>
        <p:spPr>
          <a:xfrm>
            <a:off x="660348" y="1989634"/>
            <a:ext cx="1454658" cy="10206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>
                <a:latin typeface="Roboto"/>
                <a:ea typeface="Roboto"/>
                <a:cs typeface="Calibri"/>
              </a:rPr>
              <a:t>Include a title for your graph</a:t>
            </a:r>
            <a:endParaRPr lang="en-US" sz="1600">
              <a:latin typeface="Roboto"/>
              <a:ea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6631112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AF71B-27B6-F95A-B43B-B63B32BBC95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08419" y="2728542"/>
            <a:ext cx="5048609" cy="1390813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Activity: Apply Best Practices to These Infographics</a:t>
            </a:r>
            <a:endParaRPr lang="en-US" sz="4000" b="1">
              <a:solidFill>
                <a:srgbClr val="194E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0155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9F246DA-ACA1-AE3A-0CBD-CAD6D7887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Would You Improve In This Infographic?</a:t>
            </a:r>
          </a:p>
        </p:txBody>
      </p:sp>
      <p:pic>
        <p:nvPicPr>
          <p:cNvPr id="7170" name="Picture 2" descr="Health and Wellness Infographic Template - Venngage">
            <a:extLst>
              <a:ext uri="{FF2B5EF4-FFF2-40B4-BE49-F238E27FC236}">
                <a16:creationId xmlns:a16="http://schemas.microsoft.com/office/drawing/2014/main" id="{85B4A4C4-B359-7A78-3AB2-EF5ACA0D4A9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676" y="908253"/>
            <a:ext cx="4474647" cy="579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8210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9F246DA-ACA1-AE3A-0CBD-CAD6D7887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Would You Improve In This Infographic?</a:t>
            </a:r>
          </a:p>
        </p:txBody>
      </p:sp>
      <p:pic>
        <p:nvPicPr>
          <p:cNvPr id="7170" name="Picture 2" descr="Health and Wellness Infographic Template - Venngage">
            <a:extLst>
              <a:ext uri="{FF2B5EF4-FFF2-40B4-BE49-F238E27FC236}">
                <a16:creationId xmlns:a16="http://schemas.microsoft.com/office/drawing/2014/main" id="{85B4A4C4-B359-7A78-3AB2-EF5ACA0D4A9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676" y="908253"/>
            <a:ext cx="4474647" cy="579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FB283612-3177-2F88-21C5-A205E1BFE30A}"/>
              </a:ext>
            </a:extLst>
          </p:cNvPr>
          <p:cNvSpPr/>
          <p:nvPr/>
        </p:nvSpPr>
        <p:spPr>
          <a:xfrm>
            <a:off x="3566160" y="2540000"/>
            <a:ext cx="518160" cy="43688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C940A42-9288-37CD-FE2C-6655ACCB017A}"/>
              </a:ext>
            </a:extLst>
          </p:cNvPr>
          <p:cNvSpPr/>
          <p:nvPr/>
        </p:nvSpPr>
        <p:spPr>
          <a:xfrm>
            <a:off x="2316480" y="2397760"/>
            <a:ext cx="1320800" cy="7264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Roboto"/>
                <a:cs typeface="Calibri"/>
              </a:rPr>
              <a:t>Too much text</a:t>
            </a:r>
            <a:endParaRPr lang="en-US" sz="1600">
              <a:latin typeface="Roboto"/>
              <a:ea typeface="Roboto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B1434722-1B67-7A7F-CE25-3261581C6AE6}"/>
              </a:ext>
            </a:extLst>
          </p:cNvPr>
          <p:cNvSpPr/>
          <p:nvPr/>
        </p:nvSpPr>
        <p:spPr>
          <a:xfrm>
            <a:off x="3749040" y="4521200"/>
            <a:ext cx="436880" cy="30480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3B5E68-EAA5-899D-7CCD-EFF468C45E16}"/>
              </a:ext>
            </a:extLst>
          </p:cNvPr>
          <p:cNvSpPr/>
          <p:nvPr/>
        </p:nvSpPr>
        <p:spPr>
          <a:xfrm>
            <a:off x="2433320" y="4343399"/>
            <a:ext cx="1391920" cy="660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Roboto"/>
                <a:cs typeface="Calibri"/>
              </a:rPr>
              <a:t>Extremely small text</a:t>
            </a:r>
            <a:endParaRPr lang="en-US" sz="1600">
              <a:latin typeface="Roboto"/>
              <a:ea typeface="Roboto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E014B5-A806-2047-CB53-2E69AF9032E7}"/>
              </a:ext>
            </a:extLst>
          </p:cNvPr>
          <p:cNvSpPr/>
          <p:nvPr/>
        </p:nvSpPr>
        <p:spPr>
          <a:xfrm>
            <a:off x="4551680" y="6522720"/>
            <a:ext cx="3088640" cy="3352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Roboto"/>
                <a:cs typeface="Calibri"/>
              </a:rPr>
              <a:t>No Citation</a:t>
            </a:r>
            <a:endParaRPr lang="en-US" sz="1600">
              <a:latin typeface="Roboto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862962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66AF0-1F36-FEE1-CFBF-D260A4FAC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Would You Improve In This Infographic?</a:t>
            </a:r>
          </a:p>
        </p:txBody>
      </p:sp>
      <p:pic>
        <p:nvPicPr>
          <p:cNvPr id="4" name="Picture 3" descr="Bad Infographics: The Worst Infographics of 2020 - Venngage">
            <a:extLst>
              <a:ext uri="{FF2B5EF4-FFF2-40B4-BE49-F238E27FC236}">
                <a16:creationId xmlns:a16="http://schemas.microsoft.com/office/drawing/2014/main" id="{7DF1208C-3954-A67B-F7AD-BB7396F38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0638" y="1005361"/>
            <a:ext cx="4630722" cy="570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0376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66AF0-1F36-FEE1-CFBF-D260A4FAC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Would You Improve In This Infographic?</a:t>
            </a:r>
          </a:p>
        </p:txBody>
      </p:sp>
      <p:pic>
        <p:nvPicPr>
          <p:cNvPr id="4" name="Picture 3" descr="Bad Infographics: The Worst Infographics of 2020 - Venngage">
            <a:extLst>
              <a:ext uri="{FF2B5EF4-FFF2-40B4-BE49-F238E27FC236}">
                <a16:creationId xmlns:a16="http://schemas.microsoft.com/office/drawing/2014/main" id="{7DF1208C-3954-A67B-F7AD-BB7396F38F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21"/>
          <a:stretch/>
        </p:blipFill>
        <p:spPr>
          <a:xfrm>
            <a:off x="3780638" y="1005361"/>
            <a:ext cx="4523239" cy="570714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CD5EE68-6897-A881-AE91-5844000E916E}"/>
              </a:ext>
            </a:extLst>
          </p:cNvPr>
          <p:cNvSpPr/>
          <p:nvPr/>
        </p:nvSpPr>
        <p:spPr>
          <a:xfrm>
            <a:off x="660830" y="1565944"/>
            <a:ext cx="2807937" cy="61519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Calibri"/>
                <a:cs typeface="Calibri"/>
              </a:rPr>
              <a:t>No text describing what is being presented</a:t>
            </a:r>
            <a:endParaRPr lang="en-US" sz="1600">
              <a:latin typeface="Roboto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80F281-27F7-4273-D9B0-A1927345D87D}"/>
              </a:ext>
            </a:extLst>
          </p:cNvPr>
          <p:cNvSpPr/>
          <p:nvPr/>
        </p:nvSpPr>
        <p:spPr>
          <a:xfrm>
            <a:off x="660830" y="2460769"/>
            <a:ext cx="2807937" cy="61519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>
                <a:latin typeface="Roboto"/>
                <a:ea typeface="Calibri"/>
                <a:cs typeface="Calibri"/>
              </a:rPr>
              <a:t>No citations</a:t>
            </a: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1F6B45F9-4A4F-3CCD-B7F6-72F039EF8929}"/>
              </a:ext>
            </a:extLst>
          </p:cNvPr>
          <p:cNvSpPr/>
          <p:nvPr/>
        </p:nvSpPr>
        <p:spPr>
          <a:xfrm>
            <a:off x="8319083" y="3621247"/>
            <a:ext cx="782972" cy="601211"/>
          </a:xfrm>
          <a:prstGeom prst="lef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A656DB5-6550-4FE3-7D0E-C1D98F4BDA2C}"/>
              </a:ext>
            </a:extLst>
          </p:cNvPr>
          <p:cNvSpPr/>
          <p:nvPr/>
        </p:nvSpPr>
        <p:spPr>
          <a:xfrm>
            <a:off x="9046128" y="3397541"/>
            <a:ext cx="2265027" cy="104862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Calibri"/>
                <a:cs typeface="Calibri"/>
              </a:rPr>
              <a:t>No labels on the chart</a:t>
            </a:r>
            <a:endParaRPr lang="en-US" sz="1600">
              <a:latin typeface="Roboto"/>
              <a:ea typeface="Roboto"/>
              <a:cs typeface="Roboto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C363F7E-1C07-79E3-22CB-2CEF7DEB8F59}"/>
              </a:ext>
            </a:extLst>
          </p:cNvPr>
          <p:cNvSpPr/>
          <p:nvPr/>
        </p:nvSpPr>
        <p:spPr>
          <a:xfrm>
            <a:off x="3299669" y="4138569"/>
            <a:ext cx="643155" cy="615192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D6D5888-F13F-8B17-2C54-A53C7A608FED}"/>
              </a:ext>
            </a:extLst>
          </p:cNvPr>
          <p:cNvSpPr/>
          <p:nvPr/>
        </p:nvSpPr>
        <p:spPr>
          <a:xfrm>
            <a:off x="1083049" y="3858540"/>
            <a:ext cx="2202242" cy="11608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>
                <a:latin typeface="Roboto"/>
                <a:ea typeface="Calibri"/>
                <a:cs typeface="Calibri"/>
              </a:rPr>
              <a:t>Percentages/</a:t>
            </a:r>
            <a:br>
              <a:rPr lang="en-US" sz="1600">
                <a:latin typeface="Roboto"/>
                <a:ea typeface="Calibri"/>
                <a:cs typeface="Calibri"/>
              </a:rPr>
            </a:br>
            <a:r>
              <a:rPr lang="en-US" sz="1600">
                <a:latin typeface="Roboto"/>
                <a:ea typeface="Calibri"/>
                <a:cs typeface="Calibri"/>
              </a:rPr>
              <a:t>data missing</a:t>
            </a:r>
            <a:endParaRPr lang="en-US" sz="1600"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9934809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D7BCD-3574-AC1E-4A4A-743A1F1D9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What Would You Improve In This Infographic?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0C73A0-C6F6-F8FB-8863-D9ADE48A3A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t="1832"/>
          <a:stretch/>
        </p:blipFill>
        <p:spPr bwMode="auto">
          <a:xfrm>
            <a:off x="2979493" y="1236636"/>
            <a:ext cx="6238022" cy="5397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9452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D7BCD-3574-AC1E-4A4A-743A1F1D9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What Would You Improve In This Infographic?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0C73A0-C6F6-F8FB-8863-D9ADE48A3A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t="1309"/>
          <a:stretch/>
        </p:blipFill>
        <p:spPr bwMode="auto">
          <a:xfrm>
            <a:off x="2979493" y="1049730"/>
            <a:ext cx="6238022" cy="5426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A22EA1FB-5D7D-4F08-311D-8BCD40F913EA}"/>
              </a:ext>
            </a:extLst>
          </p:cNvPr>
          <p:cNvSpPr/>
          <p:nvPr/>
        </p:nvSpPr>
        <p:spPr>
          <a:xfrm>
            <a:off x="3108959" y="2911578"/>
            <a:ext cx="1615440" cy="477520"/>
          </a:xfrm>
          <a:prstGeom prst="rightArrow">
            <a:avLst/>
          </a:prstGeom>
          <a:solidFill>
            <a:srgbClr val="194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2E6CBE83-A91C-5C7D-724C-5FD7F71D6437}"/>
              </a:ext>
            </a:extLst>
          </p:cNvPr>
          <p:cNvSpPr/>
          <p:nvPr/>
        </p:nvSpPr>
        <p:spPr>
          <a:xfrm>
            <a:off x="3114250" y="3638086"/>
            <a:ext cx="1471719" cy="49784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A5E752-7EA6-8E50-9696-63B0491BC64C}"/>
              </a:ext>
            </a:extLst>
          </p:cNvPr>
          <p:cNvSpPr/>
          <p:nvPr/>
        </p:nvSpPr>
        <p:spPr>
          <a:xfrm>
            <a:off x="1178560" y="3023558"/>
            <a:ext cx="2011680" cy="995680"/>
          </a:xfrm>
          <a:prstGeom prst="rect">
            <a:avLst/>
          </a:prstGeom>
          <a:solidFill>
            <a:srgbClr val="194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Roboto"/>
                <a:cs typeface="Calibri"/>
              </a:rPr>
              <a:t>Pictogram has highlighted statistic on the wrong side</a:t>
            </a:r>
            <a:endParaRPr lang="en-US" sz="1600">
              <a:latin typeface="Roboto"/>
              <a:ea typeface="Roboto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F89C6E-AEEE-383B-3E55-472FC3ECC613}"/>
              </a:ext>
            </a:extLst>
          </p:cNvPr>
          <p:cNvSpPr/>
          <p:nvPr/>
        </p:nvSpPr>
        <p:spPr>
          <a:xfrm>
            <a:off x="3164361" y="6391598"/>
            <a:ext cx="5888199" cy="30901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Roboto"/>
                <a:ea typeface="Roboto"/>
                <a:cs typeface="Calibri"/>
              </a:rPr>
              <a:t>No Citation</a:t>
            </a:r>
            <a:endParaRPr lang="en-US" sz="1600">
              <a:latin typeface="Roboto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787897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31CCB-62E1-FC72-7A20-432D8D0BF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Part One Recap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9671C-C33A-CE3F-D4C1-A6AC42FC3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259" y="1431202"/>
            <a:ext cx="5244482" cy="51890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In part one "Best Practices in Infographics in Public Health" we covered the following: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Identified key components of infographics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Identified the target audience and platform for your infographics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Created key messages and found reliable data sources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US">
              <a:solidFill>
                <a:srgbClr val="194E90"/>
              </a:solidFill>
              <a:latin typeface="Roboto"/>
              <a:ea typeface="Roboto"/>
              <a:cs typeface="Roboto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>
              <a:solidFill>
                <a:srgbClr val="194E90"/>
              </a:solidFill>
              <a:latin typeface="Roboto"/>
              <a:ea typeface="Roboto"/>
              <a:cs typeface="Roboto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>
              <a:solidFill>
                <a:srgbClr val="194E90"/>
              </a:solidFill>
              <a:latin typeface="Roboto"/>
              <a:ea typeface="Roboto"/>
              <a:cs typeface="Roboto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194E90"/>
                </a:solidFill>
                <a:latin typeface="Roboto"/>
                <a:ea typeface="Roboto"/>
                <a:cs typeface="Roboto"/>
              </a:rPr>
              <a:t>The recording of this training will be </a:t>
            </a:r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available on the NPIN website at </a:t>
            </a:r>
            <a:r>
              <a:rPr lang="en-US" dirty="0">
                <a:solidFill>
                  <a:schemeClr val="accent1"/>
                </a:solidFill>
                <a:latin typeface="Roboto"/>
                <a:ea typeface="Roboto"/>
                <a:cs typeface="Roboto"/>
              </a:rPr>
              <a:t>https://npin.cdc.gov/training/cdc-health-literacy</a:t>
            </a:r>
          </a:p>
        </p:txBody>
      </p:sp>
    </p:spTree>
    <p:extLst>
      <p:ext uri="{BB962C8B-B14F-4D97-AF65-F5344CB8AC3E}">
        <p14:creationId xmlns:p14="http://schemas.microsoft.com/office/powerpoint/2010/main" val="24740594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045A7-ED07-6AC4-B2D2-2B90BF5BE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25861-B63E-D568-EF7C-253F78A771F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67153" y="2890897"/>
            <a:ext cx="3265037" cy="1076205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Design Software</a:t>
            </a:r>
            <a:endParaRPr lang="en-US" sz="4000" b="1">
              <a:solidFill>
                <a:srgbClr val="194E90"/>
              </a:solidFill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585299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FBE07-4EC5-0C9A-F8FA-5449F40C8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Free Infographic Design Tools</a:t>
            </a:r>
            <a:endParaRPr lang="en-US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913AD4C-5810-2048-61D9-586AF90A8C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0423294"/>
              </p:ext>
            </p:extLst>
          </p:nvPr>
        </p:nvGraphicFramePr>
        <p:xfrm>
          <a:off x="546258" y="1231478"/>
          <a:ext cx="11155748" cy="5095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274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F160A-4FF7-4E6C-BCA1-CCE89C9B8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90B96-F2C3-ADC2-510D-5B3DB08AF7D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1530" y="3135312"/>
            <a:ext cx="5306620" cy="1148091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Reviewing and Distributing </a:t>
            </a:r>
            <a:br>
              <a:rPr lang="en-US" sz="4000" b="1">
                <a:latin typeface="Roboto"/>
                <a:ea typeface="Roboto"/>
                <a:cs typeface="Roboto"/>
              </a:rPr>
            </a:br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Your Infographic</a:t>
            </a:r>
            <a:endParaRPr lang="en-US" sz="4000" b="1">
              <a:solidFill>
                <a:srgbClr val="194E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3731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D8768FB-CAF9-9B64-1AB4-84E759F6B01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831367" y="2139691"/>
            <a:ext cx="7480398" cy="4193187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20B0604020202020204" pitchFamily="34" charset="0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After designing your infographic, proofread text for grammar and spelling errors.</a:t>
            </a:r>
            <a:endParaRPr lang="en-US">
              <a:cs typeface="Roboto"/>
            </a:endParaRPr>
          </a:p>
          <a:p>
            <a:pPr>
              <a:buFont typeface="Wingdings" panose="020B0604020202020204" pitchFamily="34" charset="0"/>
              <a:buChar char="ü"/>
            </a:pPr>
            <a:endParaRPr lang="en-US">
              <a:cs typeface="Roboto"/>
            </a:endParaRPr>
          </a:p>
          <a:p>
            <a:pPr>
              <a:buFont typeface="Wingdings" panose="020B0604020202020204" pitchFamily="34" charset="0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Double check all information for accuracy and ensure supporting images and charts accurately depict key messages. </a:t>
            </a:r>
            <a:endParaRPr lang="en-US">
              <a:cs typeface="Roboto"/>
            </a:endParaRPr>
          </a:p>
          <a:p>
            <a:pPr>
              <a:buFont typeface="Wingdings" panose="020B0604020202020204" pitchFamily="34" charset="0"/>
              <a:buChar char="ü"/>
            </a:pPr>
            <a:endParaRPr lang="en-US">
              <a:cs typeface="Roboto"/>
            </a:endParaRPr>
          </a:p>
          <a:p>
            <a:pPr>
              <a:buFont typeface="Wingdings" panose="020B0604020202020204" pitchFamily="34" charset="0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Double check color contrast and readability of text.</a:t>
            </a:r>
            <a:endParaRPr lang="en-US">
              <a:cs typeface="Roboto"/>
            </a:endParaRPr>
          </a:p>
          <a:p>
            <a:pPr>
              <a:buFont typeface="Wingdings" panose="020B0604020202020204" pitchFamily="34" charset="0"/>
              <a:buChar char="ü"/>
            </a:pPr>
            <a:endParaRPr lang="en-US">
              <a:cs typeface="Roboto"/>
            </a:endParaRPr>
          </a:p>
          <a:p>
            <a:pPr>
              <a:buFont typeface="Wingdings" panose="020B0604020202020204" pitchFamily="34" charset="0"/>
              <a:buChar char="ü"/>
            </a:pPr>
            <a:r>
              <a:rPr lang="en-US">
                <a:latin typeface="Roboto"/>
                <a:ea typeface="Roboto"/>
                <a:cs typeface="Roboto"/>
              </a:rPr>
              <a:t>Share drafts of the infographic with peers and colleagues to ensure alignment with infographic goals and key messages.</a:t>
            </a:r>
            <a:endParaRPr lang="en-US">
              <a:cs typeface="Roboto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CDB9DB-9091-31A4-CE61-EBAB34AD3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1367" y="-94085"/>
            <a:ext cx="10515600" cy="1153035"/>
          </a:xfrm>
        </p:spPr>
        <p:txBody>
          <a:bodyPr/>
          <a:lstStyle/>
          <a:p>
            <a:r>
              <a:rPr lang="en-US" dirty="0">
                <a:latin typeface="Roboto"/>
                <a:ea typeface="Roboto"/>
                <a:cs typeface="Roboto"/>
              </a:rPr>
              <a:t>Conduct A Review</a:t>
            </a:r>
          </a:p>
        </p:txBody>
      </p:sp>
    </p:spTree>
    <p:extLst>
      <p:ext uri="{BB962C8B-B14F-4D97-AF65-F5344CB8AC3E}">
        <p14:creationId xmlns:p14="http://schemas.microsoft.com/office/powerpoint/2010/main" val="7775868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9EE7E-D388-587F-E006-9157FFB7CB8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831367" y="2225955"/>
            <a:ext cx="6847795" cy="3761867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In order to practice true health equity,  it is important to ensure your infographics are accessible to as many people as possible.</a:t>
            </a:r>
          </a:p>
          <a:p>
            <a:pPr>
              <a:buFont typeface="Wingdings" pitchFamily="2" charset="2"/>
              <a:buChar char="ü"/>
            </a:pPr>
            <a:endParaRPr lang="en-US">
              <a:solidFill>
                <a:srgbClr val="194E90"/>
              </a:solidFill>
              <a:latin typeface="Roboto"/>
              <a:ea typeface="Roboto"/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It is important to make sure you consider the following steps throughout the design process.</a:t>
            </a:r>
          </a:p>
          <a:p>
            <a:pPr>
              <a:buFont typeface="Wingdings" pitchFamily="2" charset="2"/>
              <a:buChar char="ü"/>
            </a:pPr>
            <a:endParaRPr lang="en-US">
              <a:solidFill>
                <a:srgbClr val="194E90"/>
              </a:solidFill>
              <a:latin typeface="Roboto"/>
              <a:ea typeface="Roboto"/>
              <a:cs typeface="Roboto"/>
            </a:endParaRPr>
          </a:p>
          <a:p>
            <a:pPr>
              <a:buFont typeface="Wingdings" pitchFamily="2" charset="2"/>
              <a:buChar char="ü"/>
            </a:pPr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If using PowerPoint, there is a simple way to check 508 accessibility within your document.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A3A50E-383F-E772-EBA8-004C0CA1E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1367" y="-94085"/>
            <a:ext cx="10515600" cy="1124280"/>
          </a:xfrm>
        </p:spPr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Ensure Accessibility In Infographic Design</a:t>
            </a:r>
          </a:p>
        </p:txBody>
      </p:sp>
    </p:spTree>
    <p:extLst>
      <p:ext uri="{BB962C8B-B14F-4D97-AF65-F5344CB8AC3E}">
        <p14:creationId xmlns:p14="http://schemas.microsoft.com/office/powerpoint/2010/main" val="37591353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EB7C8-03DF-0AD6-FCEA-23E1A5DD0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58" y="-94085"/>
            <a:ext cx="10515600" cy="1153035"/>
          </a:xfrm>
        </p:spPr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Check 508 Accessibility in PowerPoint</a:t>
            </a:r>
          </a:p>
        </p:txBody>
      </p:sp>
      <p:pic>
        <p:nvPicPr>
          <p:cNvPr id="7" name="Picture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25506539-1F04-50FA-72DC-9133250AAC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188" y="3486510"/>
            <a:ext cx="7772400" cy="2746164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3B06909-07A5-75AA-6CEB-721FDEFF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064" y="1235433"/>
            <a:ext cx="9749252" cy="1705379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AA641F4F-A5FB-7E4B-1407-4AD3502FF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653" y="1195808"/>
            <a:ext cx="562708" cy="3640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FF94BDA-9D75-FE75-0948-6C7AE7789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66514" y="1511937"/>
            <a:ext cx="1002000" cy="94611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3374D9C-9022-5722-647A-3779306C6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75030" y="4349086"/>
            <a:ext cx="2785403" cy="5486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33E701A-6962-D5D1-994A-3069C8373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646652" y="2505014"/>
            <a:ext cx="677926" cy="1729054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84629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760E8-4428-D3C7-345A-AA576999F9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1530" y="3135312"/>
            <a:ext cx="5910470" cy="58737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Key Takeaways</a:t>
            </a:r>
          </a:p>
        </p:txBody>
      </p:sp>
    </p:spTree>
    <p:extLst>
      <p:ext uri="{BB962C8B-B14F-4D97-AF65-F5344CB8AC3E}">
        <p14:creationId xmlns:p14="http://schemas.microsoft.com/office/powerpoint/2010/main" val="26251492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71143C6-0340-D66D-EBA3-CEC783256B19}"/>
              </a:ext>
            </a:extLst>
          </p:cNvPr>
          <p:cNvSpPr/>
          <p:nvPr/>
        </p:nvSpPr>
        <p:spPr>
          <a:xfrm>
            <a:off x="6329917" y="4448627"/>
            <a:ext cx="4500883" cy="1673575"/>
          </a:xfrm>
          <a:prstGeom prst="roundRect">
            <a:avLst>
              <a:gd name="adj" fmla="val 50000"/>
            </a:avLst>
          </a:prstGeom>
          <a:solidFill>
            <a:srgbClr val="194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7365F5F-3E0A-4E0B-9CBA-AFE1D2EA5FA9}"/>
              </a:ext>
            </a:extLst>
          </p:cNvPr>
          <p:cNvSpPr/>
          <p:nvPr/>
        </p:nvSpPr>
        <p:spPr>
          <a:xfrm>
            <a:off x="6329916" y="1920890"/>
            <a:ext cx="4500883" cy="1673575"/>
          </a:xfrm>
          <a:prstGeom prst="roundRect">
            <a:avLst>
              <a:gd name="adj" fmla="val 50000"/>
            </a:avLst>
          </a:prstGeom>
          <a:solidFill>
            <a:srgbClr val="007C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5AC65E9-0784-7725-3FCE-BED90F6AC702}"/>
              </a:ext>
            </a:extLst>
          </p:cNvPr>
          <p:cNvSpPr/>
          <p:nvPr/>
        </p:nvSpPr>
        <p:spPr>
          <a:xfrm>
            <a:off x="680654" y="4448628"/>
            <a:ext cx="4500883" cy="1673575"/>
          </a:xfrm>
          <a:prstGeom prst="roundRect">
            <a:avLst>
              <a:gd name="adj" fmla="val 50000"/>
            </a:avLst>
          </a:prstGeom>
          <a:solidFill>
            <a:srgbClr val="175DA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DFDC0A4-899F-0BE1-0506-319252CE08C6}"/>
              </a:ext>
            </a:extLst>
          </p:cNvPr>
          <p:cNvSpPr/>
          <p:nvPr/>
        </p:nvSpPr>
        <p:spPr>
          <a:xfrm>
            <a:off x="680655" y="1920890"/>
            <a:ext cx="4500883" cy="167357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A1C500-477E-15AC-35FC-4208B6370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258" y="-94085"/>
            <a:ext cx="10515600" cy="113865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kern="1200">
                <a:solidFill>
                  <a:srgbClr val="B4008D"/>
                </a:solidFill>
                <a:latin typeface="Roboto"/>
                <a:ea typeface="Roboto"/>
                <a:cs typeface="Roboto"/>
              </a:rPr>
              <a:t>Summary Checklist</a:t>
            </a:r>
            <a:endParaRPr lang="en-US" sz="2800">
              <a:solidFill>
                <a:srgbClr val="B4008D"/>
              </a:solidFill>
              <a:cs typeface="Calibri Light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BB89F4-25AA-0FDE-5585-385587C9623B}"/>
              </a:ext>
            </a:extLst>
          </p:cNvPr>
          <p:cNvSpPr/>
          <p:nvPr/>
        </p:nvSpPr>
        <p:spPr>
          <a:xfrm>
            <a:off x="2260110" y="1980927"/>
            <a:ext cx="2693630" cy="1530555"/>
          </a:xfrm>
          <a:custGeom>
            <a:avLst/>
            <a:gdLst>
              <a:gd name="connsiteX0" fmla="*/ 0 w 2550926"/>
              <a:gd name="connsiteY0" fmla="*/ 0 h 1530555"/>
              <a:gd name="connsiteX1" fmla="*/ 2550926 w 2550926"/>
              <a:gd name="connsiteY1" fmla="*/ 0 h 1530555"/>
              <a:gd name="connsiteX2" fmla="*/ 2550926 w 2550926"/>
              <a:gd name="connsiteY2" fmla="*/ 1530555 h 1530555"/>
              <a:gd name="connsiteX3" fmla="*/ 0 w 2550926"/>
              <a:gd name="connsiteY3" fmla="*/ 1530555 h 1530555"/>
              <a:gd name="connsiteX4" fmla="*/ 0 w 2550926"/>
              <a:gd name="connsiteY4" fmla="*/ 0 h 153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0926" h="1530555">
                <a:moveTo>
                  <a:pt x="0" y="0"/>
                </a:moveTo>
                <a:lnTo>
                  <a:pt x="2550926" y="0"/>
                </a:lnTo>
                <a:lnTo>
                  <a:pt x="2550926" y="1530555"/>
                </a:lnTo>
                <a:lnTo>
                  <a:pt x="0" y="153055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2390" tIns="72390" rIns="72390" bIns="72390" numCol="1" spcCol="1270" anchor="ctr" anchorCtr="0">
            <a:noAutofit/>
          </a:bodyPr>
          <a:lstStyle/>
          <a:p>
            <a:pPr marL="0" lvl="0" indent="0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Utilize visual hierarchy and layout to emphasize focus areas in your infographic.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10F1943-EB26-0C2D-F8DE-CED079FB4191}"/>
              </a:ext>
            </a:extLst>
          </p:cNvPr>
          <p:cNvSpPr/>
          <p:nvPr/>
        </p:nvSpPr>
        <p:spPr>
          <a:xfrm>
            <a:off x="2343705" y="4540253"/>
            <a:ext cx="2550926" cy="1530555"/>
          </a:xfrm>
          <a:custGeom>
            <a:avLst/>
            <a:gdLst>
              <a:gd name="connsiteX0" fmla="*/ 0 w 2550926"/>
              <a:gd name="connsiteY0" fmla="*/ 0 h 1530555"/>
              <a:gd name="connsiteX1" fmla="*/ 2550926 w 2550926"/>
              <a:gd name="connsiteY1" fmla="*/ 0 h 1530555"/>
              <a:gd name="connsiteX2" fmla="*/ 2550926 w 2550926"/>
              <a:gd name="connsiteY2" fmla="*/ 1530555 h 1530555"/>
              <a:gd name="connsiteX3" fmla="*/ 0 w 2550926"/>
              <a:gd name="connsiteY3" fmla="*/ 1530555 h 1530555"/>
              <a:gd name="connsiteX4" fmla="*/ 0 w 2550926"/>
              <a:gd name="connsiteY4" fmla="*/ 0 h 153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0926" h="1530555">
                <a:moveTo>
                  <a:pt x="0" y="0"/>
                </a:moveTo>
                <a:lnTo>
                  <a:pt x="2550926" y="0"/>
                </a:lnTo>
                <a:lnTo>
                  <a:pt x="2550926" y="1530555"/>
                </a:lnTo>
                <a:lnTo>
                  <a:pt x="0" y="153055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2390" tIns="72390" rIns="72390" bIns="72390" numCol="1" spcCol="1270" anchor="ctr" anchorCtr="0">
            <a:noAutofit/>
          </a:bodyPr>
          <a:lstStyle/>
          <a:p>
            <a:pPr marL="0" lvl="0" indent="0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Use color psychology to guide your color choice to support key messages.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DB5EFDC-D1E0-3D85-CA70-5C3785D7DE09}"/>
              </a:ext>
            </a:extLst>
          </p:cNvPr>
          <p:cNvSpPr/>
          <p:nvPr/>
        </p:nvSpPr>
        <p:spPr>
          <a:xfrm>
            <a:off x="7994004" y="1992399"/>
            <a:ext cx="2588177" cy="1530555"/>
          </a:xfrm>
          <a:custGeom>
            <a:avLst/>
            <a:gdLst>
              <a:gd name="connsiteX0" fmla="*/ 0 w 2550926"/>
              <a:gd name="connsiteY0" fmla="*/ 0 h 1530555"/>
              <a:gd name="connsiteX1" fmla="*/ 2550926 w 2550926"/>
              <a:gd name="connsiteY1" fmla="*/ 0 h 1530555"/>
              <a:gd name="connsiteX2" fmla="*/ 2550926 w 2550926"/>
              <a:gd name="connsiteY2" fmla="*/ 1530555 h 1530555"/>
              <a:gd name="connsiteX3" fmla="*/ 0 w 2550926"/>
              <a:gd name="connsiteY3" fmla="*/ 1530555 h 1530555"/>
              <a:gd name="connsiteX4" fmla="*/ 0 w 2550926"/>
              <a:gd name="connsiteY4" fmla="*/ 0 h 153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0926" h="1530555">
                <a:moveTo>
                  <a:pt x="0" y="0"/>
                </a:moveTo>
                <a:lnTo>
                  <a:pt x="2550926" y="0"/>
                </a:lnTo>
                <a:lnTo>
                  <a:pt x="2550926" y="1530555"/>
                </a:lnTo>
                <a:lnTo>
                  <a:pt x="0" y="153055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2390" tIns="72390" rIns="72390" bIns="72390" numCol="1" spcCol="1270" anchor="ctr" anchorCtr="0">
            <a:noAutofit/>
          </a:bodyPr>
          <a:lstStyle/>
          <a:p>
            <a:pPr marL="0" lvl="0" indent="0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Ensure readability in your infographic based on font choice and using appropriate white space.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9D160C7-6AAF-C33E-BA76-A38CAC839250}"/>
              </a:ext>
            </a:extLst>
          </p:cNvPr>
          <p:cNvSpPr/>
          <p:nvPr/>
        </p:nvSpPr>
        <p:spPr>
          <a:xfrm>
            <a:off x="7913150" y="4520139"/>
            <a:ext cx="2669031" cy="1530555"/>
          </a:xfrm>
          <a:custGeom>
            <a:avLst/>
            <a:gdLst>
              <a:gd name="connsiteX0" fmla="*/ 0 w 2550926"/>
              <a:gd name="connsiteY0" fmla="*/ 0 h 1530555"/>
              <a:gd name="connsiteX1" fmla="*/ 2550926 w 2550926"/>
              <a:gd name="connsiteY1" fmla="*/ 0 h 1530555"/>
              <a:gd name="connsiteX2" fmla="*/ 2550926 w 2550926"/>
              <a:gd name="connsiteY2" fmla="*/ 1530555 h 1530555"/>
              <a:gd name="connsiteX3" fmla="*/ 0 w 2550926"/>
              <a:gd name="connsiteY3" fmla="*/ 1530555 h 1530555"/>
              <a:gd name="connsiteX4" fmla="*/ 0 w 2550926"/>
              <a:gd name="connsiteY4" fmla="*/ 0 h 153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0926" h="1530555">
                <a:moveTo>
                  <a:pt x="0" y="0"/>
                </a:moveTo>
                <a:lnTo>
                  <a:pt x="2550926" y="0"/>
                </a:lnTo>
                <a:lnTo>
                  <a:pt x="2550926" y="1530555"/>
                </a:lnTo>
                <a:lnTo>
                  <a:pt x="0" y="1530555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2390" tIns="72390" rIns="72390" bIns="72390" numCol="1" spcCol="1270" anchor="ctr" anchorCtr="0">
            <a:noAutofit/>
          </a:bodyPr>
          <a:lstStyle/>
          <a:p>
            <a:pPr marL="0" lvl="0" indent="0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Ensure you review your infographic before exporting and sharing.</a:t>
            </a: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44FE2B3E-CF4C-7400-08C2-798AD61CA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00" y="4568684"/>
            <a:ext cx="1482010" cy="148201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C2A283FE-A8ED-5D22-6A1D-E8A2E8128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80" y="2094508"/>
            <a:ext cx="1324125" cy="1345176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4C66AE84-EB68-6E4C-556F-8EBB39AED1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12" t="24528" r="22641" b="20755"/>
          <a:stretch/>
        </p:blipFill>
        <p:spPr>
          <a:xfrm>
            <a:off x="6617863" y="4894979"/>
            <a:ext cx="928565" cy="918263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DFD78B89-9CE8-579C-418D-1206BFE0F7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2606" y="2089627"/>
            <a:ext cx="1303074" cy="130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5986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D9D97-26E4-5A48-83C6-8CCC466681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51373" y="3135312"/>
            <a:ext cx="3394075" cy="587375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rgbClr val="194E9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A58179-1F34-A1EE-B6F1-83F2FA22FB13}"/>
              </a:ext>
            </a:extLst>
          </p:cNvPr>
          <p:cNvSpPr txBox="1"/>
          <p:nvPr/>
        </p:nvSpPr>
        <p:spPr>
          <a:xfrm>
            <a:off x="6420000" y="4152000"/>
            <a:ext cx="382320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Roboto"/>
                <a:ea typeface="Roboto"/>
                <a:cs typeface="Calibri"/>
              </a:rPr>
              <a:t>Connect with us on social media!</a:t>
            </a:r>
          </a:p>
          <a:p>
            <a:endParaRPr lang="en-US" dirty="0">
              <a:solidFill>
                <a:schemeClr val="accent1"/>
              </a:solidFill>
              <a:latin typeface="Roboto"/>
              <a:ea typeface="Roboto"/>
              <a:cs typeface="Calibri"/>
            </a:endParaRPr>
          </a:p>
          <a:p>
            <a:r>
              <a:rPr lang="en-US" dirty="0">
                <a:solidFill>
                  <a:schemeClr val="accent1"/>
                </a:solidFill>
                <a:latin typeface="Roboto"/>
                <a:ea typeface="Roboto"/>
                <a:cs typeface="Calibri"/>
              </a:rPr>
              <a:t>Twitter/X: @CDC_NPIN</a:t>
            </a:r>
          </a:p>
          <a:p>
            <a:r>
              <a:rPr lang="en-US" dirty="0">
                <a:solidFill>
                  <a:schemeClr val="accent1"/>
                </a:solidFill>
                <a:latin typeface="Roboto"/>
                <a:ea typeface="Roboto"/>
                <a:cs typeface="Calibri"/>
              </a:rPr>
              <a:t>Facebook.com/CDCNPIN</a:t>
            </a:r>
          </a:p>
        </p:txBody>
      </p:sp>
    </p:spTree>
    <p:extLst>
      <p:ext uri="{BB962C8B-B14F-4D97-AF65-F5344CB8AC3E}">
        <p14:creationId xmlns:p14="http://schemas.microsoft.com/office/powerpoint/2010/main" val="35149840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A4EE0-0C8D-8E14-6CC2-363A0515EB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1530" y="3135312"/>
            <a:ext cx="5910470" cy="587375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100833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0B46747-F3AF-51C1-8C6D-4A3C8D9FFB51}"/>
              </a:ext>
            </a:extLst>
          </p:cNvPr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509677194"/>
              </p:ext>
            </p:extLst>
          </p:nvPr>
        </p:nvGraphicFramePr>
        <p:xfrm>
          <a:off x="3902525" y="2341204"/>
          <a:ext cx="5885192" cy="2870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44EA4F6-C564-B926-2526-DB5C820F3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1367" y="-94085"/>
            <a:ext cx="10515600" cy="1124280"/>
          </a:xfrm>
        </p:spPr>
        <p:txBody>
          <a:bodyPr/>
          <a:lstStyle/>
          <a:p>
            <a:r>
              <a:rPr lang="en-US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After this training, you will be able to</a:t>
            </a:r>
          </a:p>
        </p:txBody>
      </p:sp>
    </p:spTree>
    <p:extLst>
      <p:ext uri="{BB962C8B-B14F-4D97-AF65-F5344CB8AC3E}">
        <p14:creationId xmlns:p14="http://schemas.microsoft.com/office/powerpoint/2010/main" val="15824832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11875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80CA5-5EDD-2727-5780-4D088F2A6E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586268" y="3143885"/>
            <a:ext cx="2235200" cy="573723"/>
          </a:xfrm>
        </p:spPr>
        <p:txBody>
          <a:bodyPr>
            <a:normAutofit/>
          </a:bodyPr>
          <a:lstStyle/>
          <a:p>
            <a:r>
              <a:rPr lang="en-US" sz="26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29233697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4CAE1E-27E5-852E-BC1B-E8CB3F4F04F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831367" y="2182823"/>
            <a:ext cx="6847795" cy="38049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Training for 508 compliant PowerPoints</a:t>
            </a:r>
          </a:p>
          <a:p>
            <a:pPr lvl="1"/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https://www.youtube.com/watch?v=omnwss91bag</a:t>
            </a:r>
          </a:p>
          <a:p>
            <a:pPr lvl="1"/>
            <a:endParaRPr lang="en-US">
              <a:solidFill>
                <a:srgbClr val="194E90"/>
              </a:solidFill>
              <a:cs typeface="Roboto"/>
            </a:endParaRPr>
          </a:p>
          <a:p>
            <a:r>
              <a:rPr lang="en-US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Training for 508 compliant PDFs</a:t>
            </a:r>
          </a:p>
          <a:p>
            <a:pPr lvl="1"/>
            <a:r>
              <a:rPr lang="en-US">
                <a:solidFill>
                  <a:srgbClr val="194E90"/>
                </a:solidFill>
                <a:latin typeface="Roboto"/>
                <a:ea typeface="Roboto"/>
                <a:cs typeface="Roboto"/>
              </a:rPr>
              <a:t>https://www.section508.gov/training/pdfs/aed-cop-pdf00/</a:t>
            </a:r>
          </a:p>
          <a:p>
            <a:pPr lvl="1"/>
            <a:endParaRPr lang="en-US">
              <a:solidFill>
                <a:schemeClr val="tx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0854C4-2F76-0369-5608-FB2EC1E22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1367" y="-94085"/>
            <a:ext cx="10515600" cy="1210545"/>
          </a:xfrm>
        </p:spPr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Detailed Walkthroughs For 508 Compliance</a:t>
            </a:r>
          </a:p>
        </p:txBody>
      </p:sp>
    </p:spTree>
    <p:extLst>
      <p:ext uri="{BB962C8B-B14F-4D97-AF65-F5344CB8AC3E}">
        <p14:creationId xmlns:p14="http://schemas.microsoft.com/office/powerpoint/2010/main" val="13458210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D5736-10E0-FBAF-6052-2CF9AEF14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55A44C-E609-5DDB-5277-F3518002A3EB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1700" u="sng">
                <a:latin typeface="Roboto"/>
                <a:ea typeface="Roboto"/>
                <a:cs typeface="Roboto"/>
              </a:rPr>
              <a:t>Use the following websites to check 508 compliance of graphics:</a:t>
            </a:r>
          </a:p>
          <a:p>
            <a:pPr marL="285750" indent="-285750"/>
            <a:r>
              <a:rPr lang="en-US" sz="1700">
                <a:latin typeface="Roboto"/>
                <a:ea typeface="Roboto"/>
                <a:cs typeface="Roboto"/>
              </a:rPr>
              <a:t>https://webaim.org/resources/contrastchecker/ </a:t>
            </a:r>
          </a:p>
          <a:p>
            <a:pPr marL="285750" indent="-285750"/>
            <a:r>
              <a:rPr lang="en-US" sz="1700">
                <a:latin typeface="Roboto"/>
                <a:ea typeface="Roboto"/>
                <a:cs typeface="Roboto"/>
              </a:rPr>
              <a:t>https://www.oss-usa.com/color-check-ada-image-compliancehttps://www.oss-usa.com/color-check-ada-image-compliance</a:t>
            </a:r>
          </a:p>
          <a:p>
            <a:pPr marL="285750" indent="-285750"/>
            <a:endParaRPr lang="en-US" sz="1700" u="sng">
              <a:cs typeface="Roboto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FEB4D0-7671-66CC-14C4-0875385CF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1367" y="-94085"/>
            <a:ext cx="10515600" cy="1167413"/>
          </a:xfrm>
        </p:spPr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Check Color Contrast</a:t>
            </a:r>
          </a:p>
        </p:txBody>
      </p:sp>
    </p:spTree>
    <p:extLst>
      <p:ext uri="{BB962C8B-B14F-4D97-AF65-F5344CB8AC3E}">
        <p14:creationId xmlns:p14="http://schemas.microsoft.com/office/powerpoint/2010/main" val="159314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183FE-315B-80F6-3A1B-B65B21D32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8108987-7988-F60F-D2D2-C098EAAA8A7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777371" y="3091567"/>
            <a:ext cx="1511674" cy="67601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>
                <a:latin typeface="Roboto"/>
                <a:ea typeface="Roboto"/>
                <a:cs typeface="Roboto"/>
              </a:rPr>
              <a:t>Agenda</a:t>
            </a:r>
            <a:endParaRPr lang="en-US" b="1">
              <a:cs typeface="Roboto"/>
            </a:endParaRPr>
          </a:p>
        </p:txBody>
      </p:sp>
      <p:graphicFrame>
        <p:nvGraphicFramePr>
          <p:cNvPr id="4" name="Table 24">
            <a:extLst>
              <a:ext uri="{FF2B5EF4-FFF2-40B4-BE49-F238E27FC236}">
                <a16:creationId xmlns:a16="http://schemas.microsoft.com/office/drawing/2014/main" id="{C6260A0D-46C3-09C9-BAE6-A1364A3DD9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083387"/>
              </p:ext>
            </p:extLst>
          </p:nvPr>
        </p:nvGraphicFramePr>
        <p:xfrm>
          <a:off x="4125009" y="1839219"/>
          <a:ext cx="4720206" cy="3188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20206">
                  <a:extLst>
                    <a:ext uri="{9D8B030D-6E8A-4147-A177-3AD203B41FA5}">
                      <a16:colId xmlns:a16="http://schemas.microsoft.com/office/drawing/2014/main" val="2025466996"/>
                    </a:ext>
                  </a:extLst>
                </a:gridCol>
              </a:tblGrid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Infographic Layouts</a:t>
                      </a:r>
                    </a:p>
                  </a:txBody>
                  <a:tcPr anchor="ctr">
                    <a:lnT w="3175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4221288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Choosing Colors</a:t>
                      </a:r>
                    </a:p>
                  </a:txBody>
                  <a:tcPr anchor="ctr">
                    <a:lnT w="3174">
                      <a:solidFill>
                        <a:srgbClr val="697890"/>
                      </a:solidFill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271021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Visual Elements of Infographics</a:t>
                      </a:r>
                    </a:p>
                  </a:txBody>
                  <a:tcPr anchor="ctr">
                    <a:lnT w="3174">
                      <a:solidFill>
                        <a:srgbClr val="697890"/>
                      </a:solidFill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795011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Apply Best Practices to These Infographics</a:t>
                      </a:r>
                    </a:p>
                  </a:txBody>
                  <a:tcPr anchor="ctr">
                    <a:lnT w="3174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4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16452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Creating and Sharing Infographics</a:t>
                      </a:r>
                    </a:p>
                  </a:txBody>
                  <a:tcPr anchor="ctr">
                    <a:lnT w="3174">
                      <a:solidFill>
                        <a:srgbClr val="697890"/>
                      </a:solidFill>
                    </a:lnT>
                    <a:lnB w="3174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934089"/>
                  </a:ext>
                </a:extLst>
              </a:tr>
              <a:tr h="5313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>
                          <a:solidFill>
                            <a:srgbClr val="194E90"/>
                          </a:solidFill>
                          <a:latin typeface="Roboto"/>
                          <a:ea typeface="Roboto"/>
                        </a:rPr>
                        <a:t>Key Takeaways</a:t>
                      </a:r>
                    </a:p>
                  </a:txBody>
                  <a:tcPr anchor="ctr">
                    <a:lnT w="3174" cap="flat" cmpd="sng" algn="ctr">
                      <a:solidFill>
                        <a:srgbClr val="697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4">
                      <a:solidFill>
                        <a:srgbClr val="69789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681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4984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0DE37-1EE4-6AEB-62E6-67CFC3FC5D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67153" y="2876520"/>
            <a:ext cx="3768244" cy="1104959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rgbClr val="194E90"/>
                </a:solidFill>
                <a:latin typeface="Roboto"/>
                <a:ea typeface="Roboto"/>
                <a:cs typeface="Roboto"/>
              </a:rPr>
              <a:t>Infographic Layout</a:t>
            </a:r>
            <a:endParaRPr lang="en-US" sz="4000" b="1">
              <a:solidFill>
                <a:srgbClr val="194E90"/>
              </a:solidFill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97218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8FC55-74D1-353F-FD24-78F3001BF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About Visual Hierarchy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7AE9B-699F-88ED-947A-37B152E67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671" y="1402448"/>
            <a:ext cx="4791194" cy="438009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184E90"/>
                </a:solidFill>
                <a:latin typeface="Roboto"/>
                <a:ea typeface="Roboto"/>
                <a:cs typeface="Roboto"/>
              </a:rPr>
              <a:t>A thoughtful layout is needed in health infographics to guide the viewer's eye seamlessly through key information.</a:t>
            </a:r>
          </a:p>
          <a:p>
            <a:endParaRPr lang="en-US">
              <a:solidFill>
                <a:srgbClr val="184E90"/>
              </a:solidFill>
              <a:latin typeface="Roboto"/>
              <a:ea typeface="Roboto"/>
              <a:cs typeface="Roboto"/>
            </a:endParaRPr>
          </a:p>
          <a:p>
            <a:r>
              <a:rPr lang="en-US">
                <a:solidFill>
                  <a:srgbClr val="184E90"/>
                </a:solidFill>
                <a:latin typeface="Roboto"/>
                <a:ea typeface="Roboto"/>
                <a:cs typeface="Roboto"/>
              </a:rPr>
              <a:t>Use different sizes, colors, and spatial arrangements to establish a clear visual hierarchy, emphasizing crucial health data for better comprehension.</a:t>
            </a:r>
            <a:endParaRPr lang="en-US">
              <a:solidFill>
                <a:srgbClr val="184E90"/>
              </a:solidFill>
              <a:cs typeface="Roboto"/>
            </a:endParaRPr>
          </a:p>
        </p:txBody>
      </p:sp>
      <p:pic>
        <p:nvPicPr>
          <p:cNvPr id="6" name="Content Placeholder 5" descr="Understanding Visual Hierarchy Helps Your Customers Understand You -  Appleton Creative">
            <a:extLst>
              <a:ext uri="{FF2B5EF4-FFF2-40B4-BE49-F238E27FC236}">
                <a16:creationId xmlns:a16="http://schemas.microsoft.com/office/drawing/2014/main" id="{799D4E09-B2F8-9769-C8BC-D49BCF555749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 rotWithShape="1">
          <a:blip r:embed="rId2"/>
          <a:srcRect l="10969" t="772" r="12500" b="-355"/>
          <a:stretch/>
        </p:blipFill>
        <p:spPr>
          <a:xfrm>
            <a:off x="6992784" y="1399187"/>
            <a:ext cx="4312529" cy="4046896"/>
          </a:xfrm>
        </p:spPr>
      </p:pic>
    </p:spTree>
    <p:extLst>
      <p:ext uri="{BB962C8B-B14F-4D97-AF65-F5344CB8AC3E}">
        <p14:creationId xmlns:p14="http://schemas.microsoft.com/office/powerpoint/2010/main" val="1885269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A029D04-39E1-0022-5A1B-5DB2EFFC2C5A}"/>
              </a:ext>
            </a:extLst>
          </p:cNvPr>
          <p:cNvSpPr/>
          <p:nvPr/>
        </p:nvSpPr>
        <p:spPr>
          <a:xfrm>
            <a:off x="1866899" y="2952750"/>
            <a:ext cx="3867509" cy="24153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0E6CB48-8F9F-6927-6E91-280CCA1C00D8}"/>
              </a:ext>
            </a:extLst>
          </p:cNvPr>
          <p:cNvSpPr/>
          <p:nvPr/>
        </p:nvSpPr>
        <p:spPr>
          <a:xfrm>
            <a:off x="5442908" y="1705512"/>
            <a:ext cx="6081623" cy="4816415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9221870-1B73-FF46-E809-6A55499FE9D8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 rotWithShape="1">
          <a:blip r:embed="rId2"/>
          <a:srcRect l="8726" t="6931" r="8962" b="330"/>
          <a:stretch/>
        </p:blipFill>
        <p:spPr>
          <a:xfrm>
            <a:off x="5969721" y="2096788"/>
            <a:ext cx="5026810" cy="4035414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BC5C17-941B-EE6E-8110-7BE4C6CE1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Use layout to tell a visual story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E78FC4-4754-77DA-BA3E-90D7CA987640}"/>
              </a:ext>
            </a:extLst>
          </p:cNvPr>
          <p:cNvSpPr txBox="1"/>
          <p:nvPr/>
        </p:nvSpPr>
        <p:spPr>
          <a:xfrm>
            <a:off x="2216417" y="3329950"/>
            <a:ext cx="3323145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194E90"/>
                </a:solidFill>
                <a:latin typeface="Roboto"/>
                <a:ea typeface="Söhne"/>
                <a:cs typeface="Söhne"/>
              </a:rPr>
              <a:t>Craft a cohesive narrative </a:t>
            </a:r>
            <a:br>
              <a:rPr lang="en-US">
                <a:solidFill>
                  <a:srgbClr val="194E90"/>
                </a:solidFill>
                <a:latin typeface="Roboto"/>
                <a:ea typeface="Söhne"/>
                <a:cs typeface="Söhne"/>
              </a:rPr>
            </a:br>
            <a:r>
              <a:rPr lang="en-US">
                <a:solidFill>
                  <a:srgbClr val="194E90"/>
                </a:solidFill>
                <a:latin typeface="Roboto"/>
                <a:ea typeface="Söhne"/>
                <a:cs typeface="Söhne"/>
              </a:rPr>
              <a:t>flow through strategic placement of elements, ensuring the infographic</a:t>
            </a:r>
            <a:br>
              <a:rPr lang="en-US">
                <a:solidFill>
                  <a:srgbClr val="194E90"/>
                </a:solidFill>
                <a:latin typeface="Roboto"/>
                <a:ea typeface="Söhne"/>
                <a:cs typeface="Söhne"/>
              </a:rPr>
            </a:br>
            <a:r>
              <a:rPr lang="en-US">
                <a:solidFill>
                  <a:srgbClr val="194E90"/>
                </a:solidFill>
                <a:latin typeface="Roboto"/>
                <a:ea typeface="Söhne"/>
                <a:cs typeface="Söhne"/>
              </a:rPr>
              <a:t>tells a compelling story that resonates with the audience.</a:t>
            </a:r>
            <a:endParaRPr lang="en-US">
              <a:solidFill>
                <a:srgbClr val="194E90"/>
              </a:solidFill>
              <a:latin typeface="Roboto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87572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AB05DA-9414-358A-966D-EBC5EBF64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51C35B9-45E2-FDA5-DF4B-61582A4D4A67}"/>
              </a:ext>
            </a:extLst>
          </p:cNvPr>
          <p:cNvSpPr/>
          <p:nvPr/>
        </p:nvSpPr>
        <p:spPr>
          <a:xfrm>
            <a:off x="1866899" y="2952750"/>
            <a:ext cx="3292415" cy="24153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6D571E5-0758-2D37-4CBB-8E3AE46E60FF}"/>
              </a:ext>
            </a:extLst>
          </p:cNvPr>
          <p:cNvSpPr/>
          <p:nvPr/>
        </p:nvSpPr>
        <p:spPr>
          <a:xfrm>
            <a:off x="4968456" y="1245439"/>
            <a:ext cx="7073660" cy="504645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Content Placeholder 6" descr="An infographic sharing popular infographic layouts to choose from.">
            <a:extLst>
              <a:ext uri="{FF2B5EF4-FFF2-40B4-BE49-F238E27FC236}">
                <a16:creationId xmlns:a16="http://schemas.microsoft.com/office/drawing/2014/main" id="{AE843A12-DE4A-CFAD-EE0D-C5E721ED6F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38" t="51576" r="7782" b="7900"/>
          <a:stretch/>
        </p:blipFill>
        <p:spPr>
          <a:xfrm>
            <a:off x="8598392" y="1479851"/>
            <a:ext cx="3068060" cy="46222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5A905E-94F6-7D0E-B593-C91EF8CDB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Roboto"/>
                <a:ea typeface="Roboto"/>
                <a:cs typeface="Roboto"/>
              </a:rPr>
              <a:t>Infographic Layout Examples  </a:t>
            </a:r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C0ADB6F-10D6-9700-41FE-BB4E429889C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934827" y="3311540"/>
            <a:ext cx="2963787" cy="244085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800">
                <a:latin typeface="Roboto"/>
                <a:ea typeface="Roboto"/>
                <a:cs typeface="Roboto"/>
              </a:rPr>
              <a:t>Choose your infographic layout based on the information you are presenting. </a:t>
            </a:r>
            <a:endParaRPr lang="en-US">
              <a:cs typeface="Roboto" panose="02000000000000000000" pitchFamily="2" charset="0"/>
            </a:endParaRPr>
          </a:p>
          <a:p>
            <a:r>
              <a:rPr lang="en-US" sz="1800">
                <a:latin typeface="Roboto"/>
                <a:ea typeface="Roboto"/>
                <a:cs typeface="Roboto"/>
              </a:rPr>
              <a:t>Use one of the examples to the right as a guide.</a:t>
            </a:r>
            <a:endParaRPr lang="en-US" sz="1800">
              <a:cs typeface="Roboto"/>
            </a:endParaRPr>
          </a:p>
        </p:txBody>
      </p:sp>
      <p:pic>
        <p:nvPicPr>
          <p:cNvPr id="12" name="Content Placeholder 6" descr="An infographic sharing popular infographic layouts to choose from.">
            <a:extLst>
              <a:ext uri="{FF2B5EF4-FFF2-40B4-BE49-F238E27FC236}">
                <a16:creationId xmlns:a16="http://schemas.microsoft.com/office/drawing/2014/main" id="{BC34D13E-E523-7151-71B0-BA60747F07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24" t="11240" r="8700" b="47804"/>
          <a:stretch/>
        </p:blipFill>
        <p:spPr>
          <a:xfrm>
            <a:off x="5413447" y="1534678"/>
            <a:ext cx="2964751" cy="455691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E2ACC7A-3175-A433-E2A8-E2ACBA8E941A}"/>
              </a:ext>
            </a:extLst>
          </p:cNvPr>
          <p:cNvSpPr txBox="1"/>
          <p:nvPr/>
        </p:nvSpPr>
        <p:spPr>
          <a:xfrm>
            <a:off x="3692817" y="6429770"/>
            <a:ext cx="8282038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000" i="1">
                <a:solidFill>
                  <a:schemeClr val="tx2"/>
                </a:solidFill>
                <a:latin typeface="Roboto"/>
                <a:ea typeface="+mn-lt"/>
                <a:cs typeface="+mn-lt"/>
              </a:rPr>
              <a:t>Infographic design: Complete guide for non-designers [2022]</a:t>
            </a:r>
            <a:r>
              <a:rPr lang="en-US" sz="1000">
                <a:solidFill>
                  <a:schemeClr val="tx2"/>
                </a:solidFill>
                <a:latin typeface="Roboto"/>
                <a:ea typeface="+mn-lt"/>
                <a:cs typeface="+mn-lt"/>
              </a:rPr>
              <a:t>. </a:t>
            </a:r>
            <a:r>
              <a:rPr lang="en-US" sz="1000" err="1">
                <a:solidFill>
                  <a:schemeClr val="tx2"/>
                </a:solidFill>
                <a:latin typeface="Roboto"/>
                <a:ea typeface="+mn-lt"/>
                <a:cs typeface="+mn-lt"/>
              </a:rPr>
              <a:t>Visme</a:t>
            </a:r>
            <a:r>
              <a:rPr lang="en-US" sz="1000">
                <a:solidFill>
                  <a:schemeClr val="tx2"/>
                </a:solidFill>
                <a:latin typeface="Roboto"/>
                <a:ea typeface="+mn-lt"/>
                <a:cs typeface="+mn-lt"/>
              </a:rPr>
              <a:t> Blog. (2022, December 31). https://visme.co/blog/infographic-design-guide/ </a:t>
            </a:r>
            <a:endParaRPr lang="en-US" sz="1000">
              <a:solidFill>
                <a:schemeClr val="tx2"/>
              </a:solidFill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559237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PIN Brand Colors">
      <a:dk1>
        <a:srgbClr val="08100D"/>
      </a:dk1>
      <a:lt1>
        <a:srgbClr val="FEFFFE"/>
      </a:lt1>
      <a:dk2>
        <a:srgbClr val="184E90"/>
      </a:dk2>
      <a:lt2>
        <a:srgbClr val="047BBA"/>
      </a:lt2>
      <a:accent1>
        <a:srgbClr val="B4008C"/>
      </a:accent1>
      <a:accent2>
        <a:srgbClr val="028DBA"/>
      </a:accent2>
      <a:accent3>
        <a:srgbClr val="AB3F97"/>
      </a:accent3>
      <a:accent4>
        <a:srgbClr val="245F8F"/>
      </a:accent4>
      <a:accent5>
        <a:srgbClr val="3B9BB7"/>
      </a:accent5>
      <a:accent6>
        <a:srgbClr val="AE5CA3"/>
      </a:accent6>
      <a:hlink>
        <a:srgbClr val="FEFFFE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72ef590-7424-4e1b-be6a-fd6d18fff974" xsi:nil="true"/>
    <lcf76f155ced4ddcb4097134ff3c332f xmlns="78e089fa-99aa-4d47-a175-b6f0e5b4679e">
      <Terms xmlns="http://schemas.microsoft.com/office/infopath/2007/PartnerControls"/>
    </lcf76f155ced4ddcb4097134ff3c332f>
    <SharedWithUsers xmlns="972ef590-7424-4e1b-be6a-fd6d18fff974">
      <UserInfo>
        <DisplayName>McCurdie, Zikea (CDC/NCHHSTP/OD)</DisplayName>
        <AccountId>250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B47FFD5AEC4BF4FACA8F9F036B60F28" ma:contentTypeVersion="16" ma:contentTypeDescription="Create a new document." ma:contentTypeScope="" ma:versionID="f9281a19503ed108d5db93b9ab17fe51">
  <xsd:schema xmlns:xsd="http://www.w3.org/2001/XMLSchema" xmlns:xs="http://www.w3.org/2001/XMLSchema" xmlns:p="http://schemas.microsoft.com/office/2006/metadata/properties" xmlns:ns2="78e089fa-99aa-4d47-a175-b6f0e5b4679e" xmlns:ns3="972ef590-7424-4e1b-be6a-fd6d18fff974" targetNamespace="http://schemas.microsoft.com/office/2006/metadata/properties" ma:root="true" ma:fieldsID="8b925630c7131eb327158fef700aad83" ns2:_="" ns3:_="">
    <xsd:import namespace="78e089fa-99aa-4d47-a175-b6f0e5b4679e"/>
    <xsd:import namespace="972ef590-7424-4e1b-be6a-fd6d18fff97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e089fa-99aa-4d47-a175-b6f0e5b467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9353dbe8-8260-4ccf-8219-3d2995e6fa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2ef590-7424-4e1b-be6a-fd6d18fff97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62cb2fad-108b-43dc-adda-15f70eceb5df}" ma:internalName="TaxCatchAll" ma:showField="CatchAllData" ma:web="972ef590-7424-4e1b-be6a-fd6d18fff9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86EB46-92F7-44E3-934B-CC0E539B5426}">
  <ds:schemaRefs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microsoft.com/office/2006/metadata/properties"/>
    <ds:schemaRef ds:uri="78e089fa-99aa-4d47-a175-b6f0e5b4679e"/>
    <ds:schemaRef ds:uri="http://purl.org/dc/elements/1.1/"/>
    <ds:schemaRef ds:uri="972ef590-7424-4e1b-be6a-fd6d18fff974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9D68C2A-8DBA-4DE1-BC93-89BF9CEA66AB}">
  <ds:schemaRefs>
    <ds:schemaRef ds:uri="78e089fa-99aa-4d47-a175-b6f0e5b4679e"/>
    <ds:schemaRef ds:uri="972ef590-7424-4e1b-be6a-fd6d18fff97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B546BF8-3EDF-4318-A2FB-CA04D1497FE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1214</Words>
  <Application>Microsoft Office PowerPoint</Application>
  <PresentationFormat>Widescreen</PresentationFormat>
  <Paragraphs>165</Paragraphs>
  <Slides>43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Designing Infographics for Public Health</vt:lpstr>
      <vt:lpstr>Purpose of This Webinar</vt:lpstr>
      <vt:lpstr>Part One Recap</vt:lpstr>
      <vt:lpstr>After this training, you will be able to</vt:lpstr>
      <vt:lpstr>PowerPoint Presentation</vt:lpstr>
      <vt:lpstr>Infographic Layout</vt:lpstr>
      <vt:lpstr>About Visual Hierarchy</vt:lpstr>
      <vt:lpstr>Use layout to tell a visual story</vt:lpstr>
      <vt:lpstr>Infographic Layout Examples  </vt:lpstr>
      <vt:lpstr>Using Colors In Your Infographic</vt:lpstr>
      <vt:lpstr>Importance of Color Choice</vt:lpstr>
      <vt:lpstr>Color Psychology Guide</vt:lpstr>
      <vt:lpstr>Color Contrast</vt:lpstr>
      <vt:lpstr>Typography in Infographics</vt:lpstr>
      <vt:lpstr>Using layout to tell a visual story</vt:lpstr>
      <vt:lpstr>Imagery in Infographics</vt:lpstr>
      <vt:lpstr>Use Imagery</vt:lpstr>
      <vt:lpstr>Alternative Text</vt:lpstr>
      <vt:lpstr> Common Methods  for Data Visualization</vt:lpstr>
      <vt:lpstr>Bar Graphs</vt:lpstr>
      <vt:lpstr>Pie Graphs</vt:lpstr>
      <vt:lpstr>Picture/Icon Tables</vt:lpstr>
      <vt:lpstr>Activity: Apply Best Practices to These Infographics</vt:lpstr>
      <vt:lpstr>What Would You Improve In This Infographic?</vt:lpstr>
      <vt:lpstr>What Would You Improve In This Infographic?</vt:lpstr>
      <vt:lpstr>What Would You Improve In This Infographic?</vt:lpstr>
      <vt:lpstr>What Would You Improve In This Infographic?</vt:lpstr>
      <vt:lpstr>What Would You Improve In This Infographic?</vt:lpstr>
      <vt:lpstr>What Would You Improve In This Infographic?</vt:lpstr>
      <vt:lpstr>Design Software</vt:lpstr>
      <vt:lpstr>Free Infographic Design Tools</vt:lpstr>
      <vt:lpstr>Reviewing and Distributing  Your Infographic</vt:lpstr>
      <vt:lpstr>Conduct A Review</vt:lpstr>
      <vt:lpstr>Ensure Accessibility In Infographic Design</vt:lpstr>
      <vt:lpstr>Check 508 Accessibility in PowerPoint</vt:lpstr>
      <vt:lpstr>Key Takeaways</vt:lpstr>
      <vt:lpstr>Summary Checklist</vt:lpstr>
      <vt:lpstr>Questions?</vt:lpstr>
      <vt:lpstr>Thank you!</vt:lpstr>
      <vt:lpstr>PowerPoint Presentation</vt:lpstr>
      <vt:lpstr>Resources</vt:lpstr>
      <vt:lpstr>Detailed Walkthroughs For 508 Compliance</vt:lpstr>
      <vt:lpstr>Check Color Contrast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Nia Hand</dc:creator>
  <cp:lastModifiedBy>Guzman, Jeanette (CDC/NCHHSTP/OD) (CTR)</cp:lastModifiedBy>
  <cp:revision>21</cp:revision>
  <dcterms:created xsi:type="dcterms:W3CDTF">2020-10-07T15:55:27Z</dcterms:created>
  <dcterms:modified xsi:type="dcterms:W3CDTF">2024-02-16T19:27:21Z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MSIP_Label_7b94a7b8-f06c-4dfe-bdcc-9b548fd58c31_Enabled">
    <vt:lpwstr>true</vt:lpwstr>
  </property>
  <property fmtid="{D5CDD505-2E9C-101B-9397-08002B2CF9AE}" pid="4" name="MSIP_Label_7b94a7b8-f06c-4dfe-bdcc-9b548fd58c31_SetDate">
    <vt:lpwstr>2023-12-08T20:52:29Z</vt:lpwstr>
  </property>
  <property fmtid="{D5CDD505-2E9C-101B-9397-08002B2CF9AE}" pid="5" name="MSIP_Label_7b94a7b8-f06c-4dfe-bdcc-9b548fd58c31_Method">
    <vt:lpwstr>Privileged</vt:lpwstr>
  </property>
  <property fmtid="{D5CDD505-2E9C-101B-9397-08002B2CF9AE}" pid="6" name="MSIP_Label_7b94a7b8-f06c-4dfe-bdcc-9b548fd58c31_Name">
    <vt:lpwstr>7b94a7b8-f06c-4dfe-bdcc-9b548fd58c31</vt:lpwstr>
  </property>
  <property fmtid="{D5CDD505-2E9C-101B-9397-08002B2CF9AE}" pid="7" name="MSIP_Label_7b94a7b8-f06c-4dfe-bdcc-9b548fd58c31_SiteId">
    <vt:lpwstr>9ce70869-60db-44fd-abe8-d2767077fc8f</vt:lpwstr>
  </property>
  <property fmtid="{D5CDD505-2E9C-101B-9397-08002B2CF9AE}" pid="8" name="MSIP_Label_7b94a7b8-f06c-4dfe-bdcc-9b548fd58c31_ActionId">
    <vt:lpwstr>7053aaae-3617-488d-a0a4-d36b2a573c51</vt:lpwstr>
  </property>
  <property fmtid="{D5CDD505-2E9C-101B-9397-08002B2CF9AE}" pid="9" name="MSIP_Label_7b94a7b8-f06c-4dfe-bdcc-9b548fd58c31_ContentBits">
    <vt:lpwstr>0</vt:lpwstr>
  </property>
  <property fmtid="{D5CDD505-2E9C-101B-9397-08002B2CF9AE}" pid="10" name="ContentTypeId">
    <vt:lpwstr>0x0101008B47FFD5AEC4BF4FACA8F9F036B60F28</vt:lpwstr>
  </property>
</Properties>
</file>